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sldIdLst>
    <p:sldId id="260" r:id="rId2"/>
    <p:sldId id="261" r:id="rId3"/>
    <p:sldId id="262" r:id="rId4"/>
    <p:sldId id="257" r:id="rId5"/>
    <p:sldId id="263" r:id="rId6"/>
    <p:sldId id="264" r:id="rId7"/>
    <p:sldId id="258" r:id="rId8"/>
    <p:sldId id="265" r:id="rId9"/>
    <p:sldId id="266" r:id="rId10"/>
    <p:sldId id="268" r:id="rId11"/>
    <p:sldId id="267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CEA5-BCDA-425A-8D62-35D7F47A3FD4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D16FC2A-A4BF-47BC-82F4-BB24A5274A4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8160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CEA5-BCDA-425A-8D62-35D7F47A3FD4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FC2A-A4BF-47BC-82F4-BB24A5274A4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2312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CEA5-BCDA-425A-8D62-35D7F47A3FD4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FC2A-A4BF-47BC-82F4-BB24A5274A4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2102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DAF31-5D68-4EE4-A3B5-6A26B65E71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424B66-4C98-4511-91AE-F9B6FCF100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F1B9A-49E9-463A-9E57-A7ECAE160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CEA5-BCDA-425A-8D62-35D7F47A3FD4}" type="datetimeFigureOut">
              <a:rPr lang="en-US" smtClean="0"/>
              <a:t>5/12/2021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6AACA4-425B-4EF7-8449-1C5A3B0DE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90B12-31F2-4507-AA2B-2C6458D2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FC2A-A4BF-47BC-82F4-BB24A5274A4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8E667BC-5B3D-4AB1-8C91-0EC3DE8354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40350" y="1997476"/>
            <a:ext cx="914138" cy="105687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Picture 8" descr="A picture containing outdoor, building, dome, government building&#10;&#10;Description automatically generated">
            <a:extLst>
              <a:ext uri="{FF2B5EF4-FFF2-40B4-BE49-F238E27FC236}">
                <a16:creationId xmlns:a16="http://schemas.microsoft.com/office/drawing/2014/main" id="{550B7D38-DF40-44F1-A8A7-08E47F34AF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15" r="-1" b="17104"/>
          <a:stretch/>
        </p:blipFill>
        <p:spPr>
          <a:xfrm>
            <a:off x="1" y="6"/>
            <a:ext cx="7028495" cy="6857994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87314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CEA5-BCDA-425A-8D62-35D7F47A3FD4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FC2A-A4BF-47BC-82F4-BB24A5274A4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769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CEA5-BCDA-425A-8D62-35D7F47A3FD4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FC2A-A4BF-47BC-82F4-BB24A5274A4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75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CEA5-BCDA-425A-8D62-35D7F47A3FD4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FC2A-A4BF-47BC-82F4-BB24A5274A4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086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CEA5-BCDA-425A-8D62-35D7F47A3FD4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FC2A-A4BF-47BC-82F4-BB24A5274A4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189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CEA5-BCDA-425A-8D62-35D7F47A3FD4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FC2A-A4BF-47BC-82F4-BB24A5274A4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903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CEA5-BCDA-425A-8D62-35D7F47A3FD4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FC2A-A4BF-47BC-82F4-BB24A5274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984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CEA5-BCDA-425A-8D62-35D7F47A3FD4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FC2A-A4BF-47BC-82F4-BB24A5274A4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758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399CEA5-BCDA-425A-8D62-35D7F47A3FD4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FC2A-A4BF-47BC-82F4-BB24A5274A4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850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9CEA5-BCDA-425A-8D62-35D7F47A3FD4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D16FC2A-A4BF-47BC-82F4-BB24A5274A4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1896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FAEA22-E298-4621-B60A-4F0B0F26F6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2021 GAINS Conference</a:t>
            </a:r>
            <a:br>
              <a:rPr lang="en-US" b="1" dirty="0"/>
            </a:br>
            <a:r>
              <a:rPr lang="en-US" b="1" dirty="0"/>
              <a:t>Savannah, Georgia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7F42452-68AC-49FE-AA40-B6FE08EAAE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Angela Palm</a:t>
            </a:r>
          </a:p>
          <a:p>
            <a:r>
              <a:rPr lang="en-US" dirty="0"/>
              <a:t>Director of Policy &amp; Legislative Services</a:t>
            </a:r>
          </a:p>
          <a:p>
            <a:r>
              <a:rPr lang="en-US" dirty="0"/>
              <a:t>Georgia School Boards Association</a:t>
            </a:r>
          </a:p>
          <a:p>
            <a:r>
              <a:rPr lang="en-US" dirty="0"/>
              <a:t>apalm@gsba.com</a:t>
            </a:r>
          </a:p>
        </p:txBody>
      </p:sp>
    </p:spTree>
    <p:extLst>
      <p:ext uri="{BB962C8B-B14F-4D97-AF65-F5344CB8AC3E}">
        <p14:creationId xmlns:p14="http://schemas.microsoft.com/office/powerpoint/2010/main" val="2832772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1AF24-8838-4B12-906D-5B484E9B2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16BC8-DA79-483E-8172-70425883B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HB 63 amends TAVT calculation for leased vehicles, subtracts itemized interest and finance charges</a:t>
            </a:r>
          </a:p>
          <a:p>
            <a:r>
              <a:rPr lang="en-US" dirty="0"/>
              <a:t>HB 282 amends definitions and valuation on qualified timberland property</a:t>
            </a:r>
          </a:p>
          <a:p>
            <a:r>
              <a:rPr lang="en-US" dirty="0"/>
              <a:t>HB 451 allows freeport exemptions to be valued at January 1, 2020 or 2021 rate instead of the year manufactured for the 2020 tax year</a:t>
            </a:r>
          </a:p>
        </p:txBody>
      </p:sp>
    </p:spTree>
    <p:extLst>
      <p:ext uri="{BB962C8B-B14F-4D97-AF65-F5344CB8AC3E}">
        <p14:creationId xmlns:p14="http://schemas.microsoft.com/office/powerpoint/2010/main" val="1680663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CD947-4DCC-455D-964C-FD58A6F57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To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EC0D8-E233-4031-A4C8-EC2915FE7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Library bill(s): SB 226 is in House Non-Civil Judiciary</a:t>
            </a:r>
          </a:p>
          <a:p>
            <a:r>
              <a:rPr lang="en-US" dirty="0"/>
              <a:t>Girls Sports/Transgender Students:  SB 266 back to Senate Education; HB 276 in House Education Subcommittee; HB 372 House Education Committee, no hearing</a:t>
            </a:r>
          </a:p>
          <a:p>
            <a:r>
              <a:rPr lang="en-US" dirty="0"/>
              <a:t>HB 385, return to work in high-needs subject areas as determined in each RESA; local districts pay the employer and employee TRS:  House Retirement</a:t>
            </a:r>
          </a:p>
          <a:p>
            <a:r>
              <a:rPr lang="en-US" dirty="0"/>
              <a:t>Personal financial literacy course, now SB 220 and in House for agreement; includes creation of a state civics commission</a:t>
            </a:r>
          </a:p>
        </p:txBody>
      </p:sp>
    </p:spTree>
    <p:extLst>
      <p:ext uri="{BB962C8B-B14F-4D97-AF65-F5344CB8AC3E}">
        <p14:creationId xmlns:p14="http://schemas.microsoft.com/office/powerpoint/2010/main" val="1837715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8CE0E-4B1E-4400-8C78-5DAFA7703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Election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C2F19-EF26-4979-AD08-B74D38E26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Governor and other Constitutional Officers</a:t>
            </a:r>
          </a:p>
          <a:p>
            <a:r>
              <a:rPr lang="en-US" dirty="0"/>
              <a:t>Legislature</a:t>
            </a:r>
          </a:p>
          <a:p>
            <a:r>
              <a:rPr lang="en-US" dirty="0"/>
              <a:t>Congress members</a:t>
            </a:r>
          </a:p>
          <a:p>
            <a:r>
              <a:rPr lang="en-US" dirty="0"/>
              <a:t>Senate seat held by Rev. Raphael Warnock</a:t>
            </a:r>
          </a:p>
        </p:txBody>
      </p:sp>
    </p:spTree>
    <p:extLst>
      <p:ext uri="{BB962C8B-B14F-4D97-AF65-F5344CB8AC3E}">
        <p14:creationId xmlns:p14="http://schemas.microsoft.com/office/powerpoint/2010/main" val="3236740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200E2-5E19-49E0-BCF6-03DE3DEFC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B8741-DC6C-4EB3-9CF5-842BE4166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Year over year comparisons are difficult</a:t>
            </a:r>
          </a:p>
          <a:p>
            <a:r>
              <a:rPr lang="en-US" dirty="0"/>
              <a:t>COVID impact, unemployment taxes/refunds and later filing deadlines make it more difficult</a:t>
            </a:r>
          </a:p>
          <a:p>
            <a:pPr>
              <a:lnSpc>
                <a:spcPct val="150000"/>
              </a:lnSpc>
            </a:pPr>
            <a:r>
              <a:rPr lang="en-US" dirty="0"/>
              <a:t>FY ‘21 revenue estimate raised 2.5% over June 2020</a:t>
            </a:r>
          </a:p>
          <a:p>
            <a:pPr>
              <a:lnSpc>
                <a:spcPct val="150000"/>
              </a:lnSpc>
            </a:pPr>
            <a:r>
              <a:rPr lang="en-US" dirty="0"/>
              <a:t>April #s shows revenue up 13%, $2.5 billion</a:t>
            </a:r>
          </a:p>
          <a:p>
            <a:pPr>
              <a:lnSpc>
                <a:spcPct val="150000"/>
              </a:lnSpc>
            </a:pPr>
            <a:r>
              <a:rPr lang="en-US" dirty="0"/>
              <a:t>FY ‘22 raised 5.2% over June 2020</a:t>
            </a:r>
          </a:p>
        </p:txBody>
      </p:sp>
    </p:spTree>
    <p:extLst>
      <p:ext uri="{BB962C8B-B14F-4D97-AF65-F5344CB8AC3E}">
        <p14:creationId xmlns:p14="http://schemas.microsoft.com/office/powerpoint/2010/main" val="3294977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EFE0B-9E55-400D-AE62-D1C54A292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Acknowledging Previous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AC4DD-7025-4542-BD68-5D604D154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SB 108, 2019: all middle and high schools to offer computer science by 2025</a:t>
            </a:r>
          </a:p>
          <a:p>
            <a:pPr lvl="1"/>
            <a:r>
              <a:rPr lang="en-US" dirty="0"/>
              <a:t>Professional development for teachers:  $344,000 increase in FY ‘22</a:t>
            </a:r>
          </a:p>
          <a:p>
            <a:r>
              <a:rPr lang="en-US" dirty="0"/>
              <a:t>SB 48, 2019:  Establish 3 year pilot with 3 districts beginning 2020-21; 2024-25 all kindergarteners to be screened</a:t>
            </a:r>
          </a:p>
          <a:p>
            <a:pPr lvl="1"/>
            <a:r>
              <a:rPr lang="en-US" dirty="0"/>
              <a:t>$1.6 million FY ‘22</a:t>
            </a:r>
          </a:p>
          <a:p>
            <a:r>
              <a:rPr lang="en-US" dirty="0"/>
              <a:t>Student mental health:  suicide prevention training required for teachers; APEX program</a:t>
            </a:r>
          </a:p>
          <a:p>
            <a:pPr lvl="1"/>
            <a:r>
              <a:rPr lang="en-US" dirty="0"/>
              <a:t>$2 million to expand APEX; $102,502 state youth suicide prevention specialist and mental health/suicide prevention training in schools</a:t>
            </a:r>
          </a:p>
        </p:txBody>
      </p:sp>
    </p:spTree>
    <p:extLst>
      <p:ext uri="{BB962C8B-B14F-4D97-AF65-F5344CB8AC3E}">
        <p14:creationId xmlns:p14="http://schemas.microsoft.com/office/powerpoint/2010/main" val="1554156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DDAC7-F864-43AD-8DBF-E65A0356A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2000" dirty="0"/>
              <a:t>SB 47 – 504s with one or more of 21 conditions + SBOE additions:  Passed</a:t>
            </a:r>
          </a:p>
          <a:p>
            <a:r>
              <a:rPr lang="en-US" sz="2000" dirty="0"/>
              <a:t>HB 60 – Would have added a new voucher, education savings account</a:t>
            </a:r>
            <a:r>
              <a:rPr lang="en-US" dirty="0"/>
              <a:t> </a:t>
            </a:r>
            <a:r>
              <a:rPr lang="en-US" sz="2000" dirty="0"/>
              <a:t>(ESAs):  House Education Committee</a:t>
            </a:r>
          </a:p>
          <a:p>
            <a:r>
              <a:rPr lang="en-US" dirty="0"/>
              <a:t>HB 142 – Would have raised the cap on income tax credits/SSO to $150 million:  House Ways &amp; Means Committee</a:t>
            </a:r>
          </a:p>
          <a:p>
            <a:r>
              <a:rPr lang="en-US" dirty="0"/>
              <a:t>HB 517 – would implement recommended changes to SSO program and raise the limit on allowable contributions:  House for agreement to Senate changes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D723AA7-05E2-4946-AEE2-5C6610BDB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Voucher Bills</a:t>
            </a:r>
          </a:p>
        </p:txBody>
      </p:sp>
    </p:spTree>
    <p:extLst>
      <p:ext uri="{BB962C8B-B14F-4D97-AF65-F5344CB8AC3E}">
        <p14:creationId xmlns:p14="http://schemas.microsoft.com/office/powerpoint/2010/main" val="1675966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3D604-B5C4-4A09-817A-0F663A195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of State School Choice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4DD027-EE56-4D67-A45A-0EC4728AD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$330 million</a:t>
            </a:r>
          </a:p>
          <a:p>
            <a:pPr lvl="1"/>
            <a:r>
              <a:rPr lang="en-US" dirty="0"/>
              <a:t>$100 million income tax credits for donations to student scholarship organizations (SSOs) to give vouchers</a:t>
            </a:r>
          </a:p>
          <a:p>
            <a:pPr lvl="1"/>
            <a:r>
              <a:rPr lang="en-US" dirty="0"/>
              <a:t>$36 million special needs vouchers (FY ‘20)</a:t>
            </a:r>
          </a:p>
          <a:p>
            <a:pPr lvl="1"/>
            <a:r>
              <a:rPr lang="en-US" dirty="0"/>
              <a:t>$194 million for state charter schools supplement (FY ‘21)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354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40E04-80AE-49F0-ACA1-DC3643162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Mystery Math and “Windfalls”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9BCF4-7D9C-4208-B43E-BBDB53321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Sponsor says: Study by Dr. Jeffrey Dorfman found that the average funding per student is $11000 but costs are $9500, district makes $1500</a:t>
            </a:r>
          </a:p>
          <a:p>
            <a:r>
              <a:rPr lang="en-US" dirty="0"/>
              <a:t>With ESA, student gets $5700, school gets $3800 plus keeps local and federal money</a:t>
            </a:r>
          </a:p>
          <a:p>
            <a:r>
              <a:rPr lang="en-US" dirty="0"/>
              <a:t>????????</a:t>
            </a:r>
          </a:p>
          <a:p>
            <a:r>
              <a:rPr lang="en-US" dirty="0"/>
              <a:t>In most of these bills, special needs students are funded per 20-2-161</a:t>
            </a:r>
          </a:p>
          <a:p>
            <a:r>
              <a:rPr lang="en-US" dirty="0"/>
              <a:t>Other students would receive the state average for all state funding, students would be counted in district FTE count then voucher deducted from district QBE earnings</a:t>
            </a:r>
          </a:p>
        </p:txBody>
      </p:sp>
    </p:spTree>
    <p:extLst>
      <p:ext uri="{BB962C8B-B14F-4D97-AF65-F5344CB8AC3E}">
        <p14:creationId xmlns:p14="http://schemas.microsoft.com/office/powerpoint/2010/main" val="3671675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E44A1-3268-4BBA-86C4-773448252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Homeschoolers/Extracurricular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5CA8D-4A73-40B4-9413-0480F026B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SB 42: Passed</a:t>
            </a:r>
          </a:p>
          <a:p>
            <a:r>
              <a:rPr lang="en-US" dirty="0"/>
              <a:t>Homeschooler has to enroll for at least one virtual course and notify principal and superintendent of intent to participate</a:t>
            </a:r>
          </a:p>
          <a:p>
            <a:r>
              <a:rPr lang="en-US" dirty="0"/>
              <a:t>Meet all eligibility requirements of other students</a:t>
            </a:r>
          </a:p>
          <a:p>
            <a:r>
              <a:rPr lang="en-US" dirty="0"/>
              <a:t>Follow all rules of other students</a:t>
            </a:r>
          </a:p>
        </p:txBody>
      </p:sp>
    </p:spTree>
    <p:extLst>
      <p:ext uri="{BB962C8B-B14F-4D97-AF65-F5344CB8AC3E}">
        <p14:creationId xmlns:p14="http://schemas.microsoft.com/office/powerpoint/2010/main" val="1167124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04296-F9CA-4B18-A70A-F80651B60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Paid Parental Leave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20609-6BAA-4752-957D-C488DC8DF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120 hours for new parent</a:t>
            </a:r>
          </a:p>
          <a:p>
            <a:r>
              <a:rPr lang="en-US" dirty="0"/>
              <a:t>Can be taken over a 12 month period</a:t>
            </a:r>
          </a:p>
          <a:p>
            <a:r>
              <a:rPr lang="en-US" dirty="0"/>
              <a:t>Full-time employees qualify after a 6 month period</a:t>
            </a:r>
          </a:p>
          <a:p>
            <a:r>
              <a:rPr lang="en-US" dirty="0"/>
              <a:t>Hourly employees qualify after working 700 hours over a 6 month period prior to requesting leave</a:t>
            </a:r>
          </a:p>
          <a:p>
            <a:r>
              <a:rPr lang="en-US" dirty="0"/>
              <a:t>District determines whether it is taken concurrently with other available leave and what documentation is needed if any</a:t>
            </a:r>
          </a:p>
        </p:txBody>
      </p:sp>
    </p:spTree>
    <p:extLst>
      <p:ext uri="{BB962C8B-B14F-4D97-AF65-F5344CB8AC3E}">
        <p14:creationId xmlns:p14="http://schemas.microsoft.com/office/powerpoint/2010/main" val="1387654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D9294-544E-4AB5-8329-04ED16ECE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 Credit Teachers in Rural/Low-performing schools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93C15-0D95-41B2-9216-FB38945FE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teachers in high-need subject areas with rural schools that have performed in the lowest 5% of schools in the state per the state accountability system</a:t>
            </a:r>
          </a:p>
          <a:p>
            <a:r>
              <a:rPr lang="en-US" dirty="0"/>
              <a:t>Rural: more than 5 miles from nearest “urbanized area” and more than 2.5 miles from nearest “urban cluster” as defined in federal standards</a:t>
            </a:r>
          </a:p>
          <a:p>
            <a:r>
              <a:rPr lang="en-US" dirty="0"/>
              <a:t>DOE will develop criteria for selecting up to 100 participating schools</a:t>
            </a:r>
          </a:p>
          <a:p>
            <a:r>
              <a:rPr lang="en-US" dirty="0"/>
              <a:t>5 year pilot</a:t>
            </a:r>
          </a:p>
        </p:txBody>
      </p:sp>
    </p:spTree>
    <p:extLst>
      <p:ext uri="{BB962C8B-B14F-4D97-AF65-F5344CB8AC3E}">
        <p14:creationId xmlns:p14="http://schemas.microsoft.com/office/powerpoint/2010/main" val="176371078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1895</TotalTime>
  <Words>736</Words>
  <Application>Microsoft Office PowerPoint</Application>
  <PresentationFormat>Widescreen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Gallery</vt:lpstr>
      <vt:lpstr>2021 GAINS Conference Savannah, Georgia</vt:lpstr>
      <vt:lpstr>Revenue</vt:lpstr>
      <vt:lpstr>Acknowledging Previous Goals</vt:lpstr>
      <vt:lpstr>Voucher Bills</vt:lpstr>
      <vt:lpstr>Cost of State School Choice</vt:lpstr>
      <vt:lpstr>Mystery Math and “Windfalls” </vt:lpstr>
      <vt:lpstr>Homeschoolers/Extracurricular Activities</vt:lpstr>
      <vt:lpstr>Paid Parental Leave</vt:lpstr>
      <vt:lpstr>Tax Credit Teachers in Rural/Low-performing schools</vt:lpstr>
      <vt:lpstr>Taxes</vt:lpstr>
      <vt:lpstr>Looking To 2022</vt:lpstr>
      <vt:lpstr>Election Year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Legislative Update</dc:title>
  <dc:creator>Angela Palm</dc:creator>
  <cp:lastModifiedBy>Angela Palm</cp:lastModifiedBy>
  <cp:revision>11</cp:revision>
  <dcterms:created xsi:type="dcterms:W3CDTF">2021-05-11T20:26:03Z</dcterms:created>
  <dcterms:modified xsi:type="dcterms:W3CDTF">2021-05-13T04:01:58Z</dcterms:modified>
</cp:coreProperties>
</file>