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5"/>
  </p:notesMasterIdLst>
  <p:sldIdLst>
    <p:sldId id="298" r:id="rId5"/>
    <p:sldId id="2673" r:id="rId6"/>
    <p:sldId id="2721" r:id="rId7"/>
    <p:sldId id="587" r:id="rId8"/>
    <p:sldId id="588" r:id="rId9"/>
    <p:sldId id="594" r:id="rId10"/>
    <p:sldId id="590" r:id="rId11"/>
    <p:sldId id="591" r:id="rId12"/>
    <p:sldId id="589" r:id="rId13"/>
    <p:sldId id="593" r:id="rId14"/>
    <p:sldId id="1263" r:id="rId15"/>
    <p:sldId id="502" r:id="rId16"/>
    <p:sldId id="1269" r:id="rId17"/>
    <p:sldId id="2680" r:id="rId18"/>
    <p:sldId id="1234" r:id="rId19"/>
    <p:sldId id="2724" r:id="rId20"/>
    <p:sldId id="2725" r:id="rId21"/>
    <p:sldId id="2726" r:id="rId22"/>
    <p:sldId id="2732" r:id="rId23"/>
    <p:sldId id="2722" r:id="rId24"/>
    <p:sldId id="2723" r:id="rId25"/>
    <p:sldId id="2727" r:id="rId26"/>
    <p:sldId id="2728" r:id="rId27"/>
    <p:sldId id="2730" r:id="rId28"/>
    <p:sldId id="2729" r:id="rId29"/>
    <p:sldId id="2731" r:id="rId30"/>
    <p:sldId id="2736" r:id="rId31"/>
    <p:sldId id="2733" r:id="rId32"/>
    <p:sldId id="2734" r:id="rId33"/>
    <p:sldId id="2735" r:id="rId34"/>
    <p:sldId id="2737" r:id="rId35"/>
    <p:sldId id="319" r:id="rId36"/>
    <p:sldId id="2738" r:id="rId37"/>
    <p:sldId id="2739" r:id="rId38"/>
    <p:sldId id="2740" r:id="rId39"/>
    <p:sldId id="2741" r:id="rId40"/>
    <p:sldId id="2742" r:id="rId41"/>
    <p:sldId id="257" r:id="rId42"/>
    <p:sldId id="1232" r:id="rId43"/>
    <p:sldId id="505" r:id="rId44"/>
    <p:sldId id="506" r:id="rId45"/>
    <p:sldId id="2657" r:id="rId46"/>
    <p:sldId id="817" r:id="rId47"/>
    <p:sldId id="2658" r:id="rId48"/>
    <p:sldId id="2659" r:id="rId49"/>
    <p:sldId id="1268" r:id="rId50"/>
    <p:sldId id="1270" r:id="rId51"/>
    <p:sldId id="2667" r:id="rId52"/>
    <p:sldId id="2651" r:id="rId53"/>
    <p:sldId id="2663" r:id="rId54"/>
    <p:sldId id="1273" r:id="rId55"/>
    <p:sldId id="2666" r:id="rId56"/>
    <p:sldId id="2668" r:id="rId57"/>
    <p:sldId id="289" r:id="rId58"/>
    <p:sldId id="291" r:id="rId59"/>
    <p:sldId id="292" r:id="rId60"/>
    <p:sldId id="1274" r:id="rId61"/>
    <p:sldId id="1275" r:id="rId62"/>
    <p:sldId id="293" r:id="rId63"/>
    <p:sldId id="29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23" d="100"/>
          <a:sy n="123" d="100"/>
        </p:scale>
        <p:origin x="11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891BA-47E1-4EB7-B930-04F38C0526C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BE3059D3-4C46-4613-8C19-67A96550099F}">
      <dgm:prSet/>
      <dgm:spPr/>
      <dgm:t>
        <a:bodyPr/>
        <a:lstStyle/>
        <a:p>
          <a:r>
            <a:rPr lang="en-US" dirty="0"/>
            <a:t>Teacher of the Year – Ex Officio Advisor to the SBOE</a:t>
          </a:r>
        </a:p>
      </dgm:t>
    </dgm:pt>
    <dgm:pt modelId="{0E2CA061-E32C-49B5-989C-EE702502AE1B}" type="parTrans" cxnId="{E38FE201-CCE1-419A-9C10-DBAA7A2B1A01}">
      <dgm:prSet/>
      <dgm:spPr/>
      <dgm:t>
        <a:bodyPr/>
        <a:lstStyle/>
        <a:p>
          <a:endParaRPr lang="en-US"/>
        </a:p>
      </dgm:t>
    </dgm:pt>
    <dgm:pt modelId="{8E738237-4708-48E8-AD59-B889493A42F5}" type="sibTrans" cxnId="{E38FE201-CCE1-419A-9C10-DBAA7A2B1A01}">
      <dgm:prSet/>
      <dgm:spPr/>
      <dgm:t>
        <a:bodyPr/>
        <a:lstStyle/>
        <a:p>
          <a:endParaRPr lang="en-US"/>
        </a:p>
      </dgm:t>
    </dgm:pt>
    <dgm:pt modelId="{5CAC3880-4DD0-4253-A1DE-DDB6523C4DA3}">
      <dgm:prSet/>
      <dgm:spPr/>
      <dgm:t>
        <a:bodyPr/>
        <a:lstStyle/>
        <a:p>
          <a:r>
            <a:rPr lang="en-US" dirty="0"/>
            <a:t>Support for non-traditional certification for veterans with qualifying bachelor’s degree and passing GACE score</a:t>
          </a:r>
        </a:p>
      </dgm:t>
    </dgm:pt>
    <dgm:pt modelId="{0AAF0309-E7C6-4937-84A0-55C666B3E93C}" type="parTrans" cxnId="{4BD2503E-4DA8-490F-975F-67C03BAEFED9}">
      <dgm:prSet/>
      <dgm:spPr/>
      <dgm:t>
        <a:bodyPr/>
        <a:lstStyle/>
        <a:p>
          <a:endParaRPr lang="en-US"/>
        </a:p>
      </dgm:t>
    </dgm:pt>
    <dgm:pt modelId="{834EDF1F-79EA-4687-927F-FE37068C60D9}" type="sibTrans" cxnId="{4BD2503E-4DA8-490F-975F-67C03BAEFED9}">
      <dgm:prSet/>
      <dgm:spPr/>
      <dgm:t>
        <a:bodyPr/>
        <a:lstStyle/>
        <a:p>
          <a:endParaRPr lang="en-US"/>
        </a:p>
      </dgm:t>
    </dgm:pt>
    <dgm:pt modelId="{73BA57F4-E435-4221-A9DD-6CD43180C025}">
      <dgm:prSet/>
      <dgm:spPr/>
      <dgm:t>
        <a:bodyPr/>
        <a:lstStyle/>
        <a:p>
          <a:r>
            <a:rPr lang="en-US" dirty="0"/>
            <a:t>If hired, eligible for 3-year provisional certificate with requirements for earning full certification</a:t>
          </a:r>
        </a:p>
      </dgm:t>
    </dgm:pt>
    <dgm:pt modelId="{113C82CB-C467-4079-8979-E7045BA40E65}" type="parTrans" cxnId="{B848DCF1-39DF-4B90-A856-954C4802C030}">
      <dgm:prSet/>
      <dgm:spPr/>
      <dgm:t>
        <a:bodyPr/>
        <a:lstStyle/>
        <a:p>
          <a:endParaRPr lang="en-US"/>
        </a:p>
      </dgm:t>
    </dgm:pt>
    <dgm:pt modelId="{0196B989-7B2B-4BEF-A774-3EA7A4CD7A6A}" type="sibTrans" cxnId="{B848DCF1-39DF-4B90-A856-954C4802C030}">
      <dgm:prSet/>
      <dgm:spPr/>
      <dgm:t>
        <a:bodyPr/>
        <a:lstStyle/>
        <a:p>
          <a:endParaRPr lang="en-US"/>
        </a:p>
      </dgm:t>
    </dgm:pt>
    <dgm:pt modelId="{69B2B6D5-3385-4B93-96E6-DD7BF75E4CD2}" type="pres">
      <dgm:prSet presAssocID="{F49891BA-47E1-4EB7-B930-04F38C0526C6}" presName="linear" presStyleCnt="0">
        <dgm:presLayoutVars>
          <dgm:animLvl val="lvl"/>
          <dgm:resizeHandles val="exact"/>
        </dgm:presLayoutVars>
      </dgm:prSet>
      <dgm:spPr/>
      <dgm:t>
        <a:bodyPr/>
        <a:lstStyle/>
        <a:p>
          <a:endParaRPr lang="en-US"/>
        </a:p>
      </dgm:t>
    </dgm:pt>
    <dgm:pt modelId="{3080AD0A-B47C-43A6-B71A-8D8FD2E9CC6C}" type="pres">
      <dgm:prSet presAssocID="{BE3059D3-4C46-4613-8C19-67A96550099F}" presName="parentText" presStyleLbl="node1" presStyleIdx="0" presStyleCnt="3">
        <dgm:presLayoutVars>
          <dgm:chMax val="0"/>
          <dgm:bulletEnabled val="1"/>
        </dgm:presLayoutVars>
      </dgm:prSet>
      <dgm:spPr/>
      <dgm:t>
        <a:bodyPr/>
        <a:lstStyle/>
        <a:p>
          <a:endParaRPr lang="en-US"/>
        </a:p>
      </dgm:t>
    </dgm:pt>
    <dgm:pt modelId="{A7AB843A-D859-4DE0-AB83-63463CB57410}" type="pres">
      <dgm:prSet presAssocID="{8E738237-4708-48E8-AD59-B889493A42F5}" presName="spacer" presStyleCnt="0"/>
      <dgm:spPr/>
    </dgm:pt>
    <dgm:pt modelId="{F2F1A510-D651-4456-95E4-E11DFCD31BFD}" type="pres">
      <dgm:prSet presAssocID="{5CAC3880-4DD0-4253-A1DE-DDB6523C4DA3}" presName="parentText" presStyleLbl="node1" presStyleIdx="1" presStyleCnt="3">
        <dgm:presLayoutVars>
          <dgm:chMax val="0"/>
          <dgm:bulletEnabled val="1"/>
        </dgm:presLayoutVars>
      </dgm:prSet>
      <dgm:spPr/>
      <dgm:t>
        <a:bodyPr/>
        <a:lstStyle/>
        <a:p>
          <a:endParaRPr lang="en-US"/>
        </a:p>
      </dgm:t>
    </dgm:pt>
    <dgm:pt modelId="{9D098E88-AD8B-4672-B4B8-D370CA057AAE}" type="pres">
      <dgm:prSet presAssocID="{834EDF1F-79EA-4687-927F-FE37068C60D9}" presName="spacer" presStyleCnt="0"/>
      <dgm:spPr/>
    </dgm:pt>
    <dgm:pt modelId="{168A81CF-392B-4A2C-AD42-016A1D17F9AD}" type="pres">
      <dgm:prSet presAssocID="{73BA57F4-E435-4221-A9DD-6CD43180C025}" presName="parentText" presStyleLbl="node1" presStyleIdx="2" presStyleCnt="3">
        <dgm:presLayoutVars>
          <dgm:chMax val="0"/>
          <dgm:bulletEnabled val="1"/>
        </dgm:presLayoutVars>
      </dgm:prSet>
      <dgm:spPr/>
      <dgm:t>
        <a:bodyPr/>
        <a:lstStyle/>
        <a:p>
          <a:endParaRPr lang="en-US"/>
        </a:p>
      </dgm:t>
    </dgm:pt>
  </dgm:ptLst>
  <dgm:cxnLst>
    <dgm:cxn modelId="{4BD2503E-4DA8-490F-975F-67C03BAEFED9}" srcId="{F49891BA-47E1-4EB7-B930-04F38C0526C6}" destId="{5CAC3880-4DD0-4253-A1DE-DDB6523C4DA3}" srcOrd="1" destOrd="0" parTransId="{0AAF0309-E7C6-4937-84A0-55C666B3E93C}" sibTransId="{834EDF1F-79EA-4687-927F-FE37068C60D9}"/>
    <dgm:cxn modelId="{56F7C82A-C244-46C2-8D73-8C20E6539A7F}" type="presOf" srcId="{5CAC3880-4DD0-4253-A1DE-DDB6523C4DA3}" destId="{F2F1A510-D651-4456-95E4-E11DFCD31BFD}" srcOrd="0" destOrd="0" presId="urn:microsoft.com/office/officeart/2005/8/layout/vList2"/>
    <dgm:cxn modelId="{B9736590-531E-42D3-82C8-CB11545524ED}" type="presOf" srcId="{BE3059D3-4C46-4613-8C19-67A96550099F}" destId="{3080AD0A-B47C-43A6-B71A-8D8FD2E9CC6C}" srcOrd="0" destOrd="0" presId="urn:microsoft.com/office/officeart/2005/8/layout/vList2"/>
    <dgm:cxn modelId="{B848DCF1-39DF-4B90-A856-954C4802C030}" srcId="{F49891BA-47E1-4EB7-B930-04F38C0526C6}" destId="{73BA57F4-E435-4221-A9DD-6CD43180C025}" srcOrd="2" destOrd="0" parTransId="{113C82CB-C467-4079-8979-E7045BA40E65}" sibTransId="{0196B989-7B2B-4BEF-A774-3EA7A4CD7A6A}"/>
    <dgm:cxn modelId="{587B8726-4A4C-4F8C-BF62-B123751A7350}" type="presOf" srcId="{73BA57F4-E435-4221-A9DD-6CD43180C025}" destId="{168A81CF-392B-4A2C-AD42-016A1D17F9AD}" srcOrd="0" destOrd="0" presId="urn:microsoft.com/office/officeart/2005/8/layout/vList2"/>
    <dgm:cxn modelId="{2AA4FD03-A184-49BD-99B3-2EED4CA2DD5C}" type="presOf" srcId="{F49891BA-47E1-4EB7-B930-04F38C0526C6}" destId="{69B2B6D5-3385-4B93-96E6-DD7BF75E4CD2}" srcOrd="0" destOrd="0" presId="urn:microsoft.com/office/officeart/2005/8/layout/vList2"/>
    <dgm:cxn modelId="{E38FE201-CCE1-419A-9C10-DBAA7A2B1A01}" srcId="{F49891BA-47E1-4EB7-B930-04F38C0526C6}" destId="{BE3059D3-4C46-4613-8C19-67A96550099F}" srcOrd="0" destOrd="0" parTransId="{0E2CA061-E32C-49B5-989C-EE702502AE1B}" sibTransId="{8E738237-4708-48E8-AD59-B889493A42F5}"/>
    <dgm:cxn modelId="{2F70CD4F-D42E-4200-A91D-DB68C17739D9}" type="presParOf" srcId="{69B2B6D5-3385-4B93-96E6-DD7BF75E4CD2}" destId="{3080AD0A-B47C-43A6-B71A-8D8FD2E9CC6C}" srcOrd="0" destOrd="0" presId="urn:microsoft.com/office/officeart/2005/8/layout/vList2"/>
    <dgm:cxn modelId="{3402D694-4DB6-4F6D-AF5D-81405E3E5B9B}" type="presParOf" srcId="{69B2B6D5-3385-4B93-96E6-DD7BF75E4CD2}" destId="{A7AB843A-D859-4DE0-AB83-63463CB57410}" srcOrd="1" destOrd="0" presId="urn:microsoft.com/office/officeart/2005/8/layout/vList2"/>
    <dgm:cxn modelId="{87CD054F-29EE-4110-8032-6F6254D33094}" type="presParOf" srcId="{69B2B6D5-3385-4B93-96E6-DD7BF75E4CD2}" destId="{F2F1A510-D651-4456-95E4-E11DFCD31BFD}" srcOrd="2" destOrd="0" presId="urn:microsoft.com/office/officeart/2005/8/layout/vList2"/>
    <dgm:cxn modelId="{41C3B98D-CDB0-4AE9-8183-1BBB1750146C}" type="presParOf" srcId="{69B2B6D5-3385-4B93-96E6-DD7BF75E4CD2}" destId="{9D098E88-AD8B-4672-B4B8-D370CA057AAE}" srcOrd="3" destOrd="0" presId="urn:microsoft.com/office/officeart/2005/8/layout/vList2"/>
    <dgm:cxn modelId="{1D1697C2-4466-43C6-A1AB-00EA100FC627}" type="presParOf" srcId="{69B2B6D5-3385-4B93-96E6-DD7BF75E4CD2}" destId="{168A81CF-392B-4A2C-AD42-016A1D17F9A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AD9C91-4EB5-4688-A910-0F2206C34219}"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BFF3CFAA-4F16-48F5-811F-171984DCB76B}">
      <dgm:prSet/>
      <dgm:spPr/>
      <dgm:t>
        <a:bodyPr/>
        <a:lstStyle/>
        <a:p>
          <a:r>
            <a:rPr lang="en-US" dirty="0"/>
            <a:t>Vouchers, Vouchers, Vouchers</a:t>
          </a:r>
        </a:p>
      </dgm:t>
    </dgm:pt>
    <dgm:pt modelId="{6FA1F87D-3B47-4AD2-956A-643A16899F34}" type="parTrans" cxnId="{4194FCA3-FD42-49B5-BBCE-7BBE7729A775}">
      <dgm:prSet/>
      <dgm:spPr/>
      <dgm:t>
        <a:bodyPr/>
        <a:lstStyle/>
        <a:p>
          <a:endParaRPr lang="en-US"/>
        </a:p>
      </dgm:t>
    </dgm:pt>
    <dgm:pt modelId="{0CA37B02-B2BB-4829-8336-C17B2A108E04}" type="sibTrans" cxnId="{4194FCA3-FD42-49B5-BBCE-7BBE7729A775}">
      <dgm:prSet/>
      <dgm:spPr/>
      <dgm:t>
        <a:bodyPr/>
        <a:lstStyle/>
        <a:p>
          <a:endParaRPr lang="en-US"/>
        </a:p>
      </dgm:t>
    </dgm:pt>
    <dgm:pt modelId="{D42E3510-F84F-4022-82F0-5F61BC7DC77A}">
      <dgm:prSet/>
      <dgm:spPr/>
      <dgm:t>
        <a:bodyPr/>
        <a:lstStyle/>
        <a:p>
          <a:r>
            <a:rPr lang="en-US" dirty="0"/>
            <a:t>The Library Bill that Deals with Alleged Pornographic Materials</a:t>
          </a:r>
        </a:p>
      </dgm:t>
    </dgm:pt>
    <dgm:pt modelId="{8A055500-7855-46C1-B9CF-4310C1759512}" type="parTrans" cxnId="{9D212004-DFB6-481F-93A0-665DE17CF509}">
      <dgm:prSet/>
      <dgm:spPr/>
      <dgm:t>
        <a:bodyPr/>
        <a:lstStyle/>
        <a:p>
          <a:endParaRPr lang="en-US"/>
        </a:p>
      </dgm:t>
    </dgm:pt>
    <dgm:pt modelId="{CC2C19D8-7952-44BE-A7C8-FEFAA16CFE86}" type="sibTrans" cxnId="{9D212004-DFB6-481F-93A0-665DE17CF509}">
      <dgm:prSet/>
      <dgm:spPr/>
      <dgm:t>
        <a:bodyPr/>
        <a:lstStyle/>
        <a:p>
          <a:endParaRPr lang="en-US"/>
        </a:p>
      </dgm:t>
    </dgm:pt>
    <dgm:pt modelId="{937B3A0D-59D2-4497-A6B8-BFBBC678938D}" type="pres">
      <dgm:prSet presAssocID="{F0AD9C91-4EB5-4688-A910-0F2206C34219}" presName="linear" presStyleCnt="0">
        <dgm:presLayoutVars>
          <dgm:animLvl val="lvl"/>
          <dgm:resizeHandles val="exact"/>
        </dgm:presLayoutVars>
      </dgm:prSet>
      <dgm:spPr/>
      <dgm:t>
        <a:bodyPr/>
        <a:lstStyle/>
        <a:p>
          <a:endParaRPr lang="en-US"/>
        </a:p>
      </dgm:t>
    </dgm:pt>
    <dgm:pt modelId="{5B3A630B-4600-4F01-B019-52FFE56B4543}" type="pres">
      <dgm:prSet presAssocID="{BFF3CFAA-4F16-48F5-811F-171984DCB76B}" presName="parentText" presStyleLbl="node1" presStyleIdx="0" presStyleCnt="2">
        <dgm:presLayoutVars>
          <dgm:chMax val="0"/>
          <dgm:bulletEnabled val="1"/>
        </dgm:presLayoutVars>
      </dgm:prSet>
      <dgm:spPr/>
      <dgm:t>
        <a:bodyPr/>
        <a:lstStyle/>
        <a:p>
          <a:endParaRPr lang="en-US"/>
        </a:p>
      </dgm:t>
    </dgm:pt>
    <dgm:pt modelId="{FB554896-7654-4F4E-8B82-22857B3A1CEE}" type="pres">
      <dgm:prSet presAssocID="{0CA37B02-B2BB-4829-8336-C17B2A108E04}" presName="spacer" presStyleCnt="0"/>
      <dgm:spPr/>
    </dgm:pt>
    <dgm:pt modelId="{1A0840CA-1B30-4FAE-812A-C60595CBE341}" type="pres">
      <dgm:prSet presAssocID="{D42E3510-F84F-4022-82F0-5F61BC7DC77A}" presName="parentText" presStyleLbl="node1" presStyleIdx="1" presStyleCnt="2">
        <dgm:presLayoutVars>
          <dgm:chMax val="0"/>
          <dgm:bulletEnabled val="1"/>
        </dgm:presLayoutVars>
      </dgm:prSet>
      <dgm:spPr/>
      <dgm:t>
        <a:bodyPr/>
        <a:lstStyle/>
        <a:p>
          <a:endParaRPr lang="en-US"/>
        </a:p>
      </dgm:t>
    </dgm:pt>
  </dgm:ptLst>
  <dgm:cxnLst>
    <dgm:cxn modelId="{B37C8FAA-7E27-499E-811A-D8AC76253CBA}" type="presOf" srcId="{BFF3CFAA-4F16-48F5-811F-171984DCB76B}" destId="{5B3A630B-4600-4F01-B019-52FFE56B4543}" srcOrd="0" destOrd="0" presId="urn:microsoft.com/office/officeart/2005/8/layout/vList2"/>
    <dgm:cxn modelId="{25709ACB-A3EF-48AB-AA59-670E85368EAA}" type="presOf" srcId="{D42E3510-F84F-4022-82F0-5F61BC7DC77A}" destId="{1A0840CA-1B30-4FAE-812A-C60595CBE341}" srcOrd="0" destOrd="0" presId="urn:microsoft.com/office/officeart/2005/8/layout/vList2"/>
    <dgm:cxn modelId="{9D212004-DFB6-481F-93A0-665DE17CF509}" srcId="{F0AD9C91-4EB5-4688-A910-0F2206C34219}" destId="{D42E3510-F84F-4022-82F0-5F61BC7DC77A}" srcOrd="1" destOrd="0" parTransId="{8A055500-7855-46C1-B9CF-4310C1759512}" sibTransId="{CC2C19D8-7952-44BE-A7C8-FEFAA16CFE86}"/>
    <dgm:cxn modelId="{7D573F5C-07F0-4AE2-BD2A-30DB50A1D3DE}" type="presOf" srcId="{F0AD9C91-4EB5-4688-A910-0F2206C34219}" destId="{937B3A0D-59D2-4497-A6B8-BFBBC678938D}" srcOrd="0" destOrd="0" presId="urn:microsoft.com/office/officeart/2005/8/layout/vList2"/>
    <dgm:cxn modelId="{4194FCA3-FD42-49B5-BBCE-7BBE7729A775}" srcId="{F0AD9C91-4EB5-4688-A910-0F2206C34219}" destId="{BFF3CFAA-4F16-48F5-811F-171984DCB76B}" srcOrd="0" destOrd="0" parTransId="{6FA1F87D-3B47-4AD2-956A-643A16899F34}" sibTransId="{0CA37B02-B2BB-4829-8336-C17B2A108E04}"/>
    <dgm:cxn modelId="{A6F32110-306C-4C32-92EE-B79C0788E51A}" type="presParOf" srcId="{937B3A0D-59D2-4497-A6B8-BFBBC678938D}" destId="{5B3A630B-4600-4F01-B019-52FFE56B4543}" srcOrd="0" destOrd="0" presId="urn:microsoft.com/office/officeart/2005/8/layout/vList2"/>
    <dgm:cxn modelId="{0EF006B6-A441-47AF-9E26-0CDAE9A3D60E}" type="presParOf" srcId="{937B3A0D-59D2-4497-A6B8-BFBBC678938D}" destId="{FB554896-7654-4F4E-8B82-22857B3A1CEE}" srcOrd="1" destOrd="0" presId="urn:microsoft.com/office/officeart/2005/8/layout/vList2"/>
    <dgm:cxn modelId="{F456EED0-593F-456E-B275-17B1E68A3BD8}" type="presParOf" srcId="{937B3A0D-59D2-4497-A6B8-BFBBC678938D}" destId="{1A0840CA-1B30-4FAE-812A-C60595CBE34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C224C5-2303-4297-8E2A-C2602CA9B7FB}"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D3EF0463-67FC-4D69-A695-0D6A60A84CE4}">
      <dgm:prSet/>
      <dgm:spPr/>
      <dgm:t>
        <a:bodyPr/>
        <a:lstStyle/>
        <a:p>
          <a:r>
            <a:rPr lang="en-US" dirty="0"/>
            <a:t>Families First Coronavirus Response Act</a:t>
          </a:r>
        </a:p>
      </dgm:t>
    </dgm:pt>
    <dgm:pt modelId="{75007861-A8A6-47FA-83E7-9668B59EAFE3}" type="parTrans" cxnId="{8F4FE1B4-7B5B-47E1-B0BE-1D4E9420D942}">
      <dgm:prSet/>
      <dgm:spPr/>
      <dgm:t>
        <a:bodyPr/>
        <a:lstStyle/>
        <a:p>
          <a:endParaRPr lang="en-US"/>
        </a:p>
      </dgm:t>
    </dgm:pt>
    <dgm:pt modelId="{ACDD4A9E-19C3-4E09-BAD0-ED264031E7EB}" type="sibTrans" cxnId="{8F4FE1B4-7B5B-47E1-B0BE-1D4E9420D942}">
      <dgm:prSet/>
      <dgm:spPr/>
      <dgm:t>
        <a:bodyPr/>
        <a:lstStyle/>
        <a:p>
          <a:endParaRPr lang="en-US"/>
        </a:p>
      </dgm:t>
    </dgm:pt>
    <dgm:pt modelId="{BD2FCA1B-F9EC-4ABA-8116-C11A5D2B3DFA}">
      <dgm:prSet/>
      <dgm:spPr/>
      <dgm:t>
        <a:bodyPr/>
        <a:lstStyle/>
        <a:p>
          <a:r>
            <a:rPr lang="en-US" dirty="0"/>
            <a:t>Emergency Paid Sick Leave Act</a:t>
          </a:r>
        </a:p>
      </dgm:t>
    </dgm:pt>
    <dgm:pt modelId="{3C1D1DEE-4286-405D-9A51-BD0DB7B2C6F2}" type="parTrans" cxnId="{30E6F4B4-8679-429D-AE53-D47D739DBFC5}">
      <dgm:prSet/>
      <dgm:spPr/>
      <dgm:t>
        <a:bodyPr/>
        <a:lstStyle/>
        <a:p>
          <a:endParaRPr lang="en-US"/>
        </a:p>
      </dgm:t>
    </dgm:pt>
    <dgm:pt modelId="{69598D57-65A8-4861-A136-0392286D9B31}" type="sibTrans" cxnId="{30E6F4B4-8679-429D-AE53-D47D739DBFC5}">
      <dgm:prSet/>
      <dgm:spPr/>
      <dgm:t>
        <a:bodyPr/>
        <a:lstStyle/>
        <a:p>
          <a:endParaRPr lang="en-US"/>
        </a:p>
      </dgm:t>
    </dgm:pt>
    <dgm:pt modelId="{D2ED29FC-F8EF-4DAA-8FA2-8E34E580B372}">
      <dgm:prSet/>
      <dgm:spPr/>
      <dgm:t>
        <a:bodyPr/>
        <a:lstStyle/>
        <a:p>
          <a:r>
            <a:rPr lang="en-US" dirty="0"/>
            <a:t>Emergency Family Medical Leave Expansion Act</a:t>
          </a:r>
        </a:p>
      </dgm:t>
    </dgm:pt>
    <dgm:pt modelId="{1FD1D030-2C48-47E7-AD79-EFCBD766E241}" type="parTrans" cxnId="{417C71F3-3C30-44FF-8681-CE4F3785F608}">
      <dgm:prSet/>
      <dgm:spPr/>
      <dgm:t>
        <a:bodyPr/>
        <a:lstStyle/>
        <a:p>
          <a:endParaRPr lang="en-US"/>
        </a:p>
      </dgm:t>
    </dgm:pt>
    <dgm:pt modelId="{DAFAF1DC-EBB6-4D2F-98B1-4C0269347DEC}" type="sibTrans" cxnId="{417C71F3-3C30-44FF-8681-CE4F3785F608}">
      <dgm:prSet/>
      <dgm:spPr/>
      <dgm:t>
        <a:bodyPr/>
        <a:lstStyle/>
        <a:p>
          <a:endParaRPr lang="en-US"/>
        </a:p>
      </dgm:t>
    </dgm:pt>
    <dgm:pt modelId="{C706B03D-B4A9-46C5-9EF2-9AA3E196F390}">
      <dgm:prSet/>
      <dgm:spPr/>
      <dgm:t>
        <a:bodyPr/>
        <a:lstStyle/>
        <a:p>
          <a:r>
            <a:rPr lang="en-US" dirty="0"/>
            <a:t>Effective April 1, 2020, and Expired December 31, 2020</a:t>
          </a:r>
        </a:p>
      </dgm:t>
    </dgm:pt>
    <dgm:pt modelId="{331A6289-BA0E-4ADD-81EC-ADCA73BE91D1}" type="parTrans" cxnId="{CE97BAD7-5684-43C1-B4F8-DDFF756F6C80}">
      <dgm:prSet/>
      <dgm:spPr/>
      <dgm:t>
        <a:bodyPr/>
        <a:lstStyle/>
        <a:p>
          <a:endParaRPr lang="en-US"/>
        </a:p>
      </dgm:t>
    </dgm:pt>
    <dgm:pt modelId="{034F0986-98E9-428F-8214-233246F8CE4B}" type="sibTrans" cxnId="{CE97BAD7-5684-43C1-B4F8-DDFF756F6C80}">
      <dgm:prSet/>
      <dgm:spPr/>
      <dgm:t>
        <a:bodyPr/>
        <a:lstStyle/>
        <a:p>
          <a:endParaRPr lang="en-US"/>
        </a:p>
      </dgm:t>
    </dgm:pt>
    <dgm:pt modelId="{F1AD38AD-AD34-48B3-B37C-542E145A813A}">
      <dgm:prSet/>
      <dgm:spPr/>
      <dgm:t>
        <a:bodyPr/>
        <a:lstStyle/>
        <a:p>
          <a:r>
            <a:rPr lang="en-US" dirty="0"/>
            <a:t>First Federal Leave Statutes to Require Pay</a:t>
          </a:r>
        </a:p>
      </dgm:t>
    </dgm:pt>
    <dgm:pt modelId="{C8D8410C-5DDA-4CF8-8EA1-DBD3BCEF01A9}" type="parTrans" cxnId="{3C45EC87-5B96-4282-8FB9-ABE1D56C9AC2}">
      <dgm:prSet/>
      <dgm:spPr/>
      <dgm:t>
        <a:bodyPr/>
        <a:lstStyle/>
        <a:p>
          <a:endParaRPr lang="en-US"/>
        </a:p>
      </dgm:t>
    </dgm:pt>
    <dgm:pt modelId="{43A28175-5D07-445B-9C38-CC264249ED1B}" type="sibTrans" cxnId="{3C45EC87-5B96-4282-8FB9-ABE1D56C9AC2}">
      <dgm:prSet/>
      <dgm:spPr/>
      <dgm:t>
        <a:bodyPr/>
        <a:lstStyle/>
        <a:p>
          <a:endParaRPr lang="en-US"/>
        </a:p>
      </dgm:t>
    </dgm:pt>
    <dgm:pt modelId="{FB129E1F-D6FC-4FF7-96BC-60B9DBE03AFF}">
      <dgm:prSet/>
      <dgm:spPr/>
      <dgm:t>
        <a:bodyPr/>
        <a:lstStyle/>
        <a:p>
          <a:r>
            <a:rPr lang="en-US" dirty="0"/>
            <a:t>First FMLA Reason to Require Pay</a:t>
          </a:r>
        </a:p>
      </dgm:t>
    </dgm:pt>
    <dgm:pt modelId="{DB31414B-2493-4C50-A7B6-F49FECD41111}" type="parTrans" cxnId="{B785EB8D-BAB6-4201-8C6F-6AD52F1CBBA6}">
      <dgm:prSet/>
      <dgm:spPr/>
      <dgm:t>
        <a:bodyPr/>
        <a:lstStyle/>
        <a:p>
          <a:endParaRPr lang="en-US"/>
        </a:p>
      </dgm:t>
    </dgm:pt>
    <dgm:pt modelId="{1CB37201-9EAE-495B-8817-485ECAC1486D}" type="sibTrans" cxnId="{B785EB8D-BAB6-4201-8C6F-6AD52F1CBBA6}">
      <dgm:prSet/>
      <dgm:spPr/>
      <dgm:t>
        <a:bodyPr/>
        <a:lstStyle/>
        <a:p>
          <a:endParaRPr lang="en-US"/>
        </a:p>
      </dgm:t>
    </dgm:pt>
    <dgm:pt modelId="{4DDB33E1-5E96-439D-ADF3-3B79367301DD}">
      <dgm:prSet/>
      <dgm:spPr/>
      <dgm:t>
        <a:bodyPr/>
        <a:lstStyle/>
        <a:p>
          <a:r>
            <a:rPr lang="en-US" dirty="0"/>
            <a:t>Provided No Direct Funding </a:t>
          </a:r>
        </a:p>
      </dgm:t>
    </dgm:pt>
    <dgm:pt modelId="{8B4D288C-C957-4CE0-BBC8-52854FD5E765}" type="parTrans" cxnId="{33E5B9EC-4551-4FB5-9B53-32DA08CF9717}">
      <dgm:prSet/>
      <dgm:spPr/>
      <dgm:t>
        <a:bodyPr/>
        <a:lstStyle/>
        <a:p>
          <a:endParaRPr lang="en-US"/>
        </a:p>
      </dgm:t>
    </dgm:pt>
    <dgm:pt modelId="{58984D33-DDA4-40B8-9C2E-D3FA2AA75C4B}" type="sibTrans" cxnId="{33E5B9EC-4551-4FB5-9B53-32DA08CF9717}">
      <dgm:prSet/>
      <dgm:spPr/>
      <dgm:t>
        <a:bodyPr/>
        <a:lstStyle/>
        <a:p>
          <a:endParaRPr lang="en-US"/>
        </a:p>
      </dgm:t>
    </dgm:pt>
    <dgm:pt modelId="{309B7F4C-CC58-4C3D-8AB6-509C70E24AC8}" type="pres">
      <dgm:prSet presAssocID="{29C224C5-2303-4297-8E2A-C2602CA9B7FB}" presName="diagram" presStyleCnt="0">
        <dgm:presLayoutVars>
          <dgm:dir/>
          <dgm:resizeHandles val="exact"/>
        </dgm:presLayoutVars>
      </dgm:prSet>
      <dgm:spPr/>
      <dgm:t>
        <a:bodyPr/>
        <a:lstStyle/>
        <a:p>
          <a:endParaRPr lang="en-US"/>
        </a:p>
      </dgm:t>
    </dgm:pt>
    <dgm:pt modelId="{7E2075B1-7672-40A3-8AF5-428778A09241}" type="pres">
      <dgm:prSet presAssocID="{D3EF0463-67FC-4D69-A695-0D6A60A84CE4}" presName="node" presStyleLbl="node1" presStyleIdx="0" presStyleCnt="5">
        <dgm:presLayoutVars>
          <dgm:bulletEnabled val="1"/>
        </dgm:presLayoutVars>
      </dgm:prSet>
      <dgm:spPr/>
      <dgm:t>
        <a:bodyPr/>
        <a:lstStyle/>
        <a:p>
          <a:endParaRPr lang="en-US"/>
        </a:p>
      </dgm:t>
    </dgm:pt>
    <dgm:pt modelId="{944C9AB3-5512-469F-B4F3-F10F7A353312}" type="pres">
      <dgm:prSet presAssocID="{ACDD4A9E-19C3-4E09-BAD0-ED264031E7EB}" presName="sibTrans" presStyleCnt="0"/>
      <dgm:spPr/>
    </dgm:pt>
    <dgm:pt modelId="{50D46221-8C7C-435F-B54E-D96238139108}" type="pres">
      <dgm:prSet presAssocID="{C706B03D-B4A9-46C5-9EF2-9AA3E196F390}" presName="node" presStyleLbl="node1" presStyleIdx="1" presStyleCnt="5">
        <dgm:presLayoutVars>
          <dgm:bulletEnabled val="1"/>
        </dgm:presLayoutVars>
      </dgm:prSet>
      <dgm:spPr/>
      <dgm:t>
        <a:bodyPr/>
        <a:lstStyle/>
        <a:p>
          <a:endParaRPr lang="en-US"/>
        </a:p>
      </dgm:t>
    </dgm:pt>
    <dgm:pt modelId="{EDF52D9C-0EE5-486A-8D89-21E404FF5115}" type="pres">
      <dgm:prSet presAssocID="{034F0986-98E9-428F-8214-233246F8CE4B}" presName="sibTrans" presStyleCnt="0"/>
      <dgm:spPr/>
    </dgm:pt>
    <dgm:pt modelId="{115FFE5A-5A87-49BA-A83D-0B92942FA0C3}" type="pres">
      <dgm:prSet presAssocID="{F1AD38AD-AD34-48B3-B37C-542E145A813A}" presName="node" presStyleLbl="node1" presStyleIdx="2" presStyleCnt="5">
        <dgm:presLayoutVars>
          <dgm:bulletEnabled val="1"/>
        </dgm:presLayoutVars>
      </dgm:prSet>
      <dgm:spPr/>
      <dgm:t>
        <a:bodyPr/>
        <a:lstStyle/>
        <a:p>
          <a:endParaRPr lang="en-US"/>
        </a:p>
      </dgm:t>
    </dgm:pt>
    <dgm:pt modelId="{64E70C24-0444-444C-B0F5-613540BD9E3D}" type="pres">
      <dgm:prSet presAssocID="{43A28175-5D07-445B-9C38-CC264249ED1B}" presName="sibTrans" presStyleCnt="0"/>
      <dgm:spPr/>
    </dgm:pt>
    <dgm:pt modelId="{DC5811FA-2182-4DEC-B9C6-F6ABF30356EB}" type="pres">
      <dgm:prSet presAssocID="{FB129E1F-D6FC-4FF7-96BC-60B9DBE03AFF}" presName="node" presStyleLbl="node1" presStyleIdx="3" presStyleCnt="5">
        <dgm:presLayoutVars>
          <dgm:bulletEnabled val="1"/>
        </dgm:presLayoutVars>
      </dgm:prSet>
      <dgm:spPr/>
      <dgm:t>
        <a:bodyPr/>
        <a:lstStyle/>
        <a:p>
          <a:endParaRPr lang="en-US"/>
        </a:p>
      </dgm:t>
    </dgm:pt>
    <dgm:pt modelId="{04F73AFE-FAD4-454D-97DB-0BBFB52E856A}" type="pres">
      <dgm:prSet presAssocID="{1CB37201-9EAE-495B-8817-485ECAC1486D}" presName="sibTrans" presStyleCnt="0"/>
      <dgm:spPr/>
    </dgm:pt>
    <dgm:pt modelId="{D79538E2-AB34-4673-9D28-9ABCBC496563}" type="pres">
      <dgm:prSet presAssocID="{4DDB33E1-5E96-439D-ADF3-3B79367301DD}" presName="node" presStyleLbl="node1" presStyleIdx="4" presStyleCnt="5">
        <dgm:presLayoutVars>
          <dgm:bulletEnabled val="1"/>
        </dgm:presLayoutVars>
      </dgm:prSet>
      <dgm:spPr/>
      <dgm:t>
        <a:bodyPr/>
        <a:lstStyle/>
        <a:p>
          <a:endParaRPr lang="en-US"/>
        </a:p>
      </dgm:t>
    </dgm:pt>
  </dgm:ptLst>
  <dgm:cxnLst>
    <dgm:cxn modelId="{883AAE00-C6A1-4FA0-B343-C83890E62E5A}" type="presOf" srcId="{C706B03D-B4A9-46C5-9EF2-9AA3E196F390}" destId="{50D46221-8C7C-435F-B54E-D96238139108}" srcOrd="0" destOrd="0" presId="urn:microsoft.com/office/officeart/2005/8/layout/default"/>
    <dgm:cxn modelId="{CE97BAD7-5684-43C1-B4F8-DDFF756F6C80}" srcId="{29C224C5-2303-4297-8E2A-C2602CA9B7FB}" destId="{C706B03D-B4A9-46C5-9EF2-9AA3E196F390}" srcOrd="1" destOrd="0" parTransId="{331A6289-BA0E-4ADD-81EC-ADCA73BE91D1}" sibTransId="{034F0986-98E9-428F-8214-233246F8CE4B}"/>
    <dgm:cxn modelId="{B7876A99-BD48-4CC1-8399-D6ECBC1371F8}" type="presOf" srcId="{F1AD38AD-AD34-48B3-B37C-542E145A813A}" destId="{115FFE5A-5A87-49BA-A83D-0B92942FA0C3}" srcOrd="0" destOrd="0" presId="urn:microsoft.com/office/officeart/2005/8/layout/default"/>
    <dgm:cxn modelId="{633EF9BF-FC83-4993-B35D-21C72255395F}" type="presOf" srcId="{D2ED29FC-F8EF-4DAA-8FA2-8E34E580B372}" destId="{7E2075B1-7672-40A3-8AF5-428778A09241}" srcOrd="0" destOrd="2" presId="urn:microsoft.com/office/officeart/2005/8/layout/default"/>
    <dgm:cxn modelId="{30E6F4B4-8679-429D-AE53-D47D739DBFC5}" srcId="{D3EF0463-67FC-4D69-A695-0D6A60A84CE4}" destId="{BD2FCA1B-F9EC-4ABA-8116-C11A5D2B3DFA}" srcOrd="0" destOrd="0" parTransId="{3C1D1DEE-4286-405D-9A51-BD0DB7B2C6F2}" sibTransId="{69598D57-65A8-4861-A136-0392286D9B31}"/>
    <dgm:cxn modelId="{1DC716E1-0690-4BA6-9F5F-8ED0669EB852}" type="presOf" srcId="{4DDB33E1-5E96-439D-ADF3-3B79367301DD}" destId="{D79538E2-AB34-4673-9D28-9ABCBC496563}" srcOrd="0" destOrd="0" presId="urn:microsoft.com/office/officeart/2005/8/layout/default"/>
    <dgm:cxn modelId="{EA0B0708-8EF1-48E9-AE48-CE6AE9A9F67D}" type="presOf" srcId="{29C224C5-2303-4297-8E2A-C2602CA9B7FB}" destId="{309B7F4C-CC58-4C3D-8AB6-509C70E24AC8}" srcOrd="0" destOrd="0" presId="urn:microsoft.com/office/officeart/2005/8/layout/default"/>
    <dgm:cxn modelId="{3C45EC87-5B96-4282-8FB9-ABE1D56C9AC2}" srcId="{29C224C5-2303-4297-8E2A-C2602CA9B7FB}" destId="{F1AD38AD-AD34-48B3-B37C-542E145A813A}" srcOrd="2" destOrd="0" parTransId="{C8D8410C-5DDA-4CF8-8EA1-DBD3BCEF01A9}" sibTransId="{43A28175-5D07-445B-9C38-CC264249ED1B}"/>
    <dgm:cxn modelId="{8F4FE1B4-7B5B-47E1-B0BE-1D4E9420D942}" srcId="{29C224C5-2303-4297-8E2A-C2602CA9B7FB}" destId="{D3EF0463-67FC-4D69-A695-0D6A60A84CE4}" srcOrd="0" destOrd="0" parTransId="{75007861-A8A6-47FA-83E7-9668B59EAFE3}" sibTransId="{ACDD4A9E-19C3-4E09-BAD0-ED264031E7EB}"/>
    <dgm:cxn modelId="{5F833544-50E2-4717-BB69-774F31B8C54D}" type="presOf" srcId="{FB129E1F-D6FC-4FF7-96BC-60B9DBE03AFF}" destId="{DC5811FA-2182-4DEC-B9C6-F6ABF30356EB}" srcOrd="0" destOrd="0" presId="urn:microsoft.com/office/officeart/2005/8/layout/default"/>
    <dgm:cxn modelId="{B785EB8D-BAB6-4201-8C6F-6AD52F1CBBA6}" srcId="{29C224C5-2303-4297-8E2A-C2602CA9B7FB}" destId="{FB129E1F-D6FC-4FF7-96BC-60B9DBE03AFF}" srcOrd="3" destOrd="0" parTransId="{DB31414B-2493-4C50-A7B6-F49FECD41111}" sibTransId="{1CB37201-9EAE-495B-8817-485ECAC1486D}"/>
    <dgm:cxn modelId="{33E5B9EC-4551-4FB5-9B53-32DA08CF9717}" srcId="{29C224C5-2303-4297-8E2A-C2602CA9B7FB}" destId="{4DDB33E1-5E96-439D-ADF3-3B79367301DD}" srcOrd="4" destOrd="0" parTransId="{8B4D288C-C957-4CE0-BBC8-52854FD5E765}" sibTransId="{58984D33-DDA4-40B8-9C2E-D3FA2AA75C4B}"/>
    <dgm:cxn modelId="{F6CACFBE-B704-475A-8AE3-6B40ED0D43C3}" type="presOf" srcId="{BD2FCA1B-F9EC-4ABA-8116-C11A5D2B3DFA}" destId="{7E2075B1-7672-40A3-8AF5-428778A09241}" srcOrd="0" destOrd="1" presId="urn:microsoft.com/office/officeart/2005/8/layout/default"/>
    <dgm:cxn modelId="{417C71F3-3C30-44FF-8681-CE4F3785F608}" srcId="{D3EF0463-67FC-4D69-A695-0D6A60A84CE4}" destId="{D2ED29FC-F8EF-4DAA-8FA2-8E34E580B372}" srcOrd="1" destOrd="0" parTransId="{1FD1D030-2C48-47E7-AD79-EFCBD766E241}" sibTransId="{DAFAF1DC-EBB6-4D2F-98B1-4C0269347DEC}"/>
    <dgm:cxn modelId="{AE045EE6-A538-4482-A326-FA550BF5E5F5}" type="presOf" srcId="{D3EF0463-67FC-4D69-A695-0D6A60A84CE4}" destId="{7E2075B1-7672-40A3-8AF5-428778A09241}" srcOrd="0" destOrd="0" presId="urn:microsoft.com/office/officeart/2005/8/layout/default"/>
    <dgm:cxn modelId="{9709F28F-E66A-46F4-8EA7-8DD9E7E8C045}" type="presParOf" srcId="{309B7F4C-CC58-4C3D-8AB6-509C70E24AC8}" destId="{7E2075B1-7672-40A3-8AF5-428778A09241}" srcOrd="0" destOrd="0" presId="urn:microsoft.com/office/officeart/2005/8/layout/default"/>
    <dgm:cxn modelId="{2201AA51-6A34-4CA2-8DF8-8CEDD48C2688}" type="presParOf" srcId="{309B7F4C-CC58-4C3D-8AB6-509C70E24AC8}" destId="{944C9AB3-5512-469F-B4F3-F10F7A353312}" srcOrd="1" destOrd="0" presId="urn:microsoft.com/office/officeart/2005/8/layout/default"/>
    <dgm:cxn modelId="{CE94113E-5F9D-4F5F-9AA3-AFBDC0DE8F68}" type="presParOf" srcId="{309B7F4C-CC58-4C3D-8AB6-509C70E24AC8}" destId="{50D46221-8C7C-435F-B54E-D96238139108}" srcOrd="2" destOrd="0" presId="urn:microsoft.com/office/officeart/2005/8/layout/default"/>
    <dgm:cxn modelId="{B5557041-DD43-4A6E-861C-C761FECCB17C}" type="presParOf" srcId="{309B7F4C-CC58-4C3D-8AB6-509C70E24AC8}" destId="{EDF52D9C-0EE5-486A-8D89-21E404FF5115}" srcOrd="3" destOrd="0" presId="urn:microsoft.com/office/officeart/2005/8/layout/default"/>
    <dgm:cxn modelId="{EE9B9142-9D2B-45C6-B871-32F8A8703473}" type="presParOf" srcId="{309B7F4C-CC58-4C3D-8AB6-509C70E24AC8}" destId="{115FFE5A-5A87-49BA-A83D-0B92942FA0C3}" srcOrd="4" destOrd="0" presId="urn:microsoft.com/office/officeart/2005/8/layout/default"/>
    <dgm:cxn modelId="{0FB1C7C6-E432-433A-B5CE-6D7D7B8BB55B}" type="presParOf" srcId="{309B7F4C-CC58-4C3D-8AB6-509C70E24AC8}" destId="{64E70C24-0444-444C-B0F5-613540BD9E3D}" srcOrd="5" destOrd="0" presId="urn:microsoft.com/office/officeart/2005/8/layout/default"/>
    <dgm:cxn modelId="{812F6374-67DF-4CFF-9D1C-CCACB330D0D0}" type="presParOf" srcId="{309B7F4C-CC58-4C3D-8AB6-509C70E24AC8}" destId="{DC5811FA-2182-4DEC-B9C6-F6ABF30356EB}" srcOrd="6" destOrd="0" presId="urn:microsoft.com/office/officeart/2005/8/layout/default"/>
    <dgm:cxn modelId="{BB5244AF-0984-469C-95C7-D19EA3ACB2F0}" type="presParOf" srcId="{309B7F4C-CC58-4C3D-8AB6-509C70E24AC8}" destId="{04F73AFE-FAD4-454D-97DB-0BBFB52E856A}" srcOrd="7" destOrd="0" presId="urn:microsoft.com/office/officeart/2005/8/layout/default"/>
    <dgm:cxn modelId="{796C404B-24EC-4B23-AF51-D478E828EAB7}" type="presParOf" srcId="{309B7F4C-CC58-4C3D-8AB6-509C70E24AC8}" destId="{D79538E2-AB34-4673-9D28-9ABCBC49656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775C9C-9D63-4CA5-9972-489D81FA7B87}"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4075C9B-C184-475F-8039-69E2D63323A0}">
      <dgm:prSet/>
      <dgm:spPr/>
      <dgm:t>
        <a:bodyPr/>
        <a:lstStyle/>
        <a:p>
          <a:r>
            <a:rPr lang="en-US" dirty="0"/>
            <a:t>Adds to Existing FMLA: Employee is unable to work or telework due to a need for leave to care for child under 18 if school or daycare is unavailable due to public health emergency</a:t>
          </a:r>
        </a:p>
      </dgm:t>
    </dgm:pt>
    <dgm:pt modelId="{488251D6-C1A4-45EC-8178-1158E106E1C6}" type="parTrans" cxnId="{7A75075E-008D-4651-B589-A8B7AE3027B3}">
      <dgm:prSet/>
      <dgm:spPr/>
      <dgm:t>
        <a:bodyPr/>
        <a:lstStyle/>
        <a:p>
          <a:endParaRPr lang="en-US"/>
        </a:p>
      </dgm:t>
    </dgm:pt>
    <dgm:pt modelId="{ADB6206B-098B-4406-9A1D-2D53A27EC350}" type="sibTrans" cxnId="{7A75075E-008D-4651-B589-A8B7AE3027B3}">
      <dgm:prSet/>
      <dgm:spPr/>
      <dgm:t>
        <a:bodyPr/>
        <a:lstStyle/>
        <a:p>
          <a:endParaRPr lang="en-US" dirty="0"/>
        </a:p>
      </dgm:t>
    </dgm:pt>
    <dgm:pt modelId="{758F95BA-CD73-426A-8F3C-D71CB012621C}">
      <dgm:prSet/>
      <dgm:spPr/>
      <dgm:t>
        <a:bodyPr/>
        <a:lstStyle/>
        <a:p>
          <a:r>
            <a:rPr lang="en-US" dirty="0"/>
            <a:t>Eligible if Employee has been working 30 days</a:t>
          </a:r>
        </a:p>
      </dgm:t>
    </dgm:pt>
    <dgm:pt modelId="{DDC230D7-7A6B-4245-812D-4F0D441DAD88}" type="parTrans" cxnId="{F55B5212-2271-4A2E-92F5-99A9D31C6459}">
      <dgm:prSet/>
      <dgm:spPr/>
      <dgm:t>
        <a:bodyPr/>
        <a:lstStyle/>
        <a:p>
          <a:endParaRPr lang="en-US"/>
        </a:p>
      </dgm:t>
    </dgm:pt>
    <dgm:pt modelId="{7855A058-9064-4B69-A425-24B90CB04CEB}" type="sibTrans" cxnId="{F55B5212-2271-4A2E-92F5-99A9D31C6459}">
      <dgm:prSet/>
      <dgm:spPr/>
      <dgm:t>
        <a:bodyPr/>
        <a:lstStyle/>
        <a:p>
          <a:endParaRPr lang="en-US" dirty="0"/>
        </a:p>
      </dgm:t>
    </dgm:pt>
    <dgm:pt modelId="{4B5FB1CC-2CDB-43CB-90B2-22A8F8D754B5}">
      <dgm:prSet/>
      <dgm:spPr/>
      <dgm:t>
        <a:bodyPr/>
        <a:lstStyle/>
        <a:p>
          <a:r>
            <a:rPr lang="en-US" dirty="0"/>
            <a:t>Up to 12 weeks, but is cumulative with any and all other FMLA</a:t>
          </a:r>
        </a:p>
      </dgm:t>
    </dgm:pt>
    <dgm:pt modelId="{C1B2D9FC-4627-491F-A511-2D57A36F4F25}" type="parTrans" cxnId="{D5E5B4A1-0D88-4E2A-A27B-9AF61FE2F523}">
      <dgm:prSet/>
      <dgm:spPr/>
      <dgm:t>
        <a:bodyPr/>
        <a:lstStyle/>
        <a:p>
          <a:endParaRPr lang="en-US"/>
        </a:p>
      </dgm:t>
    </dgm:pt>
    <dgm:pt modelId="{F5CDFA24-56A3-44F1-B43C-77C21D9D2F4C}" type="sibTrans" cxnId="{D5E5B4A1-0D88-4E2A-A27B-9AF61FE2F523}">
      <dgm:prSet/>
      <dgm:spPr/>
      <dgm:t>
        <a:bodyPr/>
        <a:lstStyle/>
        <a:p>
          <a:endParaRPr lang="en-US" dirty="0"/>
        </a:p>
      </dgm:t>
    </dgm:pt>
    <dgm:pt modelId="{5ADF529D-70E4-4A58-8AD4-001125D1E7DA}">
      <dgm:prSet/>
      <dgm:spPr/>
      <dgm:t>
        <a:bodyPr/>
        <a:lstStyle/>
        <a:p>
          <a:r>
            <a:rPr lang="en-US" dirty="0"/>
            <a:t>No pay for first two weeks (but see EPSLA above) and after that at 2/3 rate of pay up to $200 per day</a:t>
          </a:r>
        </a:p>
      </dgm:t>
    </dgm:pt>
    <dgm:pt modelId="{E68F8B44-8AD3-4F53-BDF4-7529B24F129A}" type="parTrans" cxnId="{DA051DF5-0A4A-4B48-8918-7EEE2CCFE7F6}">
      <dgm:prSet/>
      <dgm:spPr/>
      <dgm:t>
        <a:bodyPr/>
        <a:lstStyle/>
        <a:p>
          <a:endParaRPr lang="en-US"/>
        </a:p>
      </dgm:t>
    </dgm:pt>
    <dgm:pt modelId="{8144C4A2-7045-4FB9-9EA3-A1614F80B76D}" type="sibTrans" cxnId="{DA051DF5-0A4A-4B48-8918-7EEE2CCFE7F6}">
      <dgm:prSet/>
      <dgm:spPr/>
      <dgm:t>
        <a:bodyPr/>
        <a:lstStyle/>
        <a:p>
          <a:endParaRPr lang="en-US" dirty="0"/>
        </a:p>
      </dgm:t>
    </dgm:pt>
    <dgm:pt modelId="{F789AB9D-0220-4033-AB08-B29FC12A6503}">
      <dgm:prSet/>
      <dgm:spPr/>
      <dgm:t>
        <a:bodyPr/>
        <a:lstStyle/>
        <a:p>
          <a:r>
            <a:rPr lang="en-US" dirty="0"/>
            <a:t>Neither Employer or Employee May Substitute other Leave, but by Agreement May Supplement Leave, also Intermittent Leave Must be By Agreement</a:t>
          </a:r>
        </a:p>
      </dgm:t>
    </dgm:pt>
    <dgm:pt modelId="{892198FC-9E4C-4219-9333-A453BA50746A}" type="parTrans" cxnId="{0EAFD997-D3BD-45FD-BF69-E2AE335CC1D1}">
      <dgm:prSet/>
      <dgm:spPr/>
      <dgm:t>
        <a:bodyPr/>
        <a:lstStyle/>
        <a:p>
          <a:endParaRPr lang="en-US"/>
        </a:p>
      </dgm:t>
    </dgm:pt>
    <dgm:pt modelId="{9E41BCFD-E165-496F-AC99-02CC62B01440}" type="sibTrans" cxnId="{0EAFD997-D3BD-45FD-BF69-E2AE335CC1D1}">
      <dgm:prSet/>
      <dgm:spPr/>
      <dgm:t>
        <a:bodyPr/>
        <a:lstStyle/>
        <a:p>
          <a:endParaRPr lang="en-US"/>
        </a:p>
      </dgm:t>
    </dgm:pt>
    <dgm:pt modelId="{810D027B-809B-4A05-A927-23982B6F3F30}" type="pres">
      <dgm:prSet presAssocID="{2A775C9C-9D63-4CA5-9972-489D81FA7B87}" presName="Name0" presStyleCnt="0">
        <dgm:presLayoutVars>
          <dgm:dir/>
          <dgm:resizeHandles val="exact"/>
        </dgm:presLayoutVars>
      </dgm:prSet>
      <dgm:spPr/>
      <dgm:t>
        <a:bodyPr/>
        <a:lstStyle/>
        <a:p>
          <a:endParaRPr lang="en-US"/>
        </a:p>
      </dgm:t>
    </dgm:pt>
    <dgm:pt modelId="{501C79F0-EF3F-4529-A06E-35E517D48116}" type="pres">
      <dgm:prSet presAssocID="{C4075C9B-C184-475F-8039-69E2D63323A0}" presName="node" presStyleLbl="node1" presStyleIdx="0" presStyleCnt="5">
        <dgm:presLayoutVars>
          <dgm:bulletEnabled val="1"/>
        </dgm:presLayoutVars>
      </dgm:prSet>
      <dgm:spPr/>
      <dgm:t>
        <a:bodyPr/>
        <a:lstStyle/>
        <a:p>
          <a:endParaRPr lang="en-US"/>
        </a:p>
      </dgm:t>
    </dgm:pt>
    <dgm:pt modelId="{63CE80E5-060B-480D-9839-0277311D1AD0}" type="pres">
      <dgm:prSet presAssocID="{ADB6206B-098B-4406-9A1D-2D53A27EC350}" presName="sibTrans" presStyleLbl="sibTrans1D1" presStyleIdx="0" presStyleCnt="4"/>
      <dgm:spPr/>
      <dgm:t>
        <a:bodyPr/>
        <a:lstStyle/>
        <a:p>
          <a:endParaRPr lang="en-US"/>
        </a:p>
      </dgm:t>
    </dgm:pt>
    <dgm:pt modelId="{38AC0F41-F8E7-4824-926C-FF2702E7A656}" type="pres">
      <dgm:prSet presAssocID="{ADB6206B-098B-4406-9A1D-2D53A27EC350}" presName="connectorText" presStyleLbl="sibTrans1D1" presStyleIdx="0" presStyleCnt="4"/>
      <dgm:spPr/>
      <dgm:t>
        <a:bodyPr/>
        <a:lstStyle/>
        <a:p>
          <a:endParaRPr lang="en-US"/>
        </a:p>
      </dgm:t>
    </dgm:pt>
    <dgm:pt modelId="{14D3C43E-64D4-42C7-B63A-02107B0C306A}" type="pres">
      <dgm:prSet presAssocID="{758F95BA-CD73-426A-8F3C-D71CB012621C}" presName="node" presStyleLbl="node1" presStyleIdx="1" presStyleCnt="5">
        <dgm:presLayoutVars>
          <dgm:bulletEnabled val="1"/>
        </dgm:presLayoutVars>
      </dgm:prSet>
      <dgm:spPr/>
      <dgm:t>
        <a:bodyPr/>
        <a:lstStyle/>
        <a:p>
          <a:endParaRPr lang="en-US"/>
        </a:p>
      </dgm:t>
    </dgm:pt>
    <dgm:pt modelId="{8DBE2945-593F-4B94-B499-46100E73796F}" type="pres">
      <dgm:prSet presAssocID="{7855A058-9064-4B69-A425-24B90CB04CEB}" presName="sibTrans" presStyleLbl="sibTrans1D1" presStyleIdx="1" presStyleCnt="4"/>
      <dgm:spPr/>
      <dgm:t>
        <a:bodyPr/>
        <a:lstStyle/>
        <a:p>
          <a:endParaRPr lang="en-US"/>
        </a:p>
      </dgm:t>
    </dgm:pt>
    <dgm:pt modelId="{25FC745A-1030-4540-9E4F-3C66DA9BE5F4}" type="pres">
      <dgm:prSet presAssocID="{7855A058-9064-4B69-A425-24B90CB04CEB}" presName="connectorText" presStyleLbl="sibTrans1D1" presStyleIdx="1" presStyleCnt="4"/>
      <dgm:spPr/>
      <dgm:t>
        <a:bodyPr/>
        <a:lstStyle/>
        <a:p>
          <a:endParaRPr lang="en-US"/>
        </a:p>
      </dgm:t>
    </dgm:pt>
    <dgm:pt modelId="{C61295ED-1EED-404A-AA93-CA8F6520AF08}" type="pres">
      <dgm:prSet presAssocID="{4B5FB1CC-2CDB-43CB-90B2-22A8F8D754B5}" presName="node" presStyleLbl="node1" presStyleIdx="2" presStyleCnt="5">
        <dgm:presLayoutVars>
          <dgm:bulletEnabled val="1"/>
        </dgm:presLayoutVars>
      </dgm:prSet>
      <dgm:spPr/>
      <dgm:t>
        <a:bodyPr/>
        <a:lstStyle/>
        <a:p>
          <a:endParaRPr lang="en-US"/>
        </a:p>
      </dgm:t>
    </dgm:pt>
    <dgm:pt modelId="{19BE4BAA-8456-4AEB-8559-4D07120AE3F8}" type="pres">
      <dgm:prSet presAssocID="{F5CDFA24-56A3-44F1-B43C-77C21D9D2F4C}" presName="sibTrans" presStyleLbl="sibTrans1D1" presStyleIdx="2" presStyleCnt="4"/>
      <dgm:spPr/>
      <dgm:t>
        <a:bodyPr/>
        <a:lstStyle/>
        <a:p>
          <a:endParaRPr lang="en-US"/>
        </a:p>
      </dgm:t>
    </dgm:pt>
    <dgm:pt modelId="{08BE9184-DED0-4A50-B1EA-8F7CBAB6D8A8}" type="pres">
      <dgm:prSet presAssocID="{F5CDFA24-56A3-44F1-B43C-77C21D9D2F4C}" presName="connectorText" presStyleLbl="sibTrans1D1" presStyleIdx="2" presStyleCnt="4"/>
      <dgm:spPr/>
      <dgm:t>
        <a:bodyPr/>
        <a:lstStyle/>
        <a:p>
          <a:endParaRPr lang="en-US"/>
        </a:p>
      </dgm:t>
    </dgm:pt>
    <dgm:pt modelId="{DBF56E57-A70D-49AC-9166-45B811311B47}" type="pres">
      <dgm:prSet presAssocID="{5ADF529D-70E4-4A58-8AD4-001125D1E7DA}" presName="node" presStyleLbl="node1" presStyleIdx="3" presStyleCnt="5">
        <dgm:presLayoutVars>
          <dgm:bulletEnabled val="1"/>
        </dgm:presLayoutVars>
      </dgm:prSet>
      <dgm:spPr/>
      <dgm:t>
        <a:bodyPr/>
        <a:lstStyle/>
        <a:p>
          <a:endParaRPr lang="en-US"/>
        </a:p>
      </dgm:t>
    </dgm:pt>
    <dgm:pt modelId="{C50951AB-2311-42BF-AE9D-7864153F9932}" type="pres">
      <dgm:prSet presAssocID="{8144C4A2-7045-4FB9-9EA3-A1614F80B76D}" presName="sibTrans" presStyleLbl="sibTrans1D1" presStyleIdx="3" presStyleCnt="4"/>
      <dgm:spPr/>
      <dgm:t>
        <a:bodyPr/>
        <a:lstStyle/>
        <a:p>
          <a:endParaRPr lang="en-US"/>
        </a:p>
      </dgm:t>
    </dgm:pt>
    <dgm:pt modelId="{62F751F6-FFB2-4EE7-99FD-BED6F9F4474C}" type="pres">
      <dgm:prSet presAssocID="{8144C4A2-7045-4FB9-9EA3-A1614F80B76D}" presName="connectorText" presStyleLbl="sibTrans1D1" presStyleIdx="3" presStyleCnt="4"/>
      <dgm:spPr/>
      <dgm:t>
        <a:bodyPr/>
        <a:lstStyle/>
        <a:p>
          <a:endParaRPr lang="en-US"/>
        </a:p>
      </dgm:t>
    </dgm:pt>
    <dgm:pt modelId="{7136924A-B4C3-4442-88EE-1D2597471ADC}" type="pres">
      <dgm:prSet presAssocID="{F789AB9D-0220-4033-AB08-B29FC12A6503}" presName="node" presStyleLbl="node1" presStyleIdx="4" presStyleCnt="5">
        <dgm:presLayoutVars>
          <dgm:bulletEnabled val="1"/>
        </dgm:presLayoutVars>
      </dgm:prSet>
      <dgm:spPr/>
      <dgm:t>
        <a:bodyPr/>
        <a:lstStyle/>
        <a:p>
          <a:endParaRPr lang="en-US"/>
        </a:p>
      </dgm:t>
    </dgm:pt>
  </dgm:ptLst>
  <dgm:cxnLst>
    <dgm:cxn modelId="{7A75075E-008D-4651-B589-A8B7AE3027B3}" srcId="{2A775C9C-9D63-4CA5-9972-489D81FA7B87}" destId="{C4075C9B-C184-475F-8039-69E2D63323A0}" srcOrd="0" destOrd="0" parTransId="{488251D6-C1A4-45EC-8178-1158E106E1C6}" sibTransId="{ADB6206B-098B-4406-9A1D-2D53A27EC350}"/>
    <dgm:cxn modelId="{D5E5B4A1-0D88-4E2A-A27B-9AF61FE2F523}" srcId="{2A775C9C-9D63-4CA5-9972-489D81FA7B87}" destId="{4B5FB1CC-2CDB-43CB-90B2-22A8F8D754B5}" srcOrd="2" destOrd="0" parTransId="{C1B2D9FC-4627-491F-A511-2D57A36F4F25}" sibTransId="{F5CDFA24-56A3-44F1-B43C-77C21D9D2F4C}"/>
    <dgm:cxn modelId="{3C58DEBC-7A2D-4E4D-8413-4A7FBBC992DB}" type="presOf" srcId="{ADB6206B-098B-4406-9A1D-2D53A27EC350}" destId="{38AC0F41-F8E7-4824-926C-FF2702E7A656}" srcOrd="1" destOrd="0" presId="urn:microsoft.com/office/officeart/2016/7/layout/RepeatingBendingProcessNew"/>
    <dgm:cxn modelId="{0EAFD997-D3BD-45FD-BF69-E2AE335CC1D1}" srcId="{2A775C9C-9D63-4CA5-9972-489D81FA7B87}" destId="{F789AB9D-0220-4033-AB08-B29FC12A6503}" srcOrd="4" destOrd="0" parTransId="{892198FC-9E4C-4219-9333-A453BA50746A}" sibTransId="{9E41BCFD-E165-496F-AC99-02CC62B01440}"/>
    <dgm:cxn modelId="{22D2CBBE-CCEC-4473-A7E5-32D93F49E5D5}" type="presOf" srcId="{ADB6206B-098B-4406-9A1D-2D53A27EC350}" destId="{63CE80E5-060B-480D-9839-0277311D1AD0}" srcOrd="0" destOrd="0" presId="urn:microsoft.com/office/officeart/2016/7/layout/RepeatingBendingProcessNew"/>
    <dgm:cxn modelId="{0E406CD3-27B4-4CE8-9D40-9E6B66BA4048}" type="presOf" srcId="{F5CDFA24-56A3-44F1-B43C-77C21D9D2F4C}" destId="{08BE9184-DED0-4A50-B1EA-8F7CBAB6D8A8}" srcOrd="1" destOrd="0" presId="urn:microsoft.com/office/officeart/2016/7/layout/RepeatingBendingProcessNew"/>
    <dgm:cxn modelId="{DA051DF5-0A4A-4B48-8918-7EEE2CCFE7F6}" srcId="{2A775C9C-9D63-4CA5-9972-489D81FA7B87}" destId="{5ADF529D-70E4-4A58-8AD4-001125D1E7DA}" srcOrd="3" destOrd="0" parTransId="{E68F8B44-8AD3-4F53-BDF4-7529B24F129A}" sibTransId="{8144C4A2-7045-4FB9-9EA3-A1614F80B76D}"/>
    <dgm:cxn modelId="{FA751580-FB3D-4254-9C7B-F495491884AE}" type="presOf" srcId="{F5CDFA24-56A3-44F1-B43C-77C21D9D2F4C}" destId="{19BE4BAA-8456-4AEB-8559-4D07120AE3F8}" srcOrd="0" destOrd="0" presId="urn:microsoft.com/office/officeart/2016/7/layout/RepeatingBendingProcessNew"/>
    <dgm:cxn modelId="{674C42C6-701A-49EF-8A41-A0CB41C8B4EC}" type="presOf" srcId="{F789AB9D-0220-4033-AB08-B29FC12A6503}" destId="{7136924A-B4C3-4442-88EE-1D2597471ADC}" srcOrd="0" destOrd="0" presId="urn:microsoft.com/office/officeart/2016/7/layout/RepeatingBendingProcessNew"/>
    <dgm:cxn modelId="{F55B5212-2271-4A2E-92F5-99A9D31C6459}" srcId="{2A775C9C-9D63-4CA5-9972-489D81FA7B87}" destId="{758F95BA-CD73-426A-8F3C-D71CB012621C}" srcOrd="1" destOrd="0" parTransId="{DDC230D7-7A6B-4245-812D-4F0D441DAD88}" sibTransId="{7855A058-9064-4B69-A425-24B90CB04CEB}"/>
    <dgm:cxn modelId="{A4446089-D98C-49A7-BEE1-C193E2188F05}" type="presOf" srcId="{7855A058-9064-4B69-A425-24B90CB04CEB}" destId="{8DBE2945-593F-4B94-B499-46100E73796F}" srcOrd="0" destOrd="0" presId="urn:microsoft.com/office/officeart/2016/7/layout/RepeatingBendingProcessNew"/>
    <dgm:cxn modelId="{1E865DD7-2961-4E43-98A8-7AB3ACB055DA}" type="presOf" srcId="{C4075C9B-C184-475F-8039-69E2D63323A0}" destId="{501C79F0-EF3F-4529-A06E-35E517D48116}" srcOrd="0" destOrd="0" presId="urn:microsoft.com/office/officeart/2016/7/layout/RepeatingBendingProcessNew"/>
    <dgm:cxn modelId="{9EE93727-4BEA-4410-B90B-E15FC9486184}" type="presOf" srcId="{5ADF529D-70E4-4A58-8AD4-001125D1E7DA}" destId="{DBF56E57-A70D-49AC-9166-45B811311B47}" srcOrd="0" destOrd="0" presId="urn:microsoft.com/office/officeart/2016/7/layout/RepeatingBendingProcessNew"/>
    <dgm:cxn modelId="{10B145BD-563F-48AC-8132-C229670FD753}" type="presOf" srcId="{758F95BA-CD73-426A-8F3C-D71CB012621C}" destId="{14D3C43E-64D4-42C7-B63A-02107B0C306A}" srcOrd="0" destOrd="0" presId="urn:microsoft.com/office/officeart/2016/7/layout/RepeatingBendingProcessNew"/>
    <dgm:cxn modelId="{D6660A96-87C4-4EA6-9BC6-37A62A351A9A}" type="presOf" srcId="{4B5FB1CC-2CDB-43CB-90B2-22A8F8D754B5}" destId="{C61295ED-1EED-404A-AA93-CA8F6520AF08}" srcOrd="0" destOrd="0" presId="urn:microsoft.com/office/officeart/2016/7/layout/RepeatingBendingProcessNew"/>
    <dgm:cxn modelId="{8443B66C-5092-4E92-96E2-4A14C0FAA3DC}" type="presOf" srcId="{2A775C9C-9D63-4CA5-9972-489D81FA7B87}" destId="{810D027B-809B-4A05-A927-23982B6F3F30}" srcOrd="0" destOrd="0" presId="urn:microsoft.com/office/officeart/2016/7/layout/RepeatingBendingProcessNew"/>
    <dgm:cxn modelId="{7EB854AD-5049-479E-BFF9-B14395519620}" type="presOf" srcId="{7855A058-9064-4B69-A425-24B90CB04CEB}" destId="{25FC745A-1030-4540-9E4F-3C66DA9BE5F4}" srcOrd="1" destOrd="0" presId="urn:microsoft.com/office/officeart/2016/7/layout/RepeatingBendingProcessNew"/>
    <dgm:cxn modelId="{B87A16A2-EE90-41E5-B9EB-94B999FDC0DE}" type="presOf" srcId="{8144C4A2-7045-4FB9-9EA3-A1614F80B76D}" destId="{62F751F6-FFB2-4EE7-99FD-BED6F9F4474C}" srcOrd="1" destOrd="0" presId="urn:microsoft.com/office/officeart/2016/7/layout/RepeatingBendingProcessNew"/>
    <dgm:cxn modelId="{BAFDE71F-6CCF-4B3E-B9BB-CAA2EE7574CA}" type="presOf" srcId="{8144C4A2-7045-4FB9-9EA3-A1614F80B76D}" destId="{C50951AB-2311-42BF-AE9D-7864153F9932}" srcOrd="0" destOrd="0" presId="urn:microsoft.com/office/officeart/2016/7/layout/RepeatingBendingProcessNew"/>
    <dgm:cxn modelId="{45CC0684-C509-48F8-9D2E-EF2C4542A5B3}" type="presParOf" srcId="{810D027B-809B-4A05-A927-23982B6F3F30}" destId="{501C79F0-EF3F-4529-A06E-35E517D48116}" srcOrd="0" destOrd="0" presId="urn:microsoft.com/office/officeart/2016/7/layout/RepeatingBendingProcessNew"/>
    <dgm:cxn modelId="{8F81464C-2BAA-4230-8692-8E83E3ADB472}" type="presParOf" srcId="{810D027B-809B-4A05-A927-23982B6F3F30}" destId="{63CE80E5-060B-480D-9839-0277311D1AD0}" srcOrd="1" destOrd="0" presId="urn:microsoft.com/office/officeart/2016/7/layout/RepeatingBendingProcessNew"/>
    <dgm:cxn modelId="{2A93F244-7EA2-4481-814C-9159B8F04EBF}" type="presParOf" srcId="{63CE80E5-060B-480D-9839-0277311D1AD0}" destId="{38AC0F41-F8E7-4824-926C-FF2702E7A656}" srcOrd="0" destOrd="0" presId="urn:microsoft.com/office/officeart/2016/7/layout/RepeatingBendingProcessNew"/>
    <dgm:cxn modelId="{BF3ADBE5-8084-4474-BB7B-9522D01243E3}" type="presParOf" srcId="{810D027B-809B-4A05-A927-23982B6F3F30}" destId="{14D3C43E-64D4-42C7-B63A-02107B0C306A}" srcOrd="2" destOrd="0" presId="urn:microsoft.com/office/officeart/2016/7/layout/RepeatingBendingProcessNew"/>
    <dgm:cxn modelId="{8D2285A7-D38F-4498-8619-3538AB809E39}" type="presParOf" srcId="{810D027B-809B-4A05-A927-23982B6F3F30}" destId="{8DBE2945-593F-4B94-B499-46100E73796F}" srcOrd="3" destOrd="0" presId="urn:microsoft.com/office/officeart/2016/7/layout/RepeatingBendingProcessNew"/>
    <dgm:cxn modelId="{C8F8DFB6-33A5-4FFC-87FA-55C9048751A0}" type="presParOf" srcId="{8DBE2945-593F-4B94-B499-46100E73796F}" destId="{25FC745A-1030-4540-9E4F-3C66DA9BE5F4}" srcOrd="0" destOrd="0" presId="urn:microsoft.com/office/officeart/2016/7/layout/RepeatingBendingProcessNew"/>
    <dgm:cxn modelId="{9FA7C071-648C-4C6A-8B85-56775BD2438D}" type="presParOf" srcId="{810D027B-809B-4A05-A927-23982B6F3F30}" destId="{C61295ED-1EED-404A-AA93-CA8F6520AF08}" srcOrd="4" destOrd="0" presId="urn:microsoft.com/office/officeart/2016/7/layout/RepeatingBendingProcessNew"/>
    <dgm:cxn modelId="{221FD97A-A0DA-439D-9CA8-318CCA00719D}" type="presParOf" srcId="{810D027B-809B-4A05-A927-23982B6F3F30}" destId="{19BE4BAA-8456-4AEB-8559-4D07120AE3F8}" srcOrd="5" destOrd="0" presId="urn:microsoft.com/office/officeart/2016/7/layout/RepeatingBendingProcessNew"/>
    <dgm:cxn modelId="{1B21D6BB-5082-4599-80C4-371619B48C20}" type="presParOf" srcId="{19BE4BAA-8456-4AEB-8559-4D07120AE3F8}" destId="{08BE9184-DED0-4A50-B1EA-8F7CBAB6D8A8}" srcOrd="0" destOrd="0" presId="urn:microsoft.com/office/officeart/2016/7/layout/RepeatingBendingProcessNew"/>
    <dgm:cxn modelId="{2643E809-7A76-474F-8503-643C7400F3EF}" type="presParOf" srcId="{810D027B-809B-4A05-A927-23982B6F3F30}" destId="{DBF56E57-A70D-49AC-9166-45B811311B47}" srcOrd="6" destOrd="0" presId="urn:microsoft.com/office/officeart/2016/7/layout/RepeatingBendingProcessNew"/>
    <dgm:cxn modelId="{1575076D-0B59-4F6B-9187-5BB757C9DFEA}" type="presParOf" srcId="{810D027B-809B-4A05-A927-23982B6F3F30}" destId="{C50951AB-2311-42BF-AE9D-7864153F9932}" srcOrd="7" destOrd="0" presId="urn:microsoft.com/office/officeart/2016/7/layout/RepeatingBendingProcessNew"/>
    <dgm:cxn modelId="{5EFB8F0E-0A67-4A20-B4FE-ED54356C21EA}" type="presParOf" srcId="{C50951AB-2311-42BF-AE9D-7864153F9932}" destId="{62F751F6-FFB2-4EE7-99FD-BED6F9F4474C}" srcOrd="0" destOrd="0" presId="urn:microsoft.com/office/officeart/2016/7/layout/RepeatingBendingProcessNew"/>
    <dgm:cxn modelId="{29F145BE-B8F5-4080-978C-F024C0189C1D}" type="presParOf" srcId="{810D027B-809B-4A05-A927-23982B6F3F30}" destId="{7136924A-B4C3-4442-88EE-1D2597471ADC}"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76A24C-A66A-451D-B717-D35BB215BFF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22C8C25-AD1F-48FB-9A2A-01CEA9B89378}">
      <dgm:prSet/>
      <dgm:spPr/>
      <dgm:t>
        <a:bodyPr/>
        <a:lstStyle/>
        <a:p>
          <a:r>
            <a:rPr lang="en-US" dirty="0"/>
            <a:t>From January 1 through March 31 Mandated Covid Leave Not Continued</a:t>
          </a:r>
        </a:p>
      </dgm:t>
    </dgm:pt>
    <dgm:pt modelId="{5B67DCC8-D2FB-48E9-B37C-3277EE4D7430}" type="parTrans" cxnId="{36412A3B-ED67-46DA-81DE-CA618594D043}">
      <dgm:prSet/>
      <dgm:spPr/>
      <dgm:t>
        <a:bodyPr/>
        <a:lstStyle/>
        <a:p>
          <a:endParaRPr lang="en-US"/>
        </a:p>
      </dgm:t>
    </dgm:pt>
    <dgm:pt modelId="{146BBD0D-E618-44C7-9DBE-50BFC1ED7E8F}" type="sibTrans" cxnId="{36412A3B-ED67-46DA-81DE-CA618594D043}">
      <dgm:prSet/>
      <dgm:spPr/>
      <dgm:t>
        <a:bodyPr/>
        <a:lstStyle/>
        <a:p>
          <a:endParaRPr lang="en-US"/>
        </a:p>
      </dgm:t>
    </dgm:pt>
    <dgm:pt modelId="{40E15AC9-B2B2-4E39-8F91-BF6AEA3BA709}">
      <dgm:prSet/>
      <dgm:spPr/>
      <dgm:t>
        <a:bodyPr/>
        <a:lstStyle/>
        <a:p>
          <a:r>
            <a:rPr lang="en-US" dirty="0"/>
            <a:t>Employers Are Allowed to Voluntarily Continue Covid Leave</a:t>
          </a:r>
        </a:p>
      </dgm:t>
    </dgm:pt>
    <dgm:pt modelId="{BC020F20-60DB-4BA0-AF1D-F2E5B5D3AED8}" type="parTrans" cxnId="{E39362D5-6FE9-4532-ADFA-57F8277792DF}">
      <dgm:prSet/>
      <dgm:spPr/>
      <dgm:t>
        <a:bodyPr/>
        <a:lstStyle/>
        <a:p>
          <a:endParaRPr lang="en-US"/>
        </a:p>
      </dgm:t>
    </dgm:pt>
    <dgm:pt modelId="{B88CC784-EE13-4516-881B-D9A5D8136E96}" type="sibTrans" cxnId="{E39362D5-6FE9-4532-ADFA-57F8277792DF}">
      <dgm:prSet/>
      <dgm:spPr/>
      <dgm:t>
        <a:bodyPr/>
        <a:lstStyle/>
        <a:p>
          <a:endParaRPr lang="en-US"/>
        </a:p>
      </dgm:t>
    </dgm:pt>
    <dgm:pt modelId="{A7DF5B6F-0AF5-44E1-80CE-E8582336AD01}">
      <dgm:prSet/>
      <dgm:spPr/>
      <dgm:t>
        <a:bodyPr/>
        <a:lstStyle/>
        <a:p>
          <a:r>
            <a:rPr lang="en-US" dirty="0"/>
            <a:t>Private Employers Are Entitled To Tax Credit to Reimburse for Decision to Keep Paying Leave</a:t>
          </a:r>
        </a:p>
      </dgm:t>
    </dgm:pt>
    <dgm:pt modelId="{DF68F162-7BBC-4739-82BC-CBF0BD726DB9}" type="parTrans" cxnId="{84500B5E-0F44-4406-83DB-F3501DBACCC0}">
      <dgm:prSet/>
      <dgm:spPr/>
      <dgm:t>
        <a:bodyPr/>
        <a:lstStyle/>
        <a:p>
          <a:endParaRPr lang="en-US"/>
        </a:p>
      </dgm:t>
    </dgm:pt>
    <dgm:pt modelId="{5A2B83EA-F072-4295-8B7D-5FABD201470B}" type="sibTrans" cxnId="{84500B5E-0F44-4406-83DB-F3501DBACCC0}">
      <dgm:prSet/>
      <dgm:spPr/>
      <dgm:t>
        <a:bodyPr/>
        <a:lstStyle/>
        <a:p>
          <a:endParaRPr lang="en-US"/>
        </a:p>
      </dgm:t>
    </dgm:pt>
    <dgm:pt modelId="{0CE981EE-FECC-4538-82E9-831D4168D1E4}">
      <dgm:prSet/>
      <dgm:spPr/>
      <dgm:t>
        <a:bodyPr/>
        <a:lstStyle/>
        <a:p>
          <a:r>
            <a:rPr lang="en-US" dirty="0"/>
            <a:t>Public Entities (School Districts) Not Included in Tax Credit Entitlement</a:t>
          </a:r>
        </a:p>
      </dgm:t>
    </dgm:pt>
    <dgm:pt modelId="{406EF911-7102-4B78-B3CB-1C5FDB36318A}" type="parTrans" cxnId="{87EF4762-757B-47FB-AF0F-9DC5842AE2A1}">
      <dgm:prSet/>
      <dgm:spPr/>
      <dgm:t>
        <a:bodyPr/>
        <a:lstStyle/>
        <a:p>
          <a:endParaRPr lang="en-US"/>
        </a:p>
      </dgm:t>
    </dgm:pt>
    <dgm:pt modelId="{F4A4A7BB-CCC1-409B-8057-7C3F3AC0D222}" type="sibTrans" cxnId="{87EF4762-757B-47FB-AF0F-9DC5842AE2A1}">
      <dgm:prSet/>
      <dgm:spPr/>
      <dgm:t>
        <a:bodyPr/>
        <a:lstStyle/>
        <a:p>
          <a:endParaRPr lang="en-US"/>
        </a:p>
      </dgm:t>
    </dgm:pt>
    <dgm:pt modelId="{09A0762A-48E4-4DDB-AFED-0A97A2500ECC}" type="pres">
      <dgm:prSet presAssocID="{8276A24C-A66A-451D-B717-D35BB215BFF6}" presName="vert0" presStyleCnt="0">
        <dgm:presLayoutVars>
          <dgm:dir/>
          <dgm:animOne val="branch"/>
          <dgm:animLvl val="lvl"/>
        </dgm:presLayoutVars>
      </dgm:prSet>
      <dgm:spPr/>
      <dgm:t>
        <a:bodyPr/>
        <a:lstStyle/>
        <a:p>
          <a:endParaRPr lang="en-US"/>
        </a:p>
      </dgm:t>
    </dgm:pt>
    <dgm:pt modelId="{624946EA-9053-45E2-B8D3-A0938614896A}" type="pres">
      <dgm:prSet presAssocID="{022C8C25-AD1F-48FB-9A2A-01CEA9B89378}" presName="thickLine" presStyleLbl="alignNode1" presStyleIdx="0" presStyleCnt="4"/>
      <dgm:spPr/>
    </dgm:pt>
    <dgm:pt modelId="{B8BDD094-B06D-4C0C-8A0B-48A66E3C3F7E}" type="pres">
      <dgm:prSet presAssocID="{022C8C25-AD1F-48FB-9A2A-01CEA9B89378}" presName="horz1" presStyleCnt="0"/>
      <dgm:spPr/>
    </dgm:pt>
    <dgm:pt modelId="{69E22280-992C-41B3-9172-B2B8880FE43F}" type="pres">
      <dgm:prSet presAssocID="{022C8C25-AD1F-48FB-9A2A-01CEA9B89378}" presName="tx1" presStyleLbl="revTx" presStyleIdx="0" presStyleCnt="4"/>
      <dgm:spPr/>
      <dgm:t>
        <a:bodyPr/>
        <a:lstStyle/>
        <a:p>
          <a:endParaRPr lang="en-US"/>
        </a:p>
      </dgm:t>
    </dgm:pt>
    <dgm:pt modelId="{2CA517B2-B084-4B41-B6E3-31596448232E}" type="pres">
      <dgm:prSet presAssocID="{022C8C25-AD1F-48FB-9A2A-01CEA9B89378}" presName="vert1" presStyleCnt="0"/>
      <dgm:spPr/>
    </dgm:pt>
    <dgm:pt modelId="{8451459B-DD75-47FE-86A2-B688A679E90B}" type="pres">
      <dgm:prSet presAssocID="{40E15AC9-B2B2-4E39-8F91-BF6AEA3BA709}" presName="thickLine" presStyleLbl="alignNode1" presStyleIdx="1" presStyleCnt="4"/>
      <dgm:spPr/>
    </dgm:pt>
    <dgm:pt modelId="{89382BA7-AA37-479B-AEB9-60AF5BD73A35}" type="pres">
      <dgm:prSet presAssocID="{40E15AC9-B2B2-4E39-8F91-BF6AEA3BA709}" presName="horz1" presStyleCnt="0"/>
      <dgm:spPr/>
    </dgm:pt>
    <dgm:pt modelId="{1DF9A9AD-A468-4244-9C54-EFBBFA7BCBB0}" type="pres">
      <dgm:prSet presAssocID="{40E15AC9-B2B2-4E39-8F91-BF6AEA3BA709}" presName="tx1" presStyleLbl="revTx" presStyleIdx="1" presStyleCnt="4"/>
      <dgm:spPr/>
      <dgm:t>
        <a:bodyPr/>
        <a:lstStyle/>
        <a:p>
          <a:endParaRPr lang="en-US"/>
        </a:p>
      </dgm:t>
    </dgm:pt>
    <dgm:pt modelId="{3A2EBDAA-374F-403D-BA28-1C2939360591}" type="pres">
      <dgm:prSet presAssocID="{40E15AC9-B2B2-4E39-8F91-BF6AEA3BA709}" presName="vert1" presStyleCnt="0"/>
      <dgm:spPr/>
    </dgm:pt>
    <dgm:pt modelId="{A8B63B79-B903-4DBB-A30F-68453D479FB7}" type="pres">
      <dgm:prSet presAssocID="{A7DF5B6F-0AF5-44E1-80CE-E8582336AD01}" presName="thickLine" presStyleLbl="alignNode1" presStyleIdx="2" presStyleCnt="4"/>
      <dgm:spPr/>
    </dgm:pt>
    <dgm:pt modelId="{720FBEA0-EBBE-4A12-B976-4BC0AB329860}" type="pres">
      <dgm:prSet presAssocID="{A7DF5B6F-0AF5-44E1-80CE-E8582336AD01}" presName="horz1" presStyleCnt="0"/>
      <dgm:spPr/>
    </dgm:pt>
    <dgm:pt modelId="{9A3DB773-E255-450F-A129-31AF6C7831FC}" type="pres">
      <dgm:prSet presAssocID="{A7DF5B6F-0AF5-44E1-80CE-E8582336AD01}" presName="tx1" presStyleLbl="revTx" presStyleIdx="2" presStyleCnt="4"/>
      <dgm:spPr/>
      <dgm:t>
        <a:bodyPr/>
        <a:lstStyle/>
        <a:p>
          <a:endParaRPr lang="en-US"/>
        </a:p>
      </dgm:t>
    </dgm:pt>
    <dgm:pt modelId="{53258558-D65A-485E-AA49-6D6B14A57F9D}" type="pres">
      <dgm:prSet presAssocID="{A7DF5B6F-0AF5-44E1-80CE-E8582336AD01}" presName="vert1" presStyleCnt="0"/>
      <dgm:spPr/>
    </dgm:pt>
    <dgm:pt modelId="{07B9693C-46B4-4931-A867-058040636A0C}" type="pres">
      <dgm:prSet presAssocID="{0CE981EE-FECC-4538-82E9-831D4168D1E4}" presName="thickLine" presStyleLbl="alignNode1" presStyleIdx="3" presStyleCnt="4"/>
      <dgm:spPr/>
    </dgm:pt>
    <dgm:pt modelId="{49B9515F-ACB5-44EC-8229-B76E7E9A17A4}" type="pres">
      <dgm:prSet presAssocID="{0CE981EE-FECC-4538-82E9-831D4168D1E4}" presName="horz1" presStyleCnt="0"/>
      <dgm:spPr/>
    </dgm:pt>
    <dgm:pt modelId="{5059C0AC-F48E-448D-B53F-C77582BCE840}" type="pres">
      <dgm:prSet presAssocID="{0CE981EE-FECC-4538-82E9-831D4168D1E4}" presName="tx1" presStyleLbl="revTx" presStyleIdx="3" presStyleCnt="4"/>
      <dgm:spPr/>
      <dgm:t>
        <a:bodyPr/>
        <a:lstStyle/>
        <a:p>
          <a:endParaRPr lang="en-US"/>
        </a:p>
      </dgm:t>
    </dgm:pt>
    <dgm:pt modelId="{289E324C-97D4-41D0-AA62-00C0ADC719BE}" type="pres">
      <dgm:prSet presAssocID="{0CE981EE-FECC-4538-82E9-831D4168D1E4}" presName="vert1" presStyleCnt="0"/>
      <dgm:spPr/>
    </dgm:pt>
  </dgm:ptLst>
  <dgm:cxnLst>
    <dgm:cxn modelId="{D9253B75-4D41-4ECB-8B7F-75B031A530F8}" type="presOf" srcId="{A7DF5B6F-0AF5-44E1-80CE-E8582336AD01}" destId="{9A3DB773-E255-450F-A129-31AF6C7831FC}" srcOrd="0" destOrd="0" presId="urn:microsoft.com/office/officeart/2008/layout/LinedList"/>
    <dgm:cxn modelId="{87EF4762-757B-47FB-AF0F-9DC5842AE2A1}" srcId="{8276A24C-A66A-451D-B717-D35BB215BFF6}" destId="{0CE981EE-FECC-4538-82E9-831D4168D1E4}" srcOrd="3" destOrd="0" parTransId="{406EF911-7102-4B78-B3CB-1C5FDB36318A}" sibTransId="{F4A4A7BB-CCC1-409B-8057-7C3F3AC0D222}"/>
    <dgm:cxn modelId="{1F97200F-25A2-498D-827B-116C10B3C5A8}" type="presOf" srcId="{8276A24C-A66A-451D-B717-D35BB215BFF6}" destId="{09A0762A-48E4-4DDB-AFED-0A97A2500ECC}" srcOrd="0" destOrd="0" presId="urn:microsoft.com/office/officeart/2008/layout/LinedList"/>
    <dgm:cxn modelId="{36412A3B-ED67-46DA-81DE-CA618594D043}" srcId="{8276A24C-A66A-451D-B717-D35BB215BFF6}" destId="{022C8C25-AD1F-48FB-9A2A-01CEA9B89378}" srcOrd="0" destOrd="0" parTransId="{5B67DCC8-D2FB-48E9-B37C-3277EE4D7430}" sibTransId="{146BBD0D-E618-44C7-9DBE-50BFC1ED7E8F}"/>
    <dgm:cxn modelId="{63632D75-4F56-4E26-BD66-036184A6A8A3}" type="presOf" srcId="{0CE981EE-FECC-4538-82E9-831D4168D1E4}" destId="{5059C0AC-F48E-448D-B53F-C77582BCE840}" srcOrd="0" destOrd="0" presId="urn:microsoft.com/office/officeart/2008/layout/LinedList"/>
    <dgm:cxn modelId="{84500B5E-0F44-4406-83DB-F3501DBACCC0}" srcId="{8276A24C-A66A-451D-B717-D35BB215BFF6}" destId="{A7DF5B6F-0AF5-44E1-80CE-E8582336AD01}" srcOrd="2" destOrd="0" parTransId="{DF68F162-7BBC-4739-82BC-CBF0BD726DB9}" sibTransId="{5A2B83EA-F072-4295-8B7D-5FABD201470B}"/>
    <dgm:cxn modelId="{6C81E76C-82D4-40B3-8D2C-8DAE0F9B0260}" type="presOf" srcId="{40E15AC9-B2B2-4E39-8F91-BF6AEA3BA709}" destId="{1DF9A9AD-A468-4244-9C54-EFBBFA7BCBB0}" srcOrd="0" destOrd="0" presId="urn:microsoft.com/office/officeart/2008/layout/LinedList"/>
    <dgm:cxn modelId="{B82F2AC6-DEE3-498B-B88D-1A2AE0438859}" type="presOf" srcId="{022C8C25-AD1F-48FB-9A2A-01CEA9B89378}" destId="{69E22280-992C-41B3-9172-B2B8880FE43F}" srcOrd="0" destOrd="0" presId="urn:microsoft.com/office/officeart/2008/layout/LinedList"/>
    <dgm:cxn modelId="{E39362D5-6FE9-4532-ADFA-57F8277792DF}" srcId="{8276A24C-A66A-451D-B717-D35BB215BFF6}" destId="{40E15AC9-B2B2-4E39-8F91-BF6AEA3BA709}" srcOrd="1" destOrd="0" parTransId="{BC020F20-60DB-4BA0-AF1D-F2E5B5D3AED8}" sibTransId="{B88CC784-EE13-4516-881B-D9A5D8136E96}"/>
    <dgm:cxn modelId="{D4706489-2955-4CE3-9584-0709ED935617}" type="presParOf" srcId="{09A0762A-48E4-4DDB-AFED-0A97A2500ECC}" destId="{624946EA-9053-45E2-B8D3-A0938614896A}" srcOrd="0" destOrd="0" presId="urn:microsoft.com/office/officeart/2008/layout/LinedList"/>
    <dgm:cxn modelId="{EF80AF55-13BA-4B6F-9026-1315913BAF06}" type="presParOf" srcId="{09A0762A-48E4-4DDB-AFED-0A97A2500ECC}" destId="{B8BDD094-B06D-4C0C-8A0B-48A66E3C3F7E}" srcOrd="1" destOrd="0" presId="urn:microsoft.com/office/officeart/2008/layout/LinedList"/>
    <dgm:cxn modelId="{3E3AA833-0EBE-418F-96A3-71A2ED10011E}" type="presParOf" srcId="{B8BDD094-B06D-4C0C-8A0B-48A66E3C3F7E}" destId="{69E22280-992C-41B3-9172-B2B8880FE43F}" srcOrd="0" destOrd="0" presId="urn:microsoft.com/office/officeart/2008/layout/LinedList"/>
    <dgm:cxn modelId="{907D39E2-499D-44B2-9851-CB1E56382E9F}" type="presParOf" srcId="{B8BDD094-B06D-4C0C-8A0B-48A66E3C3F7E}" destId="{2CA517B2-B084-4B41-B6E3-31596448232E}" srcOrd="1" destOrd="0" presId="urn:microsoft.com/office/officeart/2008/layout/LinedList"/>
    <dgm:cxn modelId="{F2FDAB07-6CDE-4429-81DF-FEC4F325A858}" type="presParOf" srcId="{09A0762A-48E4-4DDB-AFED-0A97A2500ECC}" destId="{8451459B-DD75-47FE-86A2-B688A679E90B}" srcOrd="2" destOrd="0" presId="urn:microsoft.com/office/officeart/2008/layout/LinedList"/>
    <dgm:cxn modelId="{729EDE93-DB0D-40DF-8491-8397E0EF7464}" type="presParOf" srcId="{09A0762A-48E4-4DDB-AFED-0A97A2500ECC}" destId="{89382BA7-AA37-479B-AEB9-60AF5BD73A35}" srcOrd="3" destOrd="0" presId="urn:microsoft.com/office/officeart/2008/layout/LinedList"/>
    <dgm:cxn modelId="{AEFBAE59-0DFF-49BE-8BF4-D28DB942CDE9}" type="presParOf" srcId="{89382BA7-AA37-479B-AEB9-60AF5BD73A35}" destId="{1DF9A9AD-A468-4244-9C54-EFBBFA7BCBB0}" srcOrd="0" destOrd="0" presId="urn:microsoft.com/office/officeart/2008/layout/LinedList"/>
    <dgm:cxn modelId="{38FC5A77-21E4-49E2-ACD3-1B8348959C39}" type="presParOf" srcId="{89382BA7-AA37-479B-AEB9-60AF5BD73A35}" destId="{3A2EBDAA-374F-403D-BA28-1C2939360591}" srcOrd="1" destOrd="0" presId="urn:microsoft.com/office/officeart/2008/layout/LinedList"/>
    <dgm:cxn modelId="{C5930B20-0CDF-4F74-B80D-ABEBE2870848}" type="presParOf" srcId="{09A0762A-48E4-4DDB-AFED-0A97A2500ECC}" destId="{A8B63B79-B903-4DBB-A30F-68453D479FB7}" srcOrd="4" destOrd="0" presId="urn:microsoft.com/office/officeart/2008/layout/LinedList"/>
    <dgm:cxn modelId="{4834F362-71E8-43E0-82D9-1CC8AA98684A}" type="presParOf" srcId="{09A0762A-48E4-4DDB-AFED-0A97A2500ECC}" destId="{720FBEA0-EBBE-4A12-B976-4BC0AB329860}" srcOrd="5" destOrd="0" presId="urn:microsoft.com/office/officeart/2008/layout/LinedList"/>
    <dgm:cxn modelId="{750F11A4-B3E7-44AF-B494-713FAFD99BB8}" type="presParOf" srcId="{720FBEA0-EBBE-4A12-B976-4BC0AB329860}" destId="{9A3DB773-E255-450F-A129-31AF6C7831FC}" srcOrd="0" destOrd="0" presId="urn:microsoft.com/office/officeart/2008/layout/LinedList"/>
    <dgm:cxn modelId="{2B03195D-6DFA-4EC7-9607-E735F4C48417}" type="presParOf" srcId="{720FBEA0-EBBE-4A12-B976-4BC0AB329860}" destId="{53258558-D65A-485E-AA49-6D6B14A57F9D}" srcOrd="1" destOrd="0" presId="urn:microsoft.com/office/officeart/2008/layout/LinedList"/>
    <dgm:cxn modelId="{291DF90D-D6AA-4F7C-B6D6-6885E9D3BA71}" type="presParOf" srcId="{09A0762A-48E4-4DDB-AFED-0A97A2500ECC}" destId="{07B9693C-46B4-4931-A867-058040636A0C}" srcOrd="6" destOrd="0" presId="urn:microsoft.com/office/officeart/2008/layout/LinedList"/>
    <dgm:cxn modelId="{32112DFE-A13E-49B2-934A-29324E463594}" type="presParOf" srcId="{09A0762A-48E4-4DDB-AFED-0A97A2500ECC}" destId="{49B9515F-ACB5-44EC-8229-B76E7E9A17A4}" srcOrd="7" destOrd="0" presId="urn:microsoft.com/office/officeart/2008/layout/LinedList"/>
    <dgm:cxn modelId="{348BE59F-BCC8-43B2-A651-E82606A3387F}" type="presParOf" srcId="{49B9515F-ACB5-44EC-8229-B76E7E9A17A4}" destId="{5059C0AC-F48E-448D-B53F-C77582BCE840}" srcOrd="0" destOrd="0" presId="urn:microsoft.com/office/officeart/2008/layout/LinedList"/>
    <dgm:cxn modelId="{AC0333EE-6430-41C8-8762-59D29C60F382}" type="presParOf" srcId="{49B9515F-ACB5-44EC-8229-B76E7E9A17A4}" destId="{289E324C-97D4-41D0-AA62-00C0ADC719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BDC1C5-0C9F-4DDC-A59E-9CE763AEDC5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C34B856-B56F-4392-B7FF-BE4E7AA92598}">
      <dgm:prSet/>
      <dgm:spPr/>
      <dgm:t>
        <a:bodyPr/>
        <a:lstStyle/>
        <a:p>
          <a:r>
            <a:rPr lang="en-US" dirty="0"/>
            <a:t>Like All Issues Dealing with Disabilities in the Workplace, Many Have to Be Analyzed on an Individualized Basis</a:t>
          </a:r>
        </a:p>
      </dgm:t>
    </dgm:pt>
    <dgm:pt modelId="{611595E1-205C-424D-9431-96A5C89FADCA}" type="parTrans" cxnId="{9ED65555-44B2-4A67-90D9-FBA6A5D3A1F2}">
      <dgm:prSet/>
      <dgm:spPr/>
      <dgm:t>
        <a:bodyPr/>
        <a:lstStyle/>
        <a:p>
          <a:endParaRPr lang="en-US"/>
        </a:p>
      </dgm:t>
    </dgm:pt>
    <dgm:pt modelId="{C8327A53-8925-4E22-8863-9274F30ED7B0}" type="sibTrans" cxnId="{9ED65555-44B2-4A67-90D9-FBA6A5D3A1F2}">
      <dgm:prSet/>
      <dgm:spPr/>
      <dgm:t>
        <a:bodyPr/>
        <a:lstStyle/>
        <a:p>
          <a:endParaRPr lang="en-US"/>
        </a:p>
      </dgm:t>
    </dgm:pt>
    <dgm:pt modelId="{82B4C20A-33D2-4D77-8B44-0B1C7977F773}">
      <dgm:prSet/>
      <dgm:spPr/>
      <dgm:t>
        <a:bodyPr/>
        <a:lstStyle/>
        <a:p>
          <a:r>
            <a:rPr lang="en-US" dirty="0"/>
            <a:t>In General, Having COVID 19 or Being Exposed to It Are Probably Not Qualifying Conditions under ADA, but having a condition that puts an employee at Greater Risk for COVID probably is, either ADA or ADEA</a:t>
          </a:r>
        </a:p>
      </dgm:t>
    </dgm:pt>
    <dgm:pt modelId="{5972BC1C-E619-47CB-A899-7F7347F3B279}" type="parTrans" cxnId="{9EC5792E-19F8-4F68-A746-B8EC681853F1}">
      <dgm:prSet/>
      <dgm:spPr/>
      <dgm:t>
        <a:bodyPr/>
        <a:lstStyle/>
        <a:p>
          <a:endParaRPr lang="en-US"/>
        </a:p>
      </dgm:t>
    </dgm:pt>
    <dgm:pt modelId="{33FA1246-935E-4F83-9E7B-31790F882818}" type="sibTrans" cxnId="{9EC5792E-19F8-4F68-A746-B8EC681853F1}">
      <dgm:prSet/>
      <dgm:spPr/>
      <dgm:t>
        <a:bodyPr/>
        <a:lstStyle/>
        <a:p>
          <a:endParaRPr lang="en-US"/>
        </a:p>
      </dgm:t>
    </dgm:pt>
    <dgm:pt modelId="{F906E26B-263C-4315-8D17-0F23EC051804}">
      <dgm:prSet/>
      <dgm:spPr/>
      <dgm:t>
        <a:bodyPr/>
        <a:lstStyle/>
        <a:p>
          <a:r>
            <a:rPr lang="en-US" dirty="0"/>
            <a:t>But Being Afraid of COVID 19 Probably is Not a Qualifying Condition</a:t>
          </a:r>
        </a:p>
      </dgm:t>
    </dgm:pt>
    <dgm:pt modelId="{74436707-AFBF-48AD-A427-3BC55A1A1E9F}" type="parTrans" cxnId="{4FDA33F5-941E-4EEC-B9F4-3779D702FF2E}">
      <dgm:prSet/>
      <dgm:spPr/>
      <dgm:t>
        <a:bodyPr/>
        <a:lstStyle/>
        <a:p>
          <a:endParaRPr lang="en-US"/>
        </a:p>
      </dgm:t>
    </dgm:pt>
    <dgm:pt modelId="{7065E18D-7CDE-4ECA-AC7B-BC1A548A59CA}" type="sibTrans" cxnId="{4FDA33F5-941E-4EEC-B9F4-3779D702FF2E}">
      <dgm:prSet/>
      <dgm:spPr/>
      <dgm:t>
        <a:bodyPr/>
        <a:lstStyle/>
        <a:p>
          <a:endParaRPr lang="en-US"/>
        </a:p>
      </dgm:t>
    </dgm:pt>
    <dgm:pt modelId="{3ECBB42A-A0E4-4280-A6D3-CEEC7C28A776}">
      <dgm:prSet/>
      <dgm:spPr/>
      <dgm:t>
        <a:bodyPr/>
        <a:lstStyle/>
        <a:p>
          <a:r>
            <a:rPr lang="en-US" dirty="0"/>
            <a:t>Retaliation for Taking Leave Under the New Acts is Prohibited</a:t>
          </a:r>
        </a:p>
      </dgm:t>
    </dgm:pt>
    <dgm:pt modelId="{A43C8B07-4EA1-435F-8F07-EE8CFECC5551}" type="parTrans" cxnId="{72A8636E-10A1-49E0-9DBF-9E4753B426B5}">
      <dgm:prSet/>
      <dgm:spPr/>
      <dgm:t>
        <a:bodyPr/>
        <a:lstStyle/>
        <a:p>
          <a:endParaRPr lang="en-US"/>
        </a:p>
      </dgm:t>
    </dgm:pt>
    <dgm:pt modelId="{93F5D749-802A-4A6B-863F-B7B143712831}" type="sibTrans" cxnId="{72A8636E-10A1-49E0-9DBF-9E4753B426B5}">
      <dgm:prSet/>
      <dgm:spPr/>
      <dgm:t>
        <a:bodyPr/>
        <a:lstStyle/>
        <a:p>
          <a:endParaRPr lang="en-US"/>
        </a:p>
      </dgm:t>
    </dgm:pt>
    <dgm:pt modelId="{6E71F798-4C59-4133-AA65-76B8F1DEE7A3}">
      <dgm:prSet/>
      <dgm:spPr/>
      <dgm:t>
        <a:bodyPr/>
        <a:lstStyle/>
        <a:p>
          <a:r>
            <a:rPr lang="en-US" dirty="0"/>
            <a:t>When is Teleworking a Required Accommodation?  An Acceptable Accommodation?  Is That Going to Change Over Time?</a:t>
          </a:r>
        </a:p>
      </dgm:t>
    </dgm:pt>
    <dgm:pt modelId="{4FB7C606-5C6D-400A-90FE-889A0DE4B460}" type="parTrans" cxnId="{73BD3B23-2001-49A8-B6B2-89252FDCE4EF}">
      <dgm:prSet/>
      <dgm:spPr/>
      <dgm:t>
        <a:bodyPr/>
        <a:lstStyle/>
        <a:p>
          <a:endParaRPr lang="en-US"/>
        </a:p>
      </dgm:t>
    </dgm:pt>
    <dgm:pt modelId="{047EDFC2-67A5-4ECC-8013-B373855C28F3}" type="sibTrans" cxnId="{73BD3B23-2001-49A8-B6B2-89252FDCE4EF}">
      <dgm:prSet/>
      <dgm:spPr/>
      <dgm:t>
        <a:bodyPr/>
        <a:lstStyle/>
        <a:p>
          <a:endParaRPr lang="en-US"/>
        </a:p>
      </dgm:t>
    </dgm:pt>
    <dgm:pt modelId="{451475DD-B67F-4CF5-BDBF-1FAA50F4399E}" type="pres">
      <dgm:prSet presAssocID="{74BDC1C5-0C9F-4DDC-A59E-9CE763AEDC51}" presName="linear" presStyleCnt="0">
        <dgm:presLayoutVars>
          <dgm:animLvl val="lvl"/>
          <dgm:resizeHandles val="exact"/>
        </dgm:presLayoutVars>
      </dgm:prSet>
      <dgm:spPr/>
      <dgm:t>
        <a:bodyPr/>
        <a:lstStyle/>
        <a:p>
          <a:endParaRPr lang="en-US"/>
        </a:p>
      </dgm:t>
    </dgm:pt>
    <dgm:pt modelId="{D15A729E-B678-4BB1-849F-04D2BB85B932}" type="pres">
      <dgm:prSet presAssocID="{5C34B856-B56F-4392-B7FF-BE4E7AA92598}" presName="parentText" presStyleLbl="node1" presStyleIdx="0" presStyleCnt="5">
        <dgm:presLayoutVars>
          <dgm:chMax val="0"/>
          <dgm:bulletEnabled val="1"/>
        </dgm:presLayoutVars>
      </dgm:prSet>
      <dgm:spPr/>
      <dgm:t>
        <a:bodyPr/>
        <a:lstStyle/>
        <a:p>
          <a:endParaRPr lang="en-US"/>
        </a:p>
      </dgm:t>
    </dgm:pt>
    <dgm:pt modelId="{5EC40539-3B67-4B27-81E5-B09ACB905742}" type="pres">
      <dgm:prSet presAssocID="{C8327A53-8925-4E22-8863-9274F30ED7B0}" presName="spacer" presStyleCnt="0"/>
      <dgm:spPr/>
    </dgm:pt>
    <dgm:pt modelId="{1165ABAD-CBAB-4EC8-A801-4128699DF2CC}" type="pres">
      <dgm:prSet presAssocID="{82B4C20A-33D2-4D77-8B44-0B1C7977F773}" presName="parentText" presStyleLbl="node1" presStyleIdx="1" presStyleCnt="5">
        <dgm:presLayoutVars>
          <dgm:chMax val="0"/>
          <dgm:bulletEnabled val="1"/>
        </dgm:presLayoutVars>
      </dgm:prSet>
      <dgm:spPr/>
      <dgm:t>
        <a:bodyPr/>
        <a:lstStyle/>
        <a:p>
          <a:endParaRPr lang="en-US"/>
        </a:p>
      </dgm:t>
    </dgm:pt>
    <dgm:pt modelId="{04443941-2723-4B04-B59C-86E073327E18}" type="pres">
      <dgm:prSet presAssocID="{33FA1246-935E-4F83-9E7B-31790F882818}" presName="spacer" presStyleCnt="0"/>
      <dgm:spPr/>
    </dgm:pt>
    <dgm:pt modelId="{8B44382C-7D67-4E99-9906-3D12F4DDFE32}" type="pres">
      <dgm:prSet presAssocID="{F906E26B-263C-4315-8D17-0F23EC051804}" presName="parentText" presStyleLbl="node1" presStyleIdx="2" presStyleCnt="5">
        <dgm:presLayoutVars>
          <dgm:chMax val="0"/>
          <dgm:bulletEnabled val="1"/>
        </dgm:presLayoutVars>
      </dgm:prSet>
      <dgm:spPr/>
      <dgm:t>
        <a:bodyPr/>
        <a:lstStyle/>
        <a:p>
          <a:endParaRPr lang="en-US"/>
        </a:p>
      </dgm:t>
    </dgm:pt>
    <dgm:pt modelId="{A193060B-42D1-4C42-8D71-C0755897702A}" type="pres">
      <dgm:prSet presAssocID="{7065E18D-7CDE-4ECA-AC7B-BC1A548A59CA}" presName="spacer" presStyleCnt="0"/>
      <dgm:spPr/>
    </dgm:pt>
    <dgm:pt modelId="{07EADE1A-2F2A-4166-9574-7F6B0B90716C}" type="pres">
      <dgm:prSet presAssocID="{3ECBB42A-A0E4-4280-A6D3-CEEC7C28A776}" presName="parentText" presStyleLbl="node1" presStyleIdx="3" presStyleCnt="5">
        <dgm:presLayoutVars>
          <dgm:chMax val="0"/>
          <dgm:bulletEnabled val="1"/>
        </dgm:presLayoutVars>
      </dgm:prSet>
      <dgm:spPr/>
      <dgm:t>
        <a:bodyPr/>
        <a:lstStyle/>
        <a:p>
          <a:endParaRPr lang="en-US"/>
        </a:p>
      </dgm:t>
    </dgm:pt>
    <dgm:pt modelId="{06E1D05E-C91E-42D2-93B9-929453BCEFCC}" type="pres">
      <dgm:prSet presAssocID="{93F5D749-802A-4A6B-863F-B7B143712831}" presName="spacer" presStyleCnt="0"/>
      <dgm:spPr/>
    </dgm:pt>
    <dgm:pt modelId="{D81A940C-2AA6-4A4A-8A69-E072045F9E02}" type="pres">
      <dgm:prSet presAssocID="{6E71F798-4C59-4133-AA65-76B8F1DEE7A3}" presName="parentText" presStyleLbl="node1" presStyleIdx="4" presStyleCnt="5">
        <dgm:presLayoutVars>
          <dgm:chMax val="0"/>
          <dgm:bulletEnabled val="1"/>
        </dgm:presLayoutVars>
      </dgm:prSet>
      <dgm:spPr/>
      <dgm:t>
        <a:bodyPr/>
        <a:lstStyle/>
        <a:p>
          <a:endParaRPr lang="en-US"/>
        </a:p>
      </dgm:t>
    </dgm:pt>
  </dgm:ptLst>
  <dgm:cxnLst>
    <dgm:cxn modelId="{23ECD10C-0508-41E6-9639-93CFC71CCC20}" type="presOf" srcId="{74BDC1C5-0C9F-4DDC-A59E-9CE763AEDC51}" destId="{451475DD-B67F-4CF5-BDBF-1FAA50F4399E}" srcOrd="0" destOrd="0" presId="urn:microsoft.com/office/officeart/2005/8/layout/vList2"/>
    <dgm:cxn modelId="{73BD3B23-2001-49A8-B6B2-89252FDCE4EF}" srcId="{74BDC1C5-0C9F-4DDC-A59E-9CE763AEDC51}" destId="{6E71F798-4C59-4133-AA65-76B8F1DEE7A3}" srcOrd="4" destOrd="0" parTransId="{4FB7C606-5C6D-400A-90FE-889A0DE4B460}" sibTransId="{047EDFC2-67A5-4ECC-8013-B373855C28F3}"/>
    <dgm:cxn modelId="{A2C82E82-71F5-4028-9B0E-F9AB52DAF3F5}" type="presOf" srcId="{5C34B856-B56F-4392-B7FF-BE4E7AA92598}" destId="{D15A729E-B678-4BB1-849F-04D2BB85B932}" srcOrd="0" destOrd="0" presId="urn:microsoft.com/office/officeart/2005/8/layout/vList2"/>
    <dgm:cxn modelId="{72A8636E-10A1-49E0-9DBF-9E4753B426B5}" srcId="{74BDC1C5-0C9F-4DDC-A59E-9CE763AEDC51}" destId="{3ECBB42A-A0E4-4280-A6D3-CEEC7C28A776}" srcOrd="3" destOrd="0" parTransId="{A43C8B07-4EA1-435F-8F07-EE8CFECC5551}" sibTransId="{93F5D749-802A-4A6B-863F-B7B143712831}"/>
    <dgm:cxn modelId="{2AAE0BC2-FB43-4E36-AC6C-37041036278B}" type="presOf" srcId="{3ECBB42A-A0E4-4280-A6D3-CEEC7C28A776}" destId="{07EADE1A-2F2A-4166-9574-7F6B0B90716C}" srcOrd="0" destOrd="0" presId="urn:microsoft.com/office/officeart/2005/8/layout/vList2"/>
    <dgm:cxn modelId="{9EC5792E-19F8-4F68-A746-B8EC681853F1}" srcId="{74BDC1C5-0C9F-4DDC-A59E-9CE763AEDC51}" destId="{82B4C20A-33D2-4D77-8B44-0B1C7977F773}" srcOrd="1" destOrd="0" parTransId="{5972BC1C-E619-47CB-A899-7F7347F3B279}" sibTransId="{33FA1246-935E-4F83-9E7B-31790F882818}"/>
    <dgm:cxn modelId="{9ED65555-44B2-4A67-90D9-FBA6A5D3A1F2}" srcId="{74BDC1C5-0C9F-4DDC-A59E-9CE763AEDC51}" destId="{5C34B856-B56F-4392-B7FF-BE4E7AA92598}" srcOrd="0" destOrd="0" parTransId="{611595E1-205C-424D-9431-96A5C89FADCA}" sibTransId="{C8327A53-8925-4E22-8863-9274F30ED7B0}"/>
    <dgm:cxn modelId="{A9743A54-6350-41C0-95ED-1E48C592C613}" type="presOf" srcId="{6E71F798-4C59-4133-AA65-76B8F1DEE7A3}" destId="{D81A940C-2AA6-4A4A-8A69-E072045F9E02}" srcOrd="0" destOrd="0" presId="urn:microsoft.com/office/officeart/2005/8/layout/vList2"/>
    <dgm:cxn modelId="{45D7D974-D44D-4BD4-BA91-DF0368F4F0C9}" type="presOf" srcId="{82B4C20A-33D2-4D77-8B44-0B1C7977F773}" destId="{1165ABAD-CBAB-4EC8-A801-4128699DF2CC}" srcOrd="0" destOrd="0" presId="urn:microsoft.com/office/officeart/2005/8/layout/vList2"/>
    <dgm:cxn modelId="{0B25B423-8A99-41D0-8E22-2A13E13F5C8C}" type="presOf" srcId="{F906E26B-263C-4315-8D17-0F23EC051804}" destId="{8B44382C-7D67-4E99-9906-3D12F4DDFE32}" srcOrd="0" destOrd="0" presId="urn:microsoft.com/office/officeart/2005/8/layout/vList2"/>
    <dgm:cxn modelId="{4FDA33F5-941E-4EEC-B9F4-3779D702FF2E}" srcId="{74BDC1C5-0C9F-4DDC-A59E-9CE763AEDC51}" destId="{F906E26B-263C-4315-8D17-0F23EC051804}" srcOrd="2" destOrd="0" parTransId="{74436707-AFBF-48AD-A427-3BC55A1A1E9F}" sibTransId="{7065E18D-7CDE-4ECA-AC7B-BC1A548A59CA}"/>
    <dgm:cxn modelId="{3A58E2D4-96D9-41A7-8DE5-EF9E28327443}" type="presParOf" srcId="{451475DD-B67F-4CF5-BDBF-1FAA50F4399E}" destId="{D15A729E-B678-4BB1-849F-04D2BB85B932}" srcOrd="0" destOrd="0" presId="urn:microsoft.com/office/officeart/2005/8/layout/vList2"/>
    <dgm:cxn modelId="{B7FCD838-B4EA-4521-ABBD-77C5415D86DE}" type="presParOf" srcId="{451475DD-B67F-4CF5-BDBF-1FAA50F4399E}" destId="{5EC40539-3B67-4B27-81E5-B09ACB905742}" srcOrd="1" destOrd="0" presId="urn:microsoft.com/office/officeart/2005/8/layout/vList2"/>
    <dgm:cxn modelId="{5D5384BE-8D37-4DEF-9F29-A41DC05A24D1}" type="presParOf" srcId="{451475DD-B67F-4CF5-BDBF-1FAA50F4399E}" destId="{1165ABAD-CBAB-4EC8-A801-4128699DF2CC}" srcOrd="2" destOrd="0" presId="urn:microsoft.com/office/officeart/2005/8/layout/vList2"/>
    <dgm:cxn modelId="{F0B1BF30-129B-4398-B928-CB509743DFFD}" type="presParOf" srcId="{451475DD-B67F-4CF5-BDBF-1FAA50F4399E}" destId="{04443941-2723-4B04-B59C-86E073327E18}" srcOrd="3" destOrd="0" presId="urn:microsoft.com/office/officeart/2005/8/layout/vList2"/>
    <dgm:cxn modelId="{CBC5558E-229F-45DA-BF79-294F8FE6D6EB}" type="presParOf" srcId="{451475DD-B67F-4CF5-BDBF-1FAA50F4399E}" destId="{8B44382C-7D67-4E99-9906-3D12F4DDFE32}" srcOrd="4" destOrd="0" presId="urn:microsoft.com/office/officeart/2005/8/layout/vList2"/>
    <dgm:cxn modelId="{84EF4667-30CE-4457-AB72-C846719063D1}" type="presParOf" srcId="{451475DD-B67F-4CF5-BDBF-1FAA50F4399E}" destId="{A193060B-42D1-4C42-8D71-C0755897702A}" srcOrd="5" destOrd="0" presId="urn:microsoft.com/office/officeart/2005/8/layout/vList2"/>
    <dgm:cxn modelId="{8E263A8B-5C02-4056-A0FB-F45D507290F8}" type="presParOf" srcId="{451475DD-B67F-4CF5-BDBF-1FAA50F4399E}" destId="{07EADE1A-2F2A-4166-9574-7F6B0B90716C}" srcOrd="6" destOrd="0" presId="urn:microsoft.com/office/officeart/2005/8/layout/vList2"/>
    <dgm:cxn modelId="{5576C3A6-CB65-4ABE-A08F-676080C73FC1}" type="presParOf" srcId="{451475DD-B67F-4CF5-BDBF-1FAA50F4399E}" destId="{06E1D05E-C91E-42D2-93B9-929453BCEFCC}" srcOrd="7" destOrd="0" presId="urn:microsoft.com/office/officeart/2005/8/layout/vList2"/>
    <dgm:cxn modelId="{2A718113-35E9-4760-ACFD-A29B566F691B}" type="presParOf" srcId="{451475DD-B67F-4CF5-BDBF-1FAA50F4399E}" destId="{D81A940C-2AA6-4A4A-8A69-E072045F9E0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EA0506-77C7-4B2D-A306-6E54434BC4D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B0ADCCF-03E8-46A2-90B3-FA2B7529FD54}">
      <dgm:prSet/>
      <dgm:spPr/>
      <dgm:t>
        <a:bodyPr/>
        <a:lstStyle/>
        <a:p>
          <a:r>
            <a:rPr lang="en-US" dirty="0"/>
            <a:t>Can You Mandate Quarantine?   Based on What Evidence?  </a:t>
          </a:r>
        </a:p>
      </dgm:t>
    </dgm:pt>
    <dgm:pt modelId="{7D488DCA-B85E-4A8B-8A09-7EAD9B8FD1F6}" type="parTrans" cxnId="{396E2577-EB11-46B1-8527-1F2985C983AD}">
      <dgm:prSet/>
      <dgm:spPr/>
      <dgm:t>
        <a:bodyPr/>
        <a:lstStyle/>
        <a:p>
          <a:endParaRPr lang="en-US"/>
        </a:p>
      </dgm:t>
    </dgm:pt>
    <dgm:pt modelId="{B0E591EF-C1CF-4D69-B0CA-D37E7255956C}" type="sibTrans" cxnId="{396E2577-EB11-46B1-8527-1F2985C983AD}">
      <dgm:prSet/>
      <dgm:spPr/>
      <dgm:t>
        <a:bodyPr/>
        <a:lstStyle/>
        <a:p>
          <a:endParaRPr lang="en-US"/>
        </a:p>
      </dgm:t>
    </dgm:pt>
    <dgm:pt modelId="{1E4AEE21-4D1F-4949-8756-FFDC4D227C9E}">
      <dgm:prSet/>
      <dgm:spPr/>
      <dgm:t>
        <a:bodyPr/>
        <a:lstStyle/>
        <a:p>
          <a:r>
            <a:rPr lang="en-US" dirty="0"/>
            <a:t>When the Employee Disagrees?</a:t>
          </a:r>
        </a:p>
      </dgm:t>
    </dgm:pt>
    <dgm:pt modelId="{397D4F55-9C36-4F2B-8765-4C4D98278C74}" type="parTrans" cxnId="{ED33A710-B545-4708-94EE-3C1D602AA73F}">
      <dgm:prSet/>
      <dgm:spPr/>
      <dgm:t>
        <a:bodyPr/>
        <a:lstStyle/>
        <a:p>
          <a:endParaRPr lang="en-US"/>
        </a:p>
      </dgm:t>
    </dgm:pt>
    <dgm:pt modelId="{A7C8C9C5-985B-44F9-8DA0-0D10DBD0044E}" type="sibTrans" cxnId="{ED33A710-B545-4708-94EE-3C1D602AA73F}">
      <dgm:prSet/>
      <dgm:spPr/>
      <dgm:t>
        <a:bodyPr/>
        <a:lstStyle/>
        <a:p>
          <a:endParaRPr lang="en-US"/>
        </a:p>
      </dgm:t>
    </dgm:pt>
    <dgm:pt modelId="{9F0B9504-5A78-452F-9394-2C8ECD571693}">
      <dgm:prSet/>
      <dgm:spPr/>
      <dgm:t>
        <a:bodyPr/>
        <a:lstStyle/>
        <a:p>
          <a:r>
            <a:rPr lang="en-US" dirty="0"/>
            <a:t>Who Pays and What Do We Call It?</a:t>
          </a:r>
        </a:p>
      </dgm:t>
    </dgm:pt>
    <dgm:pt modelId="{5C2F00D3-7557-4F3F-8504-B817E87919E4}" type="parTrans" cxnId="{B0DC3F97-821C-4482-8B7F-6097883ADAF6}">
      <dgm:prSet/>
      <dgm:spPr/>
      <dgm:t>
        <a:bodyPr/>
        <a:lstStyle/>
        <a:p>
          <a:endParaRPr lang="en-US"/>
        </a:p>
      </dgm:t>
    </dgm:pt>
    <dgm:pt modelId="{4E068725-9CA0-4E46-84EF-F683F75C56F4}" type="sibTrans" cxnId="{B0DC3F97-821C-4482-8B7F-6097883ADAF6}">
      <dgm:prSet/>
      <dgm:spPr/>
      <dgm:t>
        <a:bodyPr/>
        <a:lstStyle/>
        <a:p>
          <a:endParaRPr lang="en-US"/>
        </a:p>
      </dgm:t>
    </dgm:pt>
    <dgm:pt modelId="{FA8BF018-6140-436C-987C-39246F4A2AA8}">
      <dgm:prSet/>
      <dgm:spPr/>
      <dgm:t>
        <a:bodyPr/>
        <a:lstStyle/>
        <a:p>
          <a:r>
            <a:rPr lang="en-US" dirty="0"/>
            <a:t>Will Immunization Become a Requirement?</a:t>
          </a:r>
        </a:p>
      </dgm:t>
    </dgm:pt>
    <dgm:pt modelId="{E1F82ABD-1556-4654-86B2-2559DF644C44}" type="parTrans" cxnId="{5D8F895B-C306-4A46-8BC2-54588B233E1A}">
      <dgm:prSet/>
      <dgm:spPr/>
      <dgm:t>
        <a:bodyPr/>
        <a:lstStyle/>
        <a:p>
          <a:endParaRPr lang="en-US"/>
        </a:p>
      </dgm:t>
    </dgm:pt>
    <dgm:pt modelId="{771AA4A4-FE83-469B-8E77-2BA7A8C4A2CE}" type="sibTrans" cxnId="{5D8F895B-C306-4A46-8BC2-54588B233E1A}">
      <dgm:prSet/>
      <dgm:spPr/>
      <dgm:t>
        <a:bodyPr/>
        <a:lstStyle/>
        <a:p>
          <a:endParaRPr lang="en-US"/>
        </a:p>
      </dgm:t>
    </dgm:pt>
    <dgm:pt modelId="{1EA1AA1D-EC7E-4409-933B-CCECFE630E6E}" type="pres">
      <dgm:prSet presAssocID="{10EA0506-77C7-4B2D-A306-6E54434BC4D1}" presName="linear" presStyleCnt="0">
        <dgm:presLayoutVars>
          <dgm:dir/>
          <dgm:animLvl val="lvl"/>
          <dgm:resizeHandles val="exact"/>
        </dgm:presLayoutVars>
      </dgm:prSet>
      <dgm:spPr/>
      <dgm:t>
        <a:bodyPr/>
        <a:lstStyle/>
        <a:p>
          <a:endParaRPr lang="en-US"/>
        </a:p>
      </dgm:t>
    </dgm:pt>
    <dgm:pt modelId="{3372B0F9-D99A-49BD-9971-7479F548C3A7}" type="pres">
      <dgm:prSet presAssocID="{0B0ADCCF-03E8-46A2-90B3-FA2B7529FD54}" presName="parentLin" presStyleCnt="0"/>
      <dgm:spPr/>
    </dgm:pt>
    <dgm:pt modelId="{393842E9-3907-4A96-904D-80C3D17CDDA0}" type="pres">
      <dgm:prSet presAssocID="{0B0ADCCF-03E8-46A2-90B3-FA2B7529FD54}" presName="parentLeftMargin" presStyleLbl="node1" presStyleIdx="0" presStyleCnt="4"/>
      <dgm:spPr/>
      <dgm:t>
        <a:bodyPr/>
        <a:lstStyle/>
        <a:p>
          <a:endParaRPr lang="en-US"/>
        </a:p>
      </dgm:t>
    </dgm:pt>
    <dgm:pt modelId="{3A50F812-1406-457F-9D1D-6DF03B286CEB}" type="pres">
      <dgm:prSet presAssocID="{0B0ADCCF-03E8-46A2-90B3-FA2B7529FD54}" presName="parentText" presStyleLbl="node1" presStyleIdx="0" presStyleCnt="4">
        <dgm:presLayoutVars>
          <dgm:chMax val="0"/>
          <dgm:bulletEnabled val="1"/>
        </dgm:presLayoutVars>
      </dgm:prSet>
      <dgm:spPr/>
      <dgm:t>
        <a:bodyPr/>
        <a:lstStyle/>
        <a:p>
          <a:endParaRPr lang="en-US"/>
        </a:p>
      </dgm:t>
    </dgm:pt>
    <dgm:pt modelId="{E95FD04E-EBA0-4C17-B397-8C3FBA21ECEC}" type="pres">
      <dgm:prSet presAssocID="{0B0ADCCF-03E8-46A2-90B3-FA2B7529FD54}" presName="negativeSpace" presStyleCnt="0"/>
      <dgm:spPr/>
    </dgm:pt>
    <dgm:pt modelId="{43809D35-B9DB-4D45-8820-8DA10D1AF5FA}" type="pres">
      <dgm:prSet presAssocID="{0B0ADCCF-03E8-46A2-90B3-FA2B7529FD54}" presName="childText" presStyleLbl="conFgAcc1" presStyleIdx="0" presStyleCnt="4">
        <dgm:presLayoutVars>
          <dgm:bulletEnabled val="1"/>
        </dgm:presLayoutVars>
      </dgm:prSet>
      <dgm:spPr/>
    </dgm:pt>
    <dgm:pt modelId="{E9F7FF5D-E10B-4C08-940B-ED9D268E1EB3}" type="pres">
      <dgm:prSet presAssocID="{B0E591EF-C1CF-4D69-B0CA-D37E7255956C}" presName="spaceBetweenRectangles" presStyleCnt="0"/>
      <dgm:spPr/>
    </dgm:pt>
    <dgm:pt modelId="{606CA3E9-10B9-4BC9-8BA9-6932168AE47B}" type="pres">
      <dgm:prSet presAssocID="{1E4AEE21-4D1F-4949-8756-FFDC4D227C9E}" presName="parentLin" presStyleCnt="0"/>
      <dgm:spPr/>
    </dgm:pt>
    <dgm:pt modelId="{2FA96A00-0BC7-4B2B-95CD-9288C96EEE55}" type="pres">
      <dgm:prSet presAssocID="{1E4AEE21-4D1F-4949-8756-FFDC4D227C9E}" presName="parentLeftMargin" presStyleLbl="node1" presStyleIdx="0" presStyleCnt="4"/>
      <dgm:spPr/>
      <dgm:t>
        <a:bodyPr/>
        <a:lstStyle/>
        <a:p>
          <a:endParaRPr lang="en-US"/>
        </a:p>
      </dgm:t>
    </dgm:pt>
    <dgm:pt modelId="{A894457A-D042-4D5F-B678-15D70FBBDDCB}" type="pres">
      <dgm:prSet presAssocID="{1E4AEE21-4D1F-4949-8756-FFDC4D227C9E}" presName="parentText" presStyleLbl="node1" presStyleIdx="1" presStyleCnt="4">
        <dgm:presLayoutVars>
          <dgm:chMax val="0"/>
          <dgm:bulletEnabled val="1"/>
        </dgm:presLayoutVars>
      </dgm:prSet>
      <dgm:spPr/>
      <dgm:t>
        <a:bodyPr/>
        <a:lstStyle/>
        <a:p>
          <a:endParaRPr lang="en-US"/>
        </a:p>
      </dgm:t>
    </dgm:pt>
    <dgm:pt modelId="{C420D412-5618-4415-8C61-8B6E2516637E}" type="pres">
      <dgm:prSet presAssocID="{1E4AEE21-4D1F-4949-8756-FFDC4D227C9E}" presName="negativeSpace" presStyleCnt="0"/>
      <dgm:spPr/>
    </dgm:pt>
    <dgm:pt modelId="{89BD781A-A6B6-4859-93E5-A945FDAA4C88}" type="pres">
      <dgm:prSet presAssocID="{1E4AEE21-4D1F-4949-8756-FFDC4D227C9E}" presName="childText" presStyleLbl="conFgAcc1" presStyleIdx="1" presStyleCnt="4">
        <dgm:presLayoutVars>
          <dgm:bulletEnabled val="1"/>
        </dgm:presLayoutVars>
      </dgm:prSet>
      <dgm:spPr/>
    </dgm:pt>
    <dgm:pt modelId="{4F176B15-2C33-4116-9EBB-BD2BAB34C46D}" type="pres">
      <dgm:prSet presAssocID="{A7C8C9C5-985B-44F9-8DA0-0D10DBD0044E}" presName="spaceBetweenRectangles" presStyleCnt="0"/>
      <dgm:spPr/>
    </dgm:pt>
    <dgm:pt modelId="{72A8AC8B-B84C-4ADB-B759-0BEEF78DCDEF}" type="pres">
      <dgm:prSet presAssocID="{9F0B9504-5A78-452F-9394-2C8ECD571693}" presName="parentLin" presStyleCnt="0"/>
      <dgm:spPr/>
    </dgm:pt>
    <dgm:pt modelId="{E8108CD2-0A92-41FA-AC61-65AC27C435A1}" type="pres">
      <dgm:prSet presAssocID="{9F0B9504-5A78-452F-9394-2C8ECD571693}" presName="parentLeftMargin" presStyleLbl="node1" presStyleIdx="1" presStyleCnt="4"/>
      <dgm:spPr/>
      <dgm:t>
        <a:bodyPr/>
        <a:lstStyle/>
        <a:p>
          <a:endParaRPr lang="en-US"/>
        </a:p>
      </dgm:t>
    </dgm:pt>
    <dgm:pt modelId="{5B1C9D4E-12CB-422A-A044-B4589B1C627F}" type="pres">
      <dgm:prSet presAssocID="{9F0B9504-5A78-452F-9394-2C8ECD571693}" presName="parentText" presStyleLbl="node1" presStyleIdx="2" presStyleCnt="4">
        <dgm:presLayoutVars>
          <dgm:chMax val="0"/>
          <dgm:bulletEnabled val="1"/>
        </dgm:presLayoutVars>
      </dgm:prSet>
      <dgm:spPr/>
      <dgm:t>
        <a:bodyPr/>
        <a:lstStyle/>
        <a:p>
          <a:endParaRPr lang="en-US"/>
        </a:p>
      </dgm:t>
    </dgm:pt>
    <dgm:pt modelId="{C7F0DB69-B2D8-493F-A937-ED3CA409A1D3}" type="pres">
      <dgm:prSet presAssocID="{9F0B9504-5A78-452F-9394-2C8ECD571693}" presName="negativeSpace" presStyleCnt="0"/>
      <dgm:spPr/>
    </dgm:pt>
    <dgm:pt modelId="{8DB541A6-EF80-4A93-9396-E560DD588EE0}" type="pres">
      <dgm:prSet presAssocID="{9F0B9504-5A78-452F-9394-2C8ECD571693}" presName="childText" presStyleLbl="conFgAcc1" presStyleIdx="2" presStyleCnt="4">
        <dgm:presLayoutVars>
          <dgm:bulletEnabled val="1"/>
        </dgm:presLayoutVars>
      </dgm:prSet>
      <dgm:spPr/>
    </dgm:pt>
    <dgm:pt modelId="{5A255297-BCEC-46CC-B798-6E11FD07CCF7}" type="pres">
      <dgm:prSet presAssocID="{4E068725-9CA0-4E46-84EF-F683F75C56F4}" presName="spaceBetweenRectangles" presStyleCnt="0"/>
      <dgm:spPr/>
    </dgm:pt>
    <dgm:pt modelId="{3E8E01C7-4BEF-4B93-A7DB-5774E3A95346}" type="pres">
      <dgm:prSet presAssocID="{FA8BF018-6140-436C-987C-39246F4A2AA8}" presName="parentLin" presStyleCnt="0"/>
      <dgm:spPr/>
    </dgm:pt>
    <dgm:pt modelId="{B30B76D5-7578-4988-AD57-AA5B9089585B}" type="pres">
      <dgm:prSet presAssocID="{FA8BF018-6140-436C-987C-39246F4A2AA8}" presName="parentLeftMargin" presStyleLbl="node1" presStyleIdx="2" presStyleCnt="4"/>
      <dgm:spPr/>
      <dgm:t>
        <a:bodyPr/>
        <a:lstStyle/>
        <a:p>
          <a:endParaRPr lang="en-US"/>
        </a:p>
      </dgm:t>
    </dgm:pt>
    <dgm:pt modelId="{DCB024B2-FD7C-47D0-94D7-1E6051EE011A}" type="pres">
      <dgm:prSet presAssocID="{FA8BF018-6140-436C-987C-39246F4A2AA8}" presName="parentText" presStyleLbl="node1" presStyleIdx="3" presStyleCnt="4">
        <dgm:presLayoutVars>
          <dgm:chMax val="0"/>
          <dgm:bulletEnabled val="1"/>
        </dgm:presLayoutVars>
      </dgm:prSet>
      <dgm:spPr/>
      <dgm:t>
        <a:bodyPr/>
        <a:lstStyle/>
        <a:p>
          <a:endParaRPr lang="en-US"/>
        </a:p>
      </dgm:t>
    </dgm:pt>
    <dgm:pt modelId="{CD3D6F87-D08F-41B6-87ED-B5220FC873A9}" type="pres">
      <dgm:prSet presAssocID="{FA8BF018-6140-436C-987C-39246F4A2AA8}" presName="negativeSpace" presStyleCnt="0"/>
      <dgm:spPr/>
    </dgm:pt>
    <dgm:pt modelId="{6600FF67-A8C8-4EB7-BEB0-2C46003D2FD9}" type="pres">
      <dgm:prSet presAssocID="{FA8BF018-6140-436C-987C-39246F4A2AA8}" presName="childText" presStyleLbl="conFgAcc1" presStyleIdx="3" presStyleCnt="4">
        <dgm:presLayoutVars>
          <dgm:bulletEnabled val="1"/>
        </dgm:presLayoutVars>
      </dgm:prSet>
      <dgm:spPr/>
    </dgm:pt>
  </dgm:ptLst>
  <dgm:cxnLst>
    <dgm:cxn modelId="{3A69A299-B732-4774-966A-B4BC6AACBA5C}" type="presOf" srcId="{9F0B9504-5A78-452F-9394-2C8ECD571693}" destId="{E8108CD2-0A92-41FA-AC61-65AC27C435A1}" srcOrd="0" destOrd="0" presId="urn:microsoft.com/office/officeart/2005/8/layout/list1"/>
    <dgm:cxn modelId="{E650202B-0A40-4005-AAFE-E5704153128F}" type="presOf" srcId="{10EA0506-77C7-4B2D-A306-6E54434BC4D1}" destId="{1EA1AA1D-EC7E-4409-933B-CCECFE630E6E}" srcOrd="0" destOrd="0" presId="urn:microsoft.com/office/officeart/2005/8/layout/list1"/>
    <dgm:cxn modelId="{F0BB416B-CE5D-4A9D-BEBA-34CBE84FFB0A}" type="presOf" srcId="{FA8BF018-6140-436C-987C-39246F4A2AA8}" destId="{DCB024B2-FD7C-47D0-94D7-1E6051EE011A}" srcOrd="1" destOrd="0" presId="urn:microsoft.com/office/officeart/2005/8/layout/list1"/>
    <dgm:cxn modelId="{ED33A710-B545-4708-94EE-3C1D602AA73F}" srcId="{10EA0506-77C7-4B2D-A306-6E54434BC4D1}" destId="{1E4AEE21-4D1F-4949-8756-FFDC4D227C9E}" srcOrd="1" destOrd="0" parTransId="{397D4F55-9C36-4F2B-8765-4C4D98278C74}" sibTransId="{A7C8C9C5-985B-44F9-8DA0-0D10DBD0044E}"/>
    <dgm:cxn modelId="{B0DC3F97-821C-4482-8B7F-6097883ADAF6}" srcId="{10EA0506-77C7-4B2D-A306-6E54434BC4D1}" destId="{9F0B9504-5A78-452F-9394-2C8ECD571693}" srcOrd="2" destOrd="0" parTransId="{5C2F00D3-7557-4F3F-8504-B817E87919E4}" sibTransId="{4E068725-9CA0-4E46-84EF-F683F75C56F4}"/>
    <dgm:cxn modelId="{03C920F4-483B-4332-A46D-8B4B72C47B0F}" type="presOf" srcId="{FA8BF018-6140-436C-987C-39246F4A2AA8}" destId="{B30B76D5-7578-4988-AD57-AA5B9089585B}" srcOrd="0" destOrd="0" presId="urn:microsoft.com/office/officeart/2005/8/layout/list1"/>
    <dgm:cxn modelId="{396E2577-EB11-46B1-8527-1F2985C983AD}" srcId="{10EA0506-77C7-4B2D-A306-6E54434BC4D1}" destId="{0B0ADCCF-03E8-46A2-90B3-FA2B7529FD54}" srcOrd="0" destOrd="0" parTransId="{7D488DCA-B85E-4A8B-8A09-7EAD9B8FD1F6}" sibTransId="{B0E591EF-C1CF-4D69-B0CA-D37E7255956C}"/>
    <dgm:cxn modelId="{294C0EFE-1D9A-4E24-AE1A-C8BCDD6C491F}" type="presOf" srcId="{1E4AEE21-4D1F-4949-8756-FFDC4D227C9E}" destId="{A894457A-D042-4D5F-B678-15D70FBBDDCB}" srcOrd="1" destOrd="0" presId="urn:microsoft.com/office/officeart/2005/8/layout/list1"/>
    <dgm:cxn modelId="{B225617E-E894-4CD8-88BB-9BC06356ACD8}" type="presOf" srcId="{1E4AEE21-4D1F-4949-8756-FFDC4D227C9E}" destId="{2FA96A00-0BC7-4B2B-95CD-9288C96EEE55}" srcOrd="0" destOrd="0" presId="urn:microsoft.com/office/officeart/2005/8/layout/list1"/>
    <dgm:cxn modelId="{5D8F895B-C306-4A46-8BC2-54588B233E1A}" srcId="{10EA0506-77C7-4B2D-A306-6E54434BC4D1}" destId="{FA8BF018-6140-436C-987C-39246F4A2AA8}" srcOrd="3" destOrd="0" parTransId="{E1F82ABD-1556-4654-86B2-2559DF644C44}" sibTransId="{771AA4A4-FE83-469B-8E77-2BA7A8C4A2CE}"/>
    <dgm:cxn modelId="{2B8999E1-35B9-46D5-877A-253E466F6B32}" type="presOf" srcId="{0B0ADCCF-03E8-46A2-90B3-FA2B7529FD54}" destId="{3A50F812-1406-457F-9D1D-6DF03B286CEB}" srcOrd="1" destOrd="0" presId="urn:microsoft.com/office/officeart/2005/8/layout/list1"/>
    <dgm:cxn modelId="{75284E9A-E9AA-4D19-9A5F-E296F749513C}" type="presOf" srcId="{0B0ADCCF-03E8-46A2-90B3-FA2B7529FD54}" destId="{393842E9-3907-4A96-904D-80C3D17CDDA0}" srcOrd="0" destOrd="0" presId="urn:microsoft.com/office/officeart/2005/8/layout/list1"/>
    <dgm:cxn modelId="{FF3AFB47-5475-4A4F-B8D0-3371CBC2822D}" type="presOf" srcId="{9F0B9504-5A78-452F-9394-2C8ECD571693}" destId="{5B1C9D4E-12CB-422A-A044-B4589B1C627F}" srcOrd="1" destOrd="0" presId="urn:microsoft.com/office/officeart/2005/8/layout/list1"/>
    <dgm:cxn modelId="{3DEFD25D-0D25-41E1-9565-D10D0D6A7D1A}" type="presParOf" srcId="{1EA1AA1D-EC7E-4409-933B-CCECFE630E6E}" destId="{3372B0F9-D99A-49BD-9971-7479F548C3A7}" srcOrd="0" destOrd="0" presId="urn:microsoft.com/office/officeart/2005/8/layout/list1"/>
    <dgm:cxn modelId="{F0BED448-4572-4D22-978E-7F621617B045}" type="presParOf" srcId="{3372B0F9-D99A-49BD-9971-7479F548C3A7}" destId="{393842E9-3907-4A96-904D-80C3D17CDDA0}" srcOrd="0" destOrd="0" presId="urn:microsoft.com/office/officeart/2005/8/layout/list1"/>
    <dgm:cxn modelId="{C44F59FB-9F9D-4F2C-9CC9-82C2546CA555}" type="presParOf" srcId="{3372B0F9-D99A-49BD-9971-7479F548C3A7}" destId="{3A50F812-1406-457F-9D1D-6DF03B286CEB}" srcOrd="1" destOrd="0" presId="urn:microsoft.com/office/officeart/2005/8/layout/list1"/>
    <dgm:cxn modelId="{4AEB41B0-F5BB-4CEF-A203-475536C6162D}" type="presParOf" srcId="{1EA1AA1D-EC7E-4409-933B-CCECFE630E6E}" destId="{E95FD04E-EBA0-4C17-B397-8C3FBA21ECEC}" srcOrd="1" destOrd="0" presId="urn:microsoft.com/office/officeart/2005/8/layout/list1"/>
    <dgm:cxn modelId="{BD032C78-7291-4D5D-9BAB-CEF79DFB9E0D}" type="presParOf" srcId="{1EA1AA1D-EC7E-4409-933B-CCECFE630E6E}" destId="{43809D35-B9DB-4D45-8820-8DA10D1AF5FA}" srcOrd="2" destOrd="0" presId="urn:microsoft.com/office/officeart/2005/8/layout/list1"/>
    <dgm:cxn modelId="{6D50FA72-088E-40AB-9978-0B69B5EBE5F0}" type="presParOf" srcId="{1EA1AA1D-EC7E-4409-933B-CCECFE630E6E}" destId="{E9F7FF5D-E10B-4C08-940B-ED9D268E1EB3}" srcOrd="3" destOrd="0" presId="urn:microsoft.com/office/officeart/2005/8/layout/list1"/>
    <dgm:cxn modelId="{A2D200C2-43E7-47BE-8616-B3FAED965567}" type="presParOf" srcId="{1EA1AA1D-EC7E-4409-933B-CCECFE630E6E}" destId="{606CA3E9-10B9-4BC9-8BA9-6932168AE47B}" srcOrd="4" destOrd="0" presId="urn:microsoft.com/office/officeart/2005/8/layout/list1"/>
    <dgm:cxn modelId="{03E7D07F-3207-4D7E-9775-BA334896968E}" type="presParOf" srcId="{606CA3E9-10B9-4BC9-8BA9-6932168AE47B}" destId="{2FA96A00-0BC7-4B2B-95CD-9288C96EEE55}" srcOrd="0" destOrd="0" presId="urn:microsoft.com/office/officeart/2005/8/layout/list1"/>
    <dgm:cxn modelId="{8B16E5D2-BC48-4330-B5AC-04720F989792}" type="presParOf" srcId="{606CA3E9-10B9-4BC9-8BA9-6932168AE47B}" destId="{A894457A-D042-4D5F-B678-15D70FBBDDCB}" srcOrd="1" destOrd="0" presId="urn:microsoft.com/office/officeart/2005/8/layout/list1"/>
    <dgm:cxn modelId="{69850E68-07F7-4611-9CEE-DDAE52E2E213}" type="presParOf" srcId="{1EA1AA1D-EC7E-4409-933B-CCECFE630E6E}" destId="{C420D412-5618-4415-8C61-8B6E2516637E}" srcOrd="5" destOrd="0" presId="urn:microsoft.com/office/officeart/2005/8/layout/list1"/>
    <dgm:cxn modelId="{0ADF1034-A7C2-4D73-AEA9-BE2895A615BB}" type="presParOf" srcId="{1EA1AA1D-EC7E-4409-933B-CCECFE630E6E}" destId="{89BD781A-A6B6-4859-93E5-A945FDAA4C88}" srcOrd="6" destOrd="0" presId="urn:microsoft.com/office/officeart/2005/8/layout/list1"/>
    <dgm:cxn modelId="{021640C1-F630-4F61-BDF0-65C0DBDE7D90}" type="presParOf" srcId="{1EA1AA1D-EC7E-4409-933B-CCECFE630E6E}" destId="{4F176B15-2C33-4116-9EBB-BD2BAB34C46D}" srcOrd="7" destOrd="0" presId="urn:microsoft.com/office/officeart/2005/8/layout/list1"/>
    <dgm:cxn modelId="{3B7D767A-B80D-47DF-A581-EEEF6DD0E433}" type="presParOf" srcId="{1EA1AA1D-EC7E-4409-933B-CCECFE630E6E}" destId="{72A8AC8B-B84C-4ADB-B759-0BEEF78DCDEF}" srcOrd="8" destOrd="0" presId="urn:microsoft.com/office/officeart/2005/8/layout/list1"/>
    <dgm:cxn modelId="{5331CA51-0A39-4DBB-9C05-196C82AFBB2C}" type="presParOf" srcId="{72A8AC8B-B84C-4ADB-B759-0BEEF78DCDEF}" destId="{E8108CD2-0A92-41FA-AC61-65AC27C435A1}" srcOrd="0" destOrd="0" presId="urn:microsoft.com/office/officeart/2005/8/layout/list1"/>
    <dgm:cxn modelId="{9FDA02FE-779F-464D-8B2C-24E91A4074C6}" type="presParOf" srcId="{72A8AC8B-B84C-4ADB-B759-0BEEF78DCDEF}" destId="{5B1C9D4E-12CB-422A-A044-B4589B1C627F}" srcOrd="1" destOrd="0" presId="urn:microsoft.com/office/officeart/2005/8/layout/list1"/>
    <dgm:cxn modelId="{E464E65B-96E9-4CED-BE20-471DD60A1BD8}" type="presParOf" srcId="{1EA1AA1D-EC7E-4409-933B-CCECFE630E6E}" destId="{C7F0DB69-B2D8-493F-A937-ED3CA409A1D3}" srcOrd="9" destOrd="0" presId="urn:microsoft.com/office/officeart/2005/8/layout/list1"/>
    <dgm:cxn modelId="{2B7873F8-7FC8-46F7-9E50-D7D79630668C}" type="presParOf" srcId="{1EA1AA1D-EC7E-4409-933B-CCECFE630E6E}" destId="{8DB541A6-EF80-4A93-9396-E560DD588EE0}" srcOrd="10" destOrd="0" presId="urn:microsoft.com/office/officeart/2005/8/layout/list1"/>
    <dgm:cxn modelId="{B8C37492-FCCB-4455-A233-35B0251D4784}" type="presParOf" srcId="{1EA1AA1D-EC7E-4409-933B-CCECFE630E6E}" destId="{5A255297-BCEC-46CC-B798-6E11FD07CCF7}" srcOrd="11" destOrd="0" presId="urn:microsoft.com/office/officeart/2005/8/layout/list1"/>
    <dgm:cxn modelId="{35FD4027-1DA1-4EF4-B50E-58987D8E21A1}" type="presParOf" srcId="{1EA1AA1D-EC7E-4409-933B-CCECFE630E6E}" destId="{3E8E01C7-4BEF-4B93-A7DB-5774E3A95346}" srcOrd="12" destOrd="0" presId="urn:microsoft.com/office/officeart/2005/8/layout/list1"/>
    <dgm:cxn modelId="{24503394-4CE4-47AC-8F4F-3771390151D7}" type="presParOf" srcId="{3E8E01C7-4BEF-4B93-A7DB-5774E3A95346}" destId="{B30B76D5-7578-4988-AD57-AA5B9089585B}" srcOrd="0" destOrd="0" presId="urn:microsoft.com/office/officeart/2005/8/layout/list1"/>
    <dgm:cxn modelId="{92AEDAC2-D253-44CA-AFE1-34D126A099AA}" type="presParOf" srcId="{3E8E01C7-4BEF-4B93-A7DB-5774E3A95346}" destId="{DCB024B2-FD7C-47D0-94D7-1E6051EE011A}" srcOrd="1" destOrd="0" presId="urn:microsoft.com/office/officeart/2005/8/layout/list1"/>
    <dgm:cxn modelId="{18336337-D791-4C34-BE55-6CE1C39CFC5E}" type="presParOf" srcId="{1EA1AA1D-EC7E-4409-933B-CCECFE630E6E}" destId="{CD3D6F87-D08F-41B6-87ED-B5220FC873A9}" srcOrd="13" destOrd="0" presId="urn:microsoft.com/office/officeart/2005/8/layout/list1"/>
    <dgm:cxn modelId="{B2C2B0BF-6A89-4E0A-82A2-EDEA3D855259}" type="presParOf" srcId="{1EA1AA1D-EC7E-4409-933B-CCECFE630E6E}" destId="{6600FF67-A8C8-4EB7-BEB0-2C46003D2FD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0AD0A-B47C-43A6-B71A-8D8FD2E9CC6C}">
      <dsp:nvSpPr>
        <dsp:cNvPr id="0" name=""/>
        <dsp:cNvSpPr/>
      </dsp:nvSpPr>
      <dsp:spPr>
        <a:xfrm>
          <a:off x="0" y="22774"/>
          <a:ext cx="9906000" cy="98247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Teacher of the Year – Ex Officio Advisor to the SBOE</a:t>
          </a:r>
        </a:p>
      </dsp:txBody>
      <dsp:txXfrm>
        <a:off x="47960" y="70734"/>
        <a:ext cx="9810080" cy="886550"/>
      </dsp:txXfrm>
    </dsp:sp>
    <dsp:sp modelId="{F2F1A510-D651-4456-95E4-E11DFCD31BFD}">
      <dsp:nvSpPr>
        <dsp:cNvPr id="0" name=""/>
        <dsp:cNvSpPr/>
      </dsp:nvSpPr>
      <dsp:spPr>
        <a:xfrm>
          <a:off x="0" y="1080125"/>
          <a:ext cx="9906000" cy="982470"/>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Support for non-traditional certification for veterans with qualifying bachelor’s degree and passing GACE score</a:t>
          </a:r>
        </a:p>
      </dsp:txBody>
      <dsp:txXfrm>
        <a:off x="47960" y="1128085"/>
        <a:ext cx="9810080" cy="886550"/>
      </dsp:txXfrm>
    </dsp:sp>
    <dsp:sp modelId="{168A81CF-392B-4A2C-AD42-016A1D17F9AD}">
      <dsp:nvSpPr>
        <dsp:cNvPr id="0" name=""/>
        <dsp:cNvSpPr/>
      </dsp:nvSpPr>
      <dsp:spPr>
        <a:xfrm>
          <a:off x="0" y="2137475"/>
          <a:ext cx="9906000" cy="982470"/>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If hired, eligible for 3-year provisional certificate with requirements for earning full certification</a:t>
          </a:r>
        </a:p>
      </dsp:txBody>
      <dsp:txXfrm>
        <a:off x="47960" y="2185435"/>
        <a:ext cx="9810080" cy="886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A630B-4600-4F01-B019-52FFE56B4543}">
      <dsp:nvSpPr>
        <dsp:cNvPr id="0" name=""/>
        <dsp:cNvSpPr/>
      </dsp:nvSpPr>
      <dsp:spPr>
        <a:xfrm>
          <a:off x="0" y="10127"/>
          <a:ext cx="10058399" cy="181379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n-US" sz="4800" kern="1200" dirty="0"/>
            <a:t>Vouchers, Vouchers, Vouchers</a:t>
          </a:r>
        </a:p>
      </dsp:txBody>
      <dsp:txXfrm>
        <a:off x="88542" y="98669"/>
        <a:ext cx="9881315" cy="1636708"/>
      </dsp:txXfrm>
    </dsp:sp>
    <dsp:sp modelId="{1A0840CA-1B30-4FAE-812A-C60595CBE341}">
      <dsp:nvSpPr>
        <dsp:cNvPr id="0" name=""/>
        <dsp:cNvSpPr/>
      </dsp:nvSpPr>
      <dsp:spPr>
        <a:xfrm>
          <a:off x="0" y="1962160"/>
          <a:ext cx="10058399" cy="181379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n-US" sz="4800" kern="1200" dirty="0"/>
            <a:t>The Library Bill that Deals with Alleged Pornographic Materials</a:t>
          </a:r>
        </a:p>
      </dsp:txBody>
      <dsp:txXfrm>
        <a:off x="88542" y="2050702"/>
        <a:ext cx="9881315" cy="1636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075B1-7672-40A3-8AF5-428778A09241}">
      <dsp:nvSpPr>
        <dsp:cNvPr id="0" name=""/>
        <dsp:cNvSpPr/>
      </dsp:nvSpPr>
      <dsp:spPr>
        <a:xfrm>
          <a:off x="377190"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Families First Coronavirus Response Act</a:t>
          </a:r>
        </a:p>
        <a:p>
          <a:pPr marL="171450" lvl="1" indent="-171450" algn="l" defTabSz="711200">
            <a:lnSpc>
              <a:spcPct val="90000"/>
            </a:lnSpc>
            <a:spcBef>
              <a:spcPct val="0"/>
            </a:spcBef>
            <a:spcAft>
              <a:spcPct val="15000"/>
            </a:spcAft>
            <a:buChar char="••"/>
          </a:pPr>
          <a:r>
            <a:rPr lang="en-US" sz="1600" kern="1200" dirty="0"/>
            <a:t>Emergency Paid Sick Leave Act</a:t>
          </a:r>
        </a:p>
        <a:p>
          <a:pPr marL="171450" lvl="1" indent="-171450" algn="l" defTabSz="711200">
            <a:lnSpc>
              <a:spcPct val="90000"/>
            </a:lnSpc>
            <a:spcBef>
              <a:spcPct val="0"/>
            </a:spcBef>
            <a:spcAft>
              <a:spcPct val="15000"/>
            </a:spcAft>
            <a:buChar char="••"/>
          </a:pPr>
          <a:r>
            <a:rPr lang="en-US" sz="1600" kern="1200" dirty="0"/>
            <a:t>Emergency Family Medical Leave Expansion Act</a:t>
          </a:r>
        </a:p>
      </dsp:txBody>
      <dsp:txXfrm>
        <a:off x="377190" y="3160"/>
        <a:ext cx="2907506" cy="1744503"/>
      </dsp:txXfrm>
    </dsp:sp>
    <dsp:sp modelId="{50D46221-8C7C-435F-B54E-D96238139108}">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Effective April 1, 2020, and Expired December 31, 2020</a:t>
          </a:r>
        </a:p>
      </dsp:txBody>
      <dsp:txXfrm>
        <a:off x="3575446" y="3160"/>
        <a:ext cx="2907506" cy="1744503"/>
      </dsp:txXfrm>
    </dsp:sp>
    <dsp:sp modelId="{115FFE5A-5A87-49BA-A83D-0B92942FA0C3}">
      <dsp:nvSpPr>
        <dsp:cNvPr id="0" name=""/>
        <dsp:cNvSpPr/>
      </dsp:nvSpPr>
      <dsp:spPr>
        <a:xfrm>
          <a:off x="6773703"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First Federal Leave Statutes to Require Pay</a:t>
          </a:r>
        </a:p>
      </dsp:txBody>
      <dsp:txXfrm>
        <a:off x="6773703" y="3160"/>
        <a:ext cx="2907506" cy="1744503"/>
      </dsp:txXfrm>
    </dsp:sp>
    <dsp:sp modelId="{DC5811FA-2182-4DEC-B9C6-F6ABF30356EB}">
      <dsp:nvSpPr>
        <dsp:cNvPr id="0" name=""/>
        <dsp:cNvSpPr/>
      </dsp:nvSpPr>
      <dsp:spPr>
        <a:xfrm>
          <a:off x="1976318" y="2038415"/>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First FMLA Reason to Require Pay</a:t>
          </a:r>
        </a:p>
      </dsp:txBody>
      <dsp:txXfrm>
        <a:off x="1976318" y="2038415"/>
        <a:ext cx="2907506" cy="1744503"/>
      </dsp:txXfrm>
    </dsp:sp>
    <dsp:sp modelId="{D79538E2-AB34-4673-9D28-9ABCBC496563}">
      <dsp:nvSpPr>
        <dsp:cNvPr id="0" name=""/>
        <dsp:cNvSpPr/>
      </dsp:nvSpPr>
      <dsp:spPr>
        <a:xfrm>
          <a:off x="5174575" y="2038415"/>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Provided No Direct Funding </a:t>
          </a:r>
        </a:p>
      </dsp:txBody>
      <dsp:txXfrm>
        <a:off x="5174575" y="2038415"/>
        <a:ext cx="2907506" cy="1744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E80E5-060B-480D-9839-0277311D1AD0}">
      <dsp:nvSpPr>
        <dsp:cNvPr id="0" name=""/>
        <dsp:cNvSpPr/>
      </dsp:nvSpPr>
      <dsp:spPr>
        <a:xfrm>
          <a:off x="3094939" y="748729"/>
          <a:ext cx="578257" cy="91440"/>
        </a:xfrm>
        <a:custGeom>
          <a:avLst/>
          <a:gdLst/>
          <a:ahLst/>
          <a:cxnLst/>
          <a:rect l="0" t="0" r="0" b="0"/>
          <a:pathLst>
            <a:path>
              <a:moveTo>
                <a:pt x="0" y="45720"/>
              </a:moveTo>
              <a:lnTo>
                <a:pt x="578257"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68846" y="791405"/>
        <a:ext cx="30442" cy="6088"/>
      </dsp:txXfrm>
    </dsp:sp>
    <dsp:sp modelId="{501C79F0-EF3F-4529-A06E-35E517D48116}">
      <dsp:nvSpPr>
        <dsp:cNvPr id="0" name=""/>
        <dsp:cNvSpPr/>
      </dsp:nvSpPr>
      <dsp:spPr>
        <a:xfrm>
          <a:off x="449533" y="287"/>
          <a:ext cx="2647205" cy="158832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lvl="0" algn="ctr" defTabSz="622300">
            <a:lnSpc>
              <a:spcPct val="90000"/>
            </a:lnSpc>
            <a:spcBef>
              <a:spcPct val="0"/>
            </a:spcBef>
            <a:spcAft>
              <a:spcPct val="35000"/>
            </a:spcAft>
          </a:pPr>
          <a:r>
            <a:rPr lang="en-US" sz="1400" kern="1200" dirty="0"/>
            <a:t>Adds to Existing FMLA: Employee is unable to work or telework due to a need for leave to care for child under 18 if school or daycare is unavailable due to public health emergency</a:t>
          </a:r>
        </a:p>
      </dsp:txBody>
      <dsp:txXfrm>
        <a:off x="449533" y="287"/>
        <a:ext cx="2647205" cy="1588323"/>
      </dsp:txXfrm>
    </dsp:sp>
    <dsp:sp modelId="{8DBE2945-593F-4B94-B499-46100E73796F}">
      <dsp:nvSpPr>
        <dsp:cNvPr id="0" name=""/>
        <dsp:cNvSpPr/>
      </dsp:nvSpPr>
      <dsp:spPr>
        <a:xfrm>
          <a:off x="6351002" y="748729"/>
          <a:ext cx="578257" cy="91440"/>
        </a:xfrm>
        <a:custGeom>
          <a:avLst/>
          <a:gdLst/>
          <a:ahLst/>
          <a:cxnLst/>
          <a:rect l="0" t="0" r="0" b="0"/>
          <a:pathLst>
            <a:path>
              <a:moveTo>
                <a:pt x="0" y="45720"/>
              </a:moveTo>
              <a:lnTo>
                <a:pt x="578257"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24910" y="791405"/>
        <a:ext cx="30442" cy="6088"/>
      </dsp:txXfrm>
    </dsp:sp>
    <dsp:sp modelId="{14D3C43E-64D4-42C7-B63A-02107B0C306A}">
      <dsp:nvSpPr>
        <dsp:cNvPr id="0" name=""/>
        <dsp:cNvSpPr/>
      </dsp:nvSpPr>
      <dsp:spPr>
        <a:xfrm>
          <a:off x="3705597" y="287"/>
          <a:ext cx="2647205" cy="158832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lvl="0" algn="ctr" defTabSz="622300">
            <a:lnSpc>
              <a:spcPct val="90000"/>
            </a:lnSpc>
            <a:spcBef>
              <a:spcPct val="0"/>
            </a:spcBef>
            <a:spcAft>
              <a:spcPct val="35000"/>
            </a:spcAft>
          </a:pPr>
          <a:r>
            <a:rPr lang="en-US" sz="1400" kern="1200" dirty="0"/>
            <a:t>Eligible if Employee has been working 30 days</a:t>
          </a:r>
        </a:p>
      </dsp:txBody>
      <dsp:txXfrm>
        <a:off x="3705597" y="287"/>
        <a:ext cx="2647205" cy="1588323"/>
      </dsp:txXfrm>
    </dsp:sp>
    <dsp:sp modelId="{19BE4BAA-8456-4AEB-8559-4D07120AE3F8}">
      <dsp:nvSpPr>
        <dsp:cNvPr id="0" name=""/>
        <dsp:cNvSpPr/>
      </dsp:nvSpPr>
      <dsp:spPr>
        <a:xfrm>
          <a:off x="1773136" y="1586811"/>
          <a:ext cx="6512126" cy="578257"/>
        </a:xfrm>
        <a:custGeom>
          <a:avLst/>
          <a:gdLst/>
          <a:ahLst/>
          <a:cxnLst/>
          <a:rect l="0" t="0" r="0" b="0"/>
          <a:pathLst>
            <a:path>
              <a:moveTo>
                <a:pt x="6512126" y="0"/>
              </a:moveTo>
              <a:lnTo>
                <a:pt x="6512126" y="306228"/>
              </a:lnTo>
              <a:lnTo>
                <a:pt x="0" y="306228"/>
              </a:lnTo>
              <a:lnTo>
                <a:pt x="0" y="578257"/>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65686" y="1872895"/>
        <a:ext cx="327026" cy="6088"/>
      </dsp:txXfrm>
    </dsp:sp>
    <dsp:sp modelId="{C61295ED-1EED-404A-AA93-CA8F6520AF08}">
      <dsp:nvSpPr>
        <dsp:cNvPr id="0" name=""/>
        <dsp:cNvSpPr/>
      </dsp:nvSpPr>
      <dsp:spPr>
        <a:xfrm>
          <a:off x="6961660" y="287"/>
          <a:ext cx="2647205" cy="158832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lvl="0" algn="ctr" defTabSz="622300">
            <a:lnSpc>
              <a:spcPct val="90000"/>
            </a:lnSpc>
            <a:spcBef>
              <a:spcPct val="0"/>
            </a:spcBef>
            <a:spcAft>
              <a:spcPct val="35000"/>
            </a:spcAft>
          </a:pPr>
          <a:r>
            <a:rPr lang="en-US" sz="1400" kern="1200" dirty="0"/>
            <a:t>Up to 12 weeks, but is cumulative with any and all other FMLA</a:t>
          </a:r>
        </a:p>
      </dsp:txBody>
      <dsp:txXfrm>
        <a:off x="6961660" y="287"/>
        <a:ext cx="2647205" cy="1588323"/>
      </dsp:txXfrm>
    </dsp:sp>
    <dsp:sp modelId="{C50951AB-2311-42BF-AE9D-7864153F9932}">
      <dsp:nvSpPr>
        <dsp:cNvPr id="0" name=""/>
        <dsp:cNvSpPr/>
      </dsp:nvSpPr>
      <dsp:spPr>
        <a:xfrm>
          <a:off x="3094939" y="2945910"/>
          <a:ext cx="578257" cy="91440"/>
        </a:xfrm>
        <a:custGeom>
          <a:avLst/>
          <a:gdLst/>
          <a:ahLst/>
          <a:cxnLst/>
          <a:rect l="0" t="0" r="0" b="0"/>
          <a:pathLst>
            <a:path>
              <a:moveTo>
                <a:pt x="0" y="45720"/>
              </a:moveTo>
              <a:lnTo>
                <a:pt x="578257"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68846" y="2988586"/>
        <a:ext cx="30442" cy="6088"/>
      </dsp:txXfrm>
    </dsp:sp>
    <dsp:sp modelId="{DBF56E57-A70D-49AC-9166-45B811311B47}">
      <dsp:nvSpPr>
        <dsp:cNvPr id="0" name=""/>
        <dsp:cNvSpPr/>
      </dsp:nvSpPr>
      <dsp:spPr>
        <a:xfrm>
          <a:off x="449533" y="2197468"/>
          <a:ext cx="2647205" cy="158832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lvl="0" algn="ctr" defTabSz="622300">
            <a:lnSpc>
              <a:spcPct val="90000"/>
            </a:lnSpc>
            <a:spcBef>
              <a:spcPct val="0"/>
            </a:spcBef>
            <a:spcAft>
              <a:spcPct val="35000"/>
            </a:spcAft>
          </a:pPr>
          <a:r>
            <a:rPr lang="en-US" sz="1400" kern="1200" dirty="0"/>
            <a:t>No pay for first two weeks (but see EPSLA above) and after that at 2/3 rate of pay up to $200 per day</a:t>
          </a:r>
        </a:p>
      </dsp:txBody>
      <dsp:txXfrm>
        <a:off x="449533" y="2197468"/>
        <a:ext cx="2647205" cy="1588323"/>
      </dsp:txXfrm>
    </dsp:sp>
    <dsp:sp modelId="{7136924A-B4C3-4442-88EE-1D2597471ADC}">
      <dsp:nvSpPr>
        <dsp:cNvPr id="0" name=""/>
        <dsp:cNvSpPr/>
      </dsp:nvSpPr>
      <dsp:spPr>
        <a:xfrm>
          <a:off x="3705597" y="2197468"/>
          <a:ext cx="2647205" cy="158832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lvl="0" algn="ctr" defTabSz="622300">
            <a:lnSpc>
              <a:spcPct val="90000"/>
            </a:lnSpc>
            <a:spcBef>
              <a:spcPct val="0"/>
            </a:spcBef>
            <a:spcAft>
              <a:spcPct val="35000"/>
            </a:spcAft>
          </a:pPr>
          <a:r>
            <a:rPr lang="en-US" sz="1400" kern="1200" dirty="0"/>
            <a:t>Neither Employer or Employee May Substitute other Leave, but by Agreement May Supplement Leave, also Intermittent Leave Must be By Agreement</a:t>
          </a:r>
        </a:p>
      </dsp:txBody>
      <dsp:txXfrm>
        <a:off x="3705597" y="2197468"/>
        <a:ext cx="2647205" cy="15883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946EA-9053-45E2-B8D3-A0938614896A}">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22280-992C-41B3-9172-B2B8880FE43F}">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From January 1 through March 31 Mandated Covid Leave Not Continued</a:t>
          </a:r>
        </a:p>
      </dsp:txBody>
      <dsp:txXfrm>
        <a:off x="0" y="0"/>
        <a:ext cx="6797675" cy="1412477"/>
      </dsp:txXfrm>
    </dsp:sp>
    <dsp:sp modelId="{8451459B-DD75-47FE-86A2-B688A679E90B}">
      <dsp:nvSpPr>
        <dsp:cNvPr id="0" name=""/>
        <dsp:cNvSpPr/>
      </dsp:nvSpPr>
      <dsp:spPr>
        <a:xfrm>
          <a:off x="0" y="1412478"/>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9A9AD-A468-4244-9C54-EFBBFA7BCBB0}">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Employers Are Allowed to Voluntarily Continue Covid Leave</a:t>
          </a:r>
        </a:p>
      </dsp:txBody>
      <dsp:txXfrm>
        <a:off x="0" y="1412477"/>
        <a:ext cx="6797675" cy="1412477"/>
      </dsp:txXfrm>
    </dsp:sp>
    <dsp:sp modelId="{A8B63B79-B903-4DBB-A30F-68453D479FB7}">
      <dsp:nvSpPr>
        <dsp:cNvPr id="0" name=""/>
        <dsp:cNvSpPr/>
      </dsp:nvSpPr>
      <dsp:spPr>
        <a:xfrm>
          <a:off x="0" y="2824956"/>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DB773-E255-450F-A129-31AF6C7831FC}">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Private Employers Are Entitled To Tax Credit to Reimburse for Decision to Keep Paying Leave</a:t>
          </a:r>
        </a:p>
      </dsp:txBody>
      <dsp:txXfrm>
        <a:off x="0" y="2824955"/>
        <a:ext cx="6797675" cy="1412477"/>
      </dsp:txXfrm>
    </dsp:sp>
    <dsp:sp modelId="{07B9693C-46B4-4931-A867-058040636A0C}">
      <dsp:nvSpPr>
        <dsp:cNvPr id="0" name=""/>
        <dsp:cNvSpPr/>
      </dsp:nvSpPr>
      <dsp:spPr>
        <a:xfrm>
          <a:off x="0" y="4237434"/>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9C0AC-F48E-448D-B53F-C77582BCE840}">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Public Entities (School Districts) Not Included in Tax Credit Entitlement</a:t>
          </a:r>
        </a:p>
      </dsp:txBody>
      <dsp:txXfrm>
        <a:off x="0" y="4237433"/>
        <a:ext cx="6797675" cy="1412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A729E-B678-4BB1-849F-04D2BB85B932}">
      <dsp:nvSpPr>
        <dsp:cNvPr id="0" name=""/>
        <dsp:cNvSpPr/>
      </dsp:nvSpPr>
      <dsp:spPr>
        <a:xfrm>
          <a:off x="0" y="104560"/>
          <a:ext cx="10058399" cy="673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Like All Issues Dealing with Disabilities in the Workplace, Many Have to Be Analyzed on an Individualized Basis</a:t>
          </a:r>
        </a:p>
      </dsp:txBody>
      <dsp:txXfrm>
        <a:off x="32898" y="137458"/>
        <a:ext cx="9992603" cy="608124"/>
      </dsp:txXfrm>
    </dsp:sp>
    <dsp:sp modelId="{1165ABAD-CBAB-4EC8-A801-4128699DF2CC}">
      <dsp:nvSpPr>
        <dsp:cNvPr id="0" name=""/>
        <dsp:cNvSpPr/>
      </dsp:nvSpPr>
      <dsp:spPr>
        <a:xfrm>
          <a:off x="0" y="830320"/>
          <a:ext cx="10058399" cy="673920"/>
        </a:xfrm>
        <a:prstGeom prst="roundRect">
          <a:avLst/>
        </a:prstGeom>
        <a:solidFill>
          <a:schemeClr val="accent2">
            <a:hueOff val="8838"/>
            <a:satOff val="-8622"/>
            <a:lumOff val="-4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In General, Having COVID 19 or Being Exposed to It Are Probably Not Qualifying Conditions under ADA, but having a condition that puts an employee at Greater Risk for COVID probably is, either ADA or ADEA</a:t>
          </a:r>
        </a:p>
      </dsp:txBody>
      <dsp:txXfrm>
        <a:off x="32898" y="863218"/>
        <a:ext cx="9992603" cy="608124"/>
      </dsp:txXfrm>
    </dsp:sp>
    <dsp:sp modelId="{8B44382C-7D67-4E99-9906-3D12F4DDFE32}">
      <dsp:nvSpPr>
        <dsp:cNvPr id="0" name=""/>
        <dsp:cNvSpPr/>
      </dsp:nvSpPr>
      <dsp:spPr>
        <a:xfrm>
          <a:off x="0" y="1556080"/>
          <a:ext cx="10058399" cy="673920"/>
        </a:xfrm>
        <a:prstGeom prst="roundRect">
          <a:avLst/>
        </a:prstGeom>
        <a:solidFill>
          <a:schemeClr val="accent2">
            <a:hueOff val="17677"/>
            <a:satOff val="-17244"/>
            <a:lumOff val="-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But Being Afraid of COVID 19 Probably is Not a Qualifying Condition</a:t>
          </a:r>
        </a:p>
      </dsp:txBody>
      <dsp:txXfrm>
        <a:off x="32898" y="1588978"/>
        <a:ext cx="9992603" cy="608124"/>
      </dsp:txXfrm>
    </dsp:sp>
    <dsp:sp modelId="{07EADE1A-2F2A-4166-9574-7F6B0B90716C}">
      <dsp:nvSpPr>
        <dsp:cNvPr id="0" name=""/>
        <dsp:cNvSpPr/>
      </dsp:nvSpPr>
      <dsp:spPr>
        <a:xfrm>
          <a:off x="0" y="2281840"/>
          <a:ext cx="10058399" cy="673920"/>
        </a:xfrm>
        <a:prstGeom prst="roundRect">
          <a:avLst/>
        </a:prstGeom>
        <a:solidFill>
          <a:schemeClr val="accent2">
            <a:hueOff val="26515"/>
            <a:satOff val="-25865"/>
            <a:lumOff val="-13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Retaliation for Taking Leave Under the New Acts is Prohibited</a:t>
          </a:r>
        </a:p>
      </dsp:txBody>
      <dsp:txXfrm>
        <a:off x="32898" y="2314738"/>
        <a:ext cx="9992603" cy="608124"/>
      </dsp:txXfrm>
    </dsp:sp>
    <dsp:sp modelId="{D81A940C-2AA6-4A4A-8A69-E072045F9E02}">
      <dsp:nvSpPr>
        <dsp:cNvPr id="0" name=""/>
        <dsp:cNvSpPr/>
      </dsp:nvSpPr>
      <dsp:spPr>
        <a:xfrm>
          <a:off x="0" y="3007599"/>
          <a:ext cx="10058399" cy="673920"/>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When is Teleworking a Required Accommodation?  An Acceptable Accommodation?  Is That Going to Change Over Time?</a:t>
          </a:r>
        </a:p>
      </dsp:txBody>
      <dsp:txXfrm>
        <a:off x="32898" y="3040497"/>
        <a:ext cx="9992603" cy="6081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09D35-B9DB-4D45-8820-8DA10D1AF5FA}">
      <dsp:nvSpPr>
        <dsp:cNvPr id="0" name=""/>
        <dsp:cNvSpPr/>
      </dsp:nvSpPr>
      <dsp:spPr>
        <a:xfrm>
          <a:off x="0" y="729398"/>
          <a:ext cx="6582555" cy="6300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50F812-1406-457F-9D1D-6DF03B286CEB}">
      <dsp:nvSpPr>
        <dsp:cNvPr id="0" name=""/>
        <dsp:cNvSpPr/>
      </dsp:nvSpPr>
      <dsp:spPr>
        <a:xfrm>
          <a:off x="329127" y="360398"/>
          <a:ext cx="4607788" cy="7380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lvl="0" algn="l" defTabSz="1111250">
            <a:lnSpc>
              <a:spcPct val="90000"/>
            </a:lnSpc>
            <a:spcBef>
              <a:spcPct val="0"/>
            </a:spcBef>
            <a:spcAft>
              <a:spcPct val="35000"/>
            </a:spcAft>
          </a:pPr>
          <a:r>
            <a:rPr lang="en-US" sz="2500" kern="1200" dirty="0"/>
            <a:t>Can You Mandate Quarantine?   Based on What Evidence?  </a:t>
          </a:r>
        </a:p>
      </dsp:txBody>
      <dsp:txXfrm>
        <a:off x="365153" y="396424"/>
        <a:ext cx="4535736" cy="665948"/>
      </dsp:txXfrm>
    </dsp:sp>
    <dsp:sp modelId="{89BD781A-A6B6-4859-93E5-A945FDAA4C88}">
      <dsp:nvSpPr>
        <dsp:cNvPr id="0" name=""/>
        <dsp:cNvSpPr/>
      </dsp:nvSpPr>
      <dsp:spPr>
        <a:xfrm>
          <a:off x="0" y="1863399"/>
          <a:ext cx="6582555" cy="630000"/>
        </a:xfrm>
        <a:prstGeom prst="rect">
          <a:avLst/>
        </a:prstGeom>
        <a:solidFill>
          <a:schemeClr val="lt1">
            <a:alpha val="90000"/>
            <a:hueOff val="0"/>
            <a:satOff val="0"/>
            <a:lumOff val="0"/>
            <a:alphaOff val="0"/>
          </a:schemeClr>
        </a:solidFill>
        <a:ln w="15875" cap="flat" cmpd="sng" algn="ctr">
          <a:solidFill>
            <a:schemeClr val="accent5">
              <a:hueOff val="-942505"/>
              <a:satOff val="-26613"/>
              <a:lumOff val="-66"/>
              <a:alphaOff val="0"/>
            </a:schemeClr>
          </a:solidFill>
          <a:prstDash val="solid"/>
        </a:ln>
        <a:effectLst/>
      </dsp:spPr>
      <dsp:style>
        <a:lnRef idx="2">
          <a:scrgbClr r="0" g="0" b="0"/>
        </a:lnRef>
        <a:fillRef idx="1">
          <a:scrgbClr r="0" g="0" b="0"/>
        </a:fillRef>
        <a:effectRef idx="0">
          <a:scrgbClr r="0" g="0" b="0"/>
        </a:effectRef>
        <a:fontRef idx="minor"/>
      </dsp:style>
    </dsp:sp>
    <dsp:sp modelId="{A894457A-D042-4D5F-B678-15D70FBBDDCB}">
      <dsp:nvSpPr>
        <dsp:cNvPr id="0" name=""/>
        <dsp:cNvSpPr/>
      </dsp:nvSpPr>
      <dsp:spPr>
        <a:xfrm>
          <a:off x="329127" y="1494399"/>
          <a:ext cx="4607788" cy="738000"/>
        </a:xfrm>
        <a:prstGeom prst="roundRect">
          <a:avLst/>
        </a:prstGeom>
        <a:solidFill>
          <a:schemeClr val="accent5">
            <a:hueOff val="-942505"/>
            <a:satOff val="-26613"/>
            <a:lumOff val="-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lvl="0" algn="l" defTabSz="1111250">
            <a:lnSpc>
              <a:spcPct val="90000"/>
            </a:lnSpc>
            <a:spcBef>
              <a:spcPct val="0"/>
            </a:spcBef>
            <a:spcAft>
              <a:spcPct val="35000"/>
            </a:spcAft>
          </a:pPr>
          <a:r>
            <a:rPr lang="en-US" sz="2500" kern="1200" dirty="0"/>
            <a:t>When the Employee Disagrees?</a:t>
          </a:r>
        </a:p>
      </dsp:txBody>
      <dsp:txXfrm>
        <a:off x="365153" y="1530425"/>
        <a:ext cx="4535736" cy="665948"/>
      </dsp:txXfrm>
    </dsp:sp>
    <dsp:sp modelId="{8DB541A6-EF80-4A93-9396-E560DD588EE0}">
      <dsp:nvSpPr>
        <dsp:cNvPr id="0" name=""/>
        <dsp:cNvSpPr/>
      </dsp:nvSpPr>
      <dsp:spPr>
        <a:xfrm>
          <a:off x="0" y="2997399"/>
          <a:ext cx="6582555" cy="630000"/>
        </a:xfrm>
        <a:prstGeom prst="rect">
          <a:avLst/>
        </a:prstGeom>
        <a:solidFill>
          <a:schemeClr val="lt1">
            <a:alpha val="90000"/>
            <a:hueOff val="0"/>
            <a:satOff val="0"/>
            <a:lumOff val="0"/>
            <a:alphaOff val="0"/>
          </a:schemeClr>
        </a:solidFill>
        <a:ln w="15875" cap="flat" cmpd="sng" algn="ctr">
          <a:solidFill>
            <a:schemeClr val="accent5">
              <a:hueOff val="-1885010"/>
              <a:satOff val="-53226"/>
              <a:lumOff val="-131"/>
              <a:alphaOff val="0"/>
            </a:schemeClr>
          </a:solidFill>
          <a:prstDash val="solid"/>
        </a:ln>
        <a:effectLst/>
      </dsp:spPr>
      <dsp:style>
        <a:lnRef idx="2">
          <a:scrgbClr r="0" g="0" b="0"/>
        </a:lnRef>
        <a:fillRef idx="1">
          <a:scrgbClr r="0" g="0" b="0"/>
        </a:fillRef>
        <a:effectRef idx="0">
          <a:scrgbClr r="0" g="0" b="0"/>
        </a:effectRef>
        <a:fontRef idx="minor"/>
      </dsp:style>
    </dsp:sp>
    <dsp:sp modelId="{5B1C9D4E-12CB-422A-A044-B4589B1C627F}">
      <dsp:nvSpPr>
        <dsp:cNvPr id="0" name=""/>
        <dsp:cNvSpPr/>
      </dsp:nvSpPr>
      <dsp:spPr>
        <a:xfrm>
          <a:off x="329127" y="2628399"/>
          <a:ext cx="4607788" cy="738000"/>
        </a:xfrm>
        <a:prstGeom prst="roundRect">
          <a:avLst/>
        </a:prstGeom>
        <a:solidFill>
          <a:schemeClr val="accent5">
            <a:hueOff val="-1885010"/>
            <a:satOff val="-53226"/>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lvl="0" algn="l" defTabSz="1111250">
            <a:lnSpc>
              <a:spcPct val="90000"/>
            </a:lnSpc>
            <a:spcBef>
              <a:spcPct val="0"/>
            </a:spcBef>
            <a:spcAft>
              <a:spcPct val="35000"/>
            </a:spcAft>
          </a:pPr>
          <a:r>
            <a:rPr lang="en-US" sz="2500" kern="1200" dirty="0"/>
            <a:t>Who Pays and What Do We Call It?</a:t>
          </a:r>
        </a:p>
      </dsp:txBody>
      <dsp:txXfrm>
        <a:off x="365153" y="2664425"/>
        <a:ext cx="4535736" cy="665948"/>
      </dsp:txXfrm>
    </dsp:sp>
    <dsp:sp modelId="{6600FF67-A8C8-4EB7-BEB0-2C46003D2FD9}">
      <dsp:nvSpPr>
        <dsp:cNvPr id="0" name=""/>
        <dsp:cNvSpPr/>
      </dsp:nvSpPr>
      <dsp:spPr>
        <a:xfrm>
          <a:off x="0" y="4131399"/>
          <a:ext cx="6582555" cy="630000"/>
        </a:xfrm>
        <a:prstGeom prst="rect">
          <a:avLst/>
        </a:prstGeom>
        <a:solidFill>
          <a:schemeClr val="lt1">
            <a:alpha val="90000"/>
            <a:hueOff val="0"/>
            <a:satOff val="0"/>
            <a:lumOff val="0"/>
            <a:alphaOff val="0"/>
          </a:schemeClr>
        </a:solidFill>
        <a:ln w="15875" cap="flat" cmpd="sng" algn="ctr">
          <a:solidFill>
            <a:schemeClr val="accent5">
              <a:hueOff val="-2827515"/>
              <a:satOff val="-79839"/>
              <a:lumOff val="-197"/>
              <a:alphaOff val="0"/>
            </a:schemeClr>
          </a:solidFill>
          <a:prstDash val="solid"/>
        </a:ln>
        <a:effectLst/>
      </dsp:spPr>
      <dsp:style>
        <a:lnRef idx="2">
          <a:scrgbClr r="0" g="0" b="0"/>
        </a:lnRef>
        <a:fillRef idx="1">
          <a:scrgbClr r="0" g="0" b="0"/>
        </a:fillRef>
        <a:effectRef idx="0">
          <a:scrgbClr r="0" g="0" b="0"/>
        </a:effectRef>
        <a:fontRef idx="minor"/>
      </dsp:style>
    </dsp:sp>
    <dsp:sp modelId="{DCB024B2-FD7C-47D0-94D7-1E6051EE011A}">
      <dsp:nvSpPr>
        <dsp:cNvPr id="0" name=""/>
        <dsp:cNvSpPr/>
      </dsp:nvSpPr>
      <dsp:spPr>
        <a:xfrm>
          <a:off x="329127" y="3762399"/>
          <a:ext cx="4607788" cy="738000"/>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lvl="0" algn="l" defTabSz="1111250">
            <a:lnSpc>
              <a:spcPct val="90000"/>
            </a:lnSpc>
            <a:spcBef>
              <a:spcPct val="0"/>
            </a:spcBef>
            <a:spcAft>
              <a:spcPct val="35000"/>
            </a:spcAft>
          </a:pPr>
          <a:r>
            <a:rPr lang="en-US" sz="2500" kern="1200" dirty="0"/>
            <a:t>Will Immunization Become a Requirement?</a:t>
          </a:r>
        </a:p>
      </dsp:txBody>
      <dsp:txXfrm>
        <a:off x="365153" y="3798425"/>
        <a:ext cx="4535736"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029A17-AB5E-4756-A141-D8528997F061}" type="datetimeFigureOut">
              <a:rPr lang="en-US" smtClean="0"/>
              <a:t>5/13/2021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5481FB-FED6-41DD-878E-30AB0BB6CBD5}" type="slidenum">
              <a:rPr lang="en-US" smtClean="0"/>
              <a:t>‹#›</a:t>
            </a:fld>
            <a:endParaRPr lang="en-US" dirty="0"/>
          </a:p>
        </p:txBody>
      </p:sp>
    </p:spTree>
    <p:extLst>
      <p:ext uri="{BB962C8B-B14F-4D97-AF65-F5344CB8AC3E}">
        <p14:creationId xmlns:p14="http://schemas.microsoft.com/office/powerpoint/2010/main" val="316512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330103-98E1-47DF-BFA6-081924DCEA65}" type="slidenum">
              <a:rPr lang="en-US" smtClean="0"/>
              <a:pPr>
                <a:defRPr/>
              </a:pPr>
              <a:t>3</a:t>
            </a:fld>
            <a:endParaRPr lang="en-US" dirty="0"/>
          </a:p>
        </p:txBody>
      </p:sp>
    </p:spTree>
    <p:extLst>
      <p:ext uri="{BB962C8B-B14F-4D97-AF65-F5344CB8AC3E}">
        <p14:creationId xmlns:p14="http://schemas.microsoft.com/office/powerpoint/2010/main" val="241213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5/13/2021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Blank Ful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507999" y="998470"/>
            <a:ext cx="11210523" cy="896461"/>
          </a:xfrm>
          <a:prstGeom prst="rect">
            <a:avLst/>
          </a:prstGeom>
        </p:spPr>
        <p:txBody>
          <a:bodyPr vert="horz" lIns="91440" tIns="45720" rIns="91440" bIns="45720" rtlCol="0" anchor="ctr">
            <a:noAutofit/>
          </a:bodyPr>
          <a:lstStyle>
            <a:lvl1pPr algn="l">
              <a:defRPr sz="3000" b="1" cap="none" spc="150" baseline="0">
                <a:solidFill>
                  <a:schemeClr val="tx1"/>
                </a:solidFill>
                <a:latin typeface="+mj-lt"/>
              </a:defRPr>
            </a:lvl1pPr>
          </a:lstStyle>
          <a:p>
            <a:r>
              <a:rPr lang="en-US" dirty="0"/>
              <a:t>Click to edit title</a:t>
            </a:r>
          </a:p>
        </p:txBody>
      </p:sp>
      <p:sp>
        <p:nvSpPr>
          <p:cNvPr id="13" name="Text Placeholder 2"/>
          <p:cNvSpPr>
            <a:spLocks noGrp="1"/>
          </p:cNvSpPr>
          <p:nvPr>
            <p:ph idx="13"/>
          </p:nvPr>
        </p:nvSpPr>
        <p:spPr>
          <a:xfrm>
            <a:off x="507999" y="1895759"/>
            <a:ext cx="11210524" cy="4449548"/>
          </a:xfrm>
          <a:prstGeom prst="rect">
            <a:avLst/>
          </a:prstGeom>
        </p:spPr>
        <p:txBody>
          <a:bodyPr vert="horz" lIns="91440" tIns="45720" rIns="91440" bIns="45720" rtlCol="0">
            <a:normAutofit/>
          </a:bodyPr>
          <a:lstStyle>
            <a:lvl1pPr marL="228600" indent="-184150">
              <a:spcBef>
                <a:spcPts val="300"/>
              </a:spcBef>
              <a:spcAft>
                <a:spcPts val="300"/>
              </a:spcAft>
              <a:buClr>
                <a:schemeClr val="bg2"/>
              </a:buClr>
              <a:buFont typeface="Arial" pitchFamily="34" charset="0"/>
              <a:buChar char="•"/>
              <a:defRPr/>
            </a:lvl1pPr>
            <a:lvl2pPr>
              <a:spcBef>
                <a:spcPts val="300"/>
              </a:spcBef>
              <a:spcAft>
                <a:spcPts val="300"/>
              </a:spcAft>
              <a:buClr>
                <a:schemeClr val="accent1"/>
              </a:buClr>
              <a:defRPr>
                <a:solidFill>
                  <a:schemeClr val="tx1"/>
                </a:solidFill>
              </a:defRPr>
            </a:lvl2pPr>
            <a:lvl3pPr marL="822960" indent="-182880">
              <a:spcBef>
                <a:spcPts val="300"/>
              </a:spcBef>
              <a:spcAft>
                <a:spcPts val="300"/>
              </a:spcAft>
              <a:buClr>
                <a:schemeClr val="bg2"/>
              </a:buClr>
              <a:buFont typeface="Wingdings" charset="2"/>
              <a:buChar char="§"/>
              <a:defRPr/>
            </a:lvl3pPr>
          </a:lstStyle>
          <a:p>
            <a:pPr lvl="0"/>
            <a:r>
              <a:rPr lang="en-US" dirty="0"/>
              <a:t>Click to edit Master text styles</a:t>
            </a:r>
          </a:p>
          <a:p>
            <a:pPr lvl="1"/>
            <a:r>
              <a:rPr lang="en-US" dirty="0"/>
              <a:t> Second level</a:t>
            </a:r>
          </a:p>
          <a:p>
            <a:pPr lvl="2"/>
            <a:r>
              <a:rPr lang="en-US" dirty="0"/>
              <a:t> Third level</a:t>
            </a:r>
          </a:p>
        </p:txBody>
      </p:sp>
      <p:sp>
        <p:nvSpPr>
          <p:cNvPr id="8" name="Slide Number Placeholder 5"/>
          <p:cNvSpPr>
            <a:spLocks noGrp="1"/>
          </p:cNvSpPr>
          <p:nvPr>
            <p:ph type="sldNum" sz="quarter" idx="4"/>
          </p:nvPr>
        </p:nvSpPr>
        <p:spPr>
          <a:xfrm>
            <a:off x="5723456" y="6466421"/>
            <a:ext cx="609600" cy="274320"/>
          </a:xfrm>
          <a:prstGeom prst="rect">
            <a:avLst/>
          </a:prstGeom>
          <a:ln w="19050">
            <a:noFill/>
          </a:ln>
        </p:spPr>
        <p:txBody>
          <a:bodyPr vert="horz" lIns="91440" tIns="45720" rIns="91440" bIns="45720" rtlCol="0" anchor="ctr"/>
          <a:lstStyle>
            <a:lvl1pPr algn="ctr">
              <a:defRPr sz="1100">
                <a:solidFill>
                  <a:schemeClr val="tx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1710C00-C09D-4221-9594-50709998B8D2}" type="slidenum">
              <a:rPr kumimoji="0" lang="en-US" sz="1100" b="0" i="0" u="none" strike="noStrike" kern="1200" cap="none" spc="0" normalizeH="0" baseline="0" noProof="0" smtClean="0">
                <a:ln>
                  <a:noFill/>
                </a:ln>
                <a:solidFill>
                  <a:srgbClr val="44546A"/>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44546A"/>
              </a:solidFill>
              <a:effectLst/>
              <a:uLnTx/>
              <a:uFillTx/>
              <a:latin typeface="Arial" panose="020B0604020202020204"/>
              <a:ea typeface="+mn-ea"/>
              <a:cs typeface="+mn-cs"/>
            </a:endParaRPr>
          </a:p>
        </p:txBody>
      </p:sp>
      <p:sp>
        <p:nvSpPr>
          <p:cNvPr id="10" name="Date Placeholder 1"/>
          <p:cNvSpPr>
            <a:spLocks noGrp="1"/>
          </p:cNvSpPr>
          <p:nvPr>
            <p:ph type="dt" sz="half" idx="2"/>
          </p:nvPr>
        </p:nvSpPr>
        <p:spPr>
          <a:xfrm>
            <a:off x="509241" y="6466421"/>
            <a:ext cx="5214216" cy="274320"/>
          </a:xfrm>
          <a:prstGeom prst="rect">
            <a:avLst/>
          </a:prstGeom>
        </p:spPr>
        <p:txBody>
          <a:bodyPr/>
          <a:lstStyle>
            <a:lvl1pPr>
              <a:defRPr sz="800" b="1">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C6DB7F-5E76-490B-9FE3-39983EBAC6F3}" type="datetime1">
              <a:rPr kumimoji="0" lang="en-US" sz="800" b="1"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5/13/2021</a:t>
            </a:fld>
            <a:endParaRPr kumimoji="0" lang="en-US" sz="800" b="1"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1" name="Footer Placeholder 2"/>
          <p:cNvSpPr>
            <a:spLocks noGrp="1"/>
          </p:cNvSpPr>
          <p:nvPr>
            <p:ph type="ftr" sz="quarter" idx="3"/>
          </p:nvPr>
        </p:nvSpPr>
        <p:spPr>
          <a:xfrm>
            <a:off x="6333057" y="6466421"/>
            <a:ext cx="5385468" cy="274320"/>
          </a:xfrm>
          <a:prstGeom prst="rect">
            <a:avLst/>
          </a:prstGeom>
        </p:spPr>
        <p:txBody>
          <a:bodyPr/>
          <a:lstStyle>
            <a:lvl1pPr algn="r">
              <a:defRPr sz="1400">
                <a:solidFill>
                  <a:srgbClr val="0C1D32"/>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C1D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0267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3" descr="white rectangle.png"/>
          <p:cNvPicPr>
            <a:picLocks noChangeAspect="1"/>
          </p:cNvPicPr>
          <p:nvPr userDrawn="1"/>
        </p:nvPicPr>
        <p:blipFill>
          <a:blip r:embed="rId2" cstate="print"/>
          <a:srcRect b="10452"/>
          <a:stretch>
            <a:fillRect/>
          </a:stretch>
        </p:blipFill>
        <p:spPr bwMode="auto">
          <a:xfrm>
            <a:off x="0" y="1300164"/>
            <a:ext cx="12192000" cy="5557837"/>
          </a:xfrm>
          <a:prstGeom prst="rect">
            <a:avLst/>
          </a:prstGeom>
          <a:noFill/>
          <a:ln w="9525">
            <a:noFill/>
            <a:miter lim="800000"/>
            <a:headEnd/>
            <a:tailEnd/>
          </a:ln>
        </p:spPr>
      </p:pic>
      <p:sp>
        <p:nvSpPr>
          <p:cNvPr id="8" name="Content Placeholder 2"/>
          <p:cNvSpPr>
            <a:spLocks noGrp="1"/>
          </p:cNvSpPr>
          <p:nvPr>
            <p:ph idx="1"/>
          </p:nvPr>
        </p:nvSpPr>
        <p:spPr>
          <a:xfrm>
            <a:off x="609600" y="1600201"/>
            <a:ext cx="10972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p>
            <a:fld id="{A27ACAAB-BC80-4ADF-A4C6-B276282231F9}" type="slidenum">
              <a:rPr lang="en-US" smtClean="0"/>
              <a:t>‹#›</a:t>
            </a:fld>
            <a:endParaRPr lang="en-US" dirty="0"/>
          </a:p>
        </p:txBody>
      </p:sp>
    </p:spTree>
    <p:extLst>
      <p:ext uri="{BB962C8B-B14F-4D97-AF65-F5344CB8AC3E}">
        <p14:creationId xmlns:p14="http://schemas.microsoft.com/office/powerpoint/2010/main" val="2385247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7375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5/13/2021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5/13/2021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5/13/2021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5/13/2021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5/13/2021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5/13/2021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5/13/2021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5/13/2021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5/13/2021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hyperlink" Target="https://pixnio.com/miscellaneous/sign-agreement-business-businessman-document-signature-text-writing"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6BBDC3EA-A9DE-470B-98ED-300864EB60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047939" y="640080"/>
            <a:ext cx="3659246" cy="2628051"/>
          </a:xfrm>
        </p:spPr>
        <p:txBody>
          <a:bodyPr>
            <a:normAutofit fontScale="90000"/>
          </a:bodyPr>
          <a:lstStyle/>
          <a:p>
            <a:r>
              <a:rPr lang="en-US" sz="5400" dirty="0">
                <a:solidFill>
                  <a:schemeClr val="tx1"/>
                </a:solidFill>
              </a:rPr>
              <a:t>2021 Annual Conference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7656576" y="3589866"/>
            <a:ext cx="4303775" cy="1920917"/>
          </a:xfrm>
        </p:spPr>
        <p:txBody>
          <a:bodyPr>
            <a:normAutofit/>
          </a:bodyPr>
          <a:lstStyle/>
          <a:p>
            <a:r>
              <a:rPr lang="en-US" sz="1600" dirty="0"/>
              <a:t>Cory O. Kirby</a:t>
            </a:r>
          </a:p>
          <a:p>
            <a:r>
              <a:rPr lang="en-US" sz="1600" dirty="0"/>
              <a:t>Harben, Hartley &amp; Hawkins, LLP</a:t>
            </a:r>
          </a:p>
          <a:p>
            <a:r>
              <a:rPr lang="en-US" sz="1600" dirty="0"/>
              <a:t>ckirby@hhhlawyers.com</a:t>
            </a: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t="10173" r="-1" b="10234"/>
          <a:stretch/>
        </p:blipFill>
        <p:spPr>
          <a:xfrm>
            <a:off x="20" y="10"/>
            <a:ext cx="7556869" cy="3383270"/>
          </a:xfrm>
          <a:prstGeom prst="rect">
            <a:avLst/>
          </a:prstGeom>
        </p:spPr>
      </p:pic>
      <p:cxnSp>
        <p:nvCxnSpPr>
          <p:cNvPr id="1029" name="Straight Connector 72">
            <a:extLst>
              <a:ext uri="{FF2B5EF4-FFF2-40B4-BE49-F238E27FC236}">
                <a16:creationId xmlns:a16="http://schemas.microsoft.com/office/drawing/2014/main" id="{B9EB6DAA-2F0C-43D5-A577-15D5D2C4E3F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429000"/>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GAINS logo">
            <a:extLst>
              <a:ext uri="{FF2B5EF4-FFF2-40B4-BE49-F238E27FC236}">
                <a16:creationId xmlns:a16="http://schemas.microsoft.com/office/drawing/2014/main" id="{B1E54EC5-61E7-43BE-883B-EBE631269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9" r="1" b="8355"/>
          <a:stretch/>
        </p:blipFill>
        <p:spPr bwMode="auto">
          <a:xfrm>
            <a:off x="16" y="3474720"/>
            <a:ext cx="7556889"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20-2-58</a:t>
            </a:r>
          </a:p>
        </p:txBody>
      </p:sp>
      <p:sp>
        <p:nvSpPr>
          <p:cNvPr id="3" name="Content Placeholder 2"/>
          <p:cNvSpPr>
            <a:spLocks noGrp="1"/>
          </p:cNvSpPr>
          <p:nvPr>
            <p:ph idx="1"/>
          </p:nvPr>
        </p:nvSpPr>
        <p:spPr>
          <a:xfrm>
            <a:off x="1096963" y="2675694"/>
            <a:ext cx="10058400" cy="3193294"/>
          </a:xfrm>
        </p:spPr>
        <p:txBody>
          <a:bodyPr>
            <a:normAutofit/>
          </a:bodyPr>
          <a:lstStyle/>
          <a:p>
            <a:pPr marL="0" indent="0">
              <a:buNone/>
              <a:defRPr/>
            </a:pPr>
            <a:r>
              <a:rPr lang="en-US" dirty="0"/>
              <a:t>(b)  Each local board of education shall provide a public comment period during every regular monthly meeting. Such public comment period shall be included on the agenda required to be made available and posted prior to the meeting pursuant to paragraph (1) of subsection (e) of Code Section 50-14-1. A local board of education shall not require notice by an individual more than 24 hours prior to the meeting as a condition of addressing the local board during such public comment period. The chairperson of the local board of education shall have the discretion to limit the length of time for individual comments and the number of individuals speaking for or against a specific issue.</a:t>
            </a:r>
          </a:p>
          <a:p>
            <a:pPr marL="0" indent="0">
              <a:buNone/>
              <a:defRPr/>
            </a:pPr>
            <a:endParaRPr lang="en-US" dirty="0"/>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a:pPr>
                <a:spcAft>
                  <a:spcPts val="600"/>
                </a:spcAft>
                <a:defRPr/>
              </a:pPr>
              <a:t>10</a:t>
            </a:fld>
            <a:endParaRPr lang="en-US" dirty="0"/>
          </a:p>
        </p:txBody>
      </p:sp>
    </p:spTree>
    <p:extLst>
      <p:ext uri="{BB962C8B-B14F-4D97-AF65-F5344CB8AC3E}">
        <p14:creationId xmlns:p14="http://schemas.microsoft.com/office/powerpoint/2010/main" val="17480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EB85BE5-8714-4273-B344-4B56AC126100}"/>
              </a:ext>
            </a:extLst>
          </p:cNvPr>
          <p:cNvSpPr>
            <a:spLocks noGrp="1"/>
          </p:cNvSpPr>
          <p:nvPr>
            <p:ph type="title"/>
          </p:nvPr>
        </p:nvSpPr>
        <p:spPr>
          <a:xfrm>
            <a:off x="5116783" y="516835"/>
            <a:ext cx="5977937" cy="1666501"/>
          </a:xfrm>
        </p:spPr>
        <p:txBody>
          <a:bodyPr>
            <a:normAutofit/>
          </a:bodyPr>
          <a:lstStyle/>
          <a:p>
            <a:r>
              <a:rPr lang="en-US" sz="3700" dirty="0">
                <a:solidFill>
                  <a:srgbClr val="FFFFFF"/>
                </a:solidFill>
              </a:rPr>
              <a:t>O. C. G. A. § 20-2-989.7</a:t>
            </a:r>
            <a:br>
              <a:rPr lang="en-US" sz="3700" dirty="0">
                <a:solidFill>
                  <a:srgbClr val="FFFFFF"/>
                </a:solidFill>
              </a:rPr>
            </a:br>
            <a:r>
              <a:rPr lang="en-US" sz="3700" dirty="0">
                <a:solidFill>
                  <a:srgbClr val="FFFFFF"/>
                </a:solidFill>
              </a:rPr>
              <a:t>H. B. 86 (2020)</a:t>
            </a:r>
          </a:p>
        </p:txBody>
      </p:sp>
      <p:pic>
        <p:nvPicPr>
          <p:cNvPr id="3" name="Picture 2" descr="Text, letter&#10;&#10;Description automatically generated">
            <a:extLst>
              <a:ext uri="{FF2B5EF4-FFF2-40B4-BE49-F238E27FC236}">
                <a16:creationId xmlns:a16="http://schemas.microsoft.com/office/drawing/2014/main" id="{56A34F90-8A3A-48F1-B5F3-3B8589F7A8A1}"/>
              </a:ext>
            </a:extLst>
          </p:cNvPr>
          <p:cNvPicPr>
            <a:picLocks noChangeAspect="1"/>
          </p:cNvPicPr>
          <p:nvPr/>
        </p:nvPicPr>
        <p:blipFill rotWithShape="1">
          <a:blip r:embed="rId2"/>
          <a:srcRect t="9036"/>
          <a:stretch/>
        </p:blipFill>
        <p:spPr>
          <a:xfrm>
            <a:off x="20" y="10"/>
            <a:ext cx="4580077" cy="6857990"/>
          </a:xfrm>
          <a:prstGeom prst="rect">
            <a:avLst/>
          </a:prstGeom>
        </p:spPr>
      </p:pic>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9707C40-CB6A-4465-AA29-22BCBD4C5556}"/>
              </a:ext>
            </a:extLst>
          </p:cNvPr>
          <p:cNvSpPr>
            <a:spLocks noGrp="1"/>
          </p:cNvSpPr>
          <p:nvPr>
            <p:ph idx="1"/>
          </p:nvPr>
        </p:nvSpPr>
        <p:spPr>
          <a:xfrm>
            <a:off x="5116784" y="2546224"/>
            <a:ext cx="5977938" cy="3342747"/>
          </a:xfrm>
        </p:spPr>
        <p:txBody>
          <a:bodyPr>
            <a:normAutofit/>
          </a:bodyPr>
          <a:lstStyle/>
          <a:p>
            <a:r>
              <a:rPr lang="en-US" sz="1800" dirty="0">
                <a:solidFill>
                  <a:srgbClr val="FFFFFF"/>
                </a:solidFill>
              </a:rPr>
              <a:t>Adds to the State Mandated Grievance Statute a “tenure lite” provision</a:t>
            </a:r>
          </a:p>
          <a:p>
            <a:r>
              <a:rPr lang="en-US" sz="1800" dirty="0">
                <a:solidFill>
                  <a:srgbClr val="FFFFFF"/>
                </a:solidFill>
              </a:rPr>
              <a:t>After 4 contracts can appeal summative ratings of U or I, procedural deficiencies and “job performance” </a:t>
            </a:r>
          </a:p>
          <a:p>
            <a:r>
              <a:rPr lang="en-US" sz="1800" dirty="0">
                <a:solidFill>
                  <a:srgbClr val="FFFFFF"/>
                </a:solidFill>
              </a:rPr>
              <a:t>LUA shall establish appeals policy and submit to SDOE by 7/1/21</a:t>
            </a:r>
          </a:p>
        </p:txBody>
      </p:sp>
    </p:spTree>
    <p:extLst>
      <p:ext uri="{BB962C8B-B14F-4D97-AF65-F5344CB8AC3E}">
        <p14:creationId xmlns:p14="http://schemas.microsoft.com/office/powerpoint/2010/main" val="306656849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9B7F88A-EE9B-4C9D-9477-42E2346622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Gold-Dome.jpg"/>
          <p:cNvPicPr>
            <a:picLocks noGrp="1" noChangeAspect="1"/>
          </p:cNvPicPr>
          <p:nvPr>
            <p:ph idx="4294967295"/>
          </p:nvPr>
        </p:nvPicPr>
        <p:blipFill rotWithShape="1">
          <a:blip r:embed="rId2" cstate="print"/>
          <a:srcRect t="23688" b="1312"/>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7319A1DD-F557-4EC6-8A8C-F7617B4CD6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4985517" y="3331444"/>
            <a:ext cx="6470692" cy="1229306"/>
          </a:xfrm>
        </p:spPr>
        <p:txBody>
          <a:bodyPr vert="horz" lIns="91440" tIns="45720" rIns="91440" bIns="45720" rtlCol="0" anchor="b">
            <a:normAutofit/>
          </a:bodyPr>
          <a:lstStyle/>
          <a:p>
            <a:r>
              <a:rPr lang="en-US" sz="3800" b="1" dirty="0">
                <a:solidFill>
                  <a:schemeClr val="tx1"/>
                </a:solidFill>
                <a:effectLst>
                  <a:outerShdw blurRad="38100" dist="38100" dir="2700000" algn="tl">
                    <a:srgbClr val="000000">
                      <a:alpha val="43137"/>
                    </a:srgbClr>
                  </a:outerShdw>
                </a:effectLst>
              </a:rPr>
              <a:t>ISSUES FROM THE </a:t>
            </a:r>
            <a:br>
              <a:rPr lang="en-US" sz="3800" b="1" dirty="0">
                <a:solidFill>
                  <a:schemeClr val="tx1"/>
                </a:solidFill>
                <a:effectLst>
                  <a:outerShdw blurRad="38100" dist="38100" dir="2700000" algn="tl">
                    <a:srgbClr val="000000">
                      <a:alpha val="43137"/>
                    </a:srgbClr>
                  </a:outerShdw>
                </a:effectLst>
              </a:rPr>
            </a:br>
            <a:r>
              <a:rPr lang="en-US" sz="3800" b="1" dirty="0">
                <a:solidFill>
                  <a:schemeClr val="tx1"/>
                </a:solidFill>
                <a:effectLst>
                  <a:outerShdw blurRad="38100" dist="38100" dir="2700000" algn="tl">
                    <a:srgbClr val="000000">
                      <a:alpha val="43137"/>
                    </a:srgbClr>
                  </a:outerShdw>
                </a:effectLst>
              </a:rPr>
              <a:t>GENERAL ASSEMBLY</a:t>
            </a:r>
          </a:p>
        </p:txBody>
      </p:sp>
      <p:cxnSp>
        <p:nvCxnSpPr>
          <p:cNvPr id="20" name="Straight Connector 19">
            <a:extLst>
              <a:ext uri="{FF2B5EF4-FFF2-40B4-BE49-F238E27FC236}">
                <a16:creationId xmlns:a16="http://schemas.microsoft.com/office/drawing/2014/main" id="{D28A9C89-B313-458F-9C85-515930A51A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2"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12"/>
          </p:nvPr>
        </p:nvSpPr>
        <p:spPr>
          <a:xfrm>
            <a:off x="10993582" y="6446838"/>
            <a:ext cx="780010" cy="365125"/>
          </a:xfrm>
          <a:prstGeom prst="rect">
            <a:avLst/>
          </a:prstGeom>
        </p:spPr>
        <p:txBody>
          <a:bodyPr vert="horz" lIns="91440" tIns="45720" rIns="91440" bIns="45720" rtlCol="0" anchor="ctr">
            <a:normAutofit/>
          </a:bodyPr>
          <a:lstStyle/>
          <a:p>
            <a:pPr>
              <a:spcAft>
                <a:spcPts val="600"/>
              </a:spcAft>
            </a:pPr>
            <a:r>
              <a:rPr lang="en-US" sz="1050" dirty="0"/>
              <a:t>2</a:t>
            </a:r>
          </a:p>
        </p:txBody>
      </p:sp>
    </p:spTree>
  </p:cSld>
  <p:clrMapOvr>
    <a:overrideClrMapping bg1="dk1" tx1="lt1" bg2="dk2" tx2="lt2" accent1="accent1" accent2="accent2" accent3="accent3" accent4="accent4" accent5="accent5" accent6="accent6" hlink="hlink" folHlink="folHlink"/>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DA1-11BE-49A8-BEEC-1129FC8426DE}"/>
              </a:ext>
            </a:extLst>
          </p:cNvPr>
          <p:cNvSpPr>
            <a:spLocks noGrp="1"/>
          </p:cNvSpPr>
          <p:nvPr>
            <p:ph type="title"/>
          </p:nvPr>
        </p:nvSpPr>
        <p:spPr/>
        <p:txBody>
          <a:bodyPr>
            <a:normAutofit/>
          </a:bodyPr>
          <a:lstStyle/>
          <a:p>
            <a:pPr algn="ctr"/>
            <a:r>
              <a:rPr lang="en-US" b="1" dirty="0"/>
              <a:t>Teacher and Staff Compensation</a:t>
            </a:r>
          </a:p>
        </p:txBody>
      </p:sp>
      <p:sp>
        <p:nvSpPr>
          <p:cNvPr id="3" name="Text Placeholder 2">
            <a:extLst>
              <a:ext uri="{FF2B5EF4-FFF2-40B4-BE49-F238E27FC236}">
                <a16:creationId xmlns:a16="http://schemas.microsoft.com/office/drawing/2014/main" id="{E59FE42A-1C03-4B44-AC28-4BD909E8AC88}"/>
              </a:ext>
            </a:extLst>
          </p:cNvPr>
          <p:cNvSpPr>
            <a:spLocks noGrp="1"/>
          </p:cNvSpPr>
          <p:nvPr>
            <p:ph type="body" idx="1"/>
          </p:nvPr>
        </p:nvSpPr>
        <p:spPr/>
        <p:txBody>
          <a:bodyPr/>
          <a:lstStyle/>
          <a:p>
            <a:pPr algn="ctr"/>
            <a:r>
              <a:rPr lang="en-US" b="1" dirty="0"/>
              <a:t>$1000 Supplement</a:t>
            </a:r>
          </a:p>
        </p:txBody>
      </p:sp>
      <p:sp>
        <p:nvSpPr>
          <p:cNvPr id="6" name="Text Placeholder 5">
            <a:extLst>
              <a:ext uri="{FF2B5EF4-FFF2-40B4-BE49-F238E27FC236}">
                <a16:creationId xmlns:a16="http://schemas.microsoft.com/office/drawing/2014/main" id="{C1169A59-FDA5-402A-A4C9-4E593BD83ADF}"/>
              </a:ext>
            </a:extLst>
          </p:cNvPr>
          <p:cNvSpPr>
            <a:spLocks noGrp="1"/>
          </p:cNvSpPr>
          <p:nvPr>
            <p:ph type="body" sz="half" idx="15"/>
          </p:nvPr>
        </p:nvSpPr>
        <p:spPr/>
        <p:txBody>
          <a:bodyPr>
            <a:normAutofit fontScale="92500" lnSpcReduction="10000"/>
          </a:bodyPr>
          <a:lstStyle/>
          <a:p>
            <a:r>
              <a:rPr lang="en-US" sz="2000" dirty="0"/>
              <a:t>Not a Part of the State Budget</a:t>
            </a:r>
          </a:p>
          <a:p>
            <a:r>
              <a:rPr lang="en-US" sz="2000" dirty="0"/>
              <a:t>Not a Part of the Salary Schedule</a:t>
            </a:r>
          </a:p>
          <a:p>
            <a:r>
              <a:rPr lang="en-US" sz="2000" dirty="0"/>
              <a:t>Who is Included?</a:t>
            </a:r>
          </a:p>
          <a:p>
            <a:r>
              <a:rPr lang="en-US" sz="2000" dirty="0"/>
              <a:t>Can Others be Paid and From What Funds?</a:t>
            </a:r>
          </a:p>
          <a:p>
            <a:endParaRPr lang="en-US" dirty="0"/>
          </a:p>
        </p:txBody>
      </p:sp>
      <p:sp>
        <p:nvSpPr>
          <p:cNvPr id="4" name="Text Placeholder 3">
            <a:extLst>
              <a:ext uri="{FF2B5EF4-FFF2-40B4-BE49-F238E27FC236}">
                <a16:creationId xmlns:a16="http://schemas.microsoft.com/office/drawing/2014/main" id="{20B97CEC-1537-4155-96CB-76FD70683F7F}"/>
              </a:ext>
            </a:extLst>
          </p:cNvPr>
          <p:cNvSpPr>
            <a:spLocks noGrp="1"/>
          </p:cNvSpPr>
          <p:nvPr>
            <p:ph type="body" sz="quarter" idx="3"/>
          </p:nvPr>
        </p:nvSpPr>
        <p:spPr/>
        <p:txBody>
          <a:bodyPr/>
          <a:lstStyle/>
          <a:p>
            <a:pPr algn="ctr"/>
            <a:r>
              <a:rPr lang="en-US" b="1" dirty="0"/>
              <a:t>State Salary schedule</a:t>
            </a:r>
          </a:p>
        </p:txBody>
      </p:sp>
      <p:sp>
        <p:nvSpPr>
          <p:cNvPr id="7" name="Text Placeholder 6">
            <a:extLst>
              <a:ext uri="{FF2B5EF4-FFF2-40B4-BE49-F238E27FC236}">
                <a16:creationId xmlns:a16="http://schemas.microsoft.com/office/drawing/2014/main" id="{3F94EACF-7109-4D51-9DE8-D32FAC614BFF}"/>
              </a:ext>
            </a:extLst>
          </p:cNvPr>
          <p:cNvSpPr>
            <a:spLocks noGrp="1"/>
          </p:cNvSpPr>
          <p:nvPr>
            <p:ph type="body" sz="half" idx="16"/>
          </p:nvPr>
        </p:nvSpPr>
        <p:spPr/>
        <p:txBody>
          <a:bodyPr>
            <a:noAutofit/>
          </a:bodyPr>
          <a:lstStyle/>
          <a:p>
            <a:r>
              <a:rPr lang="en-US" sz="2000" dirty="0"/>
              <a:t>What Does it Mean Anymore?</a:t>
            </a:r>
          </a:p>
          <a:p>
            <a:r>
              <a:rPr lang="en-US" sz="2000" dirty="0"/>
              <a:t>Funding and Teacher Expectation</a:t>
            </a:r>
          </a:p>
          <a:p>
            <a:r>
              <a:rPr lang="en-US" sz="2000" dirty="0"/>
              <a:t>Governor’s Run for Reelection</a:t>
            </a:r>
          </a:p>
          <a:p>
            <a:r>
              <a:rPr lang="en-US" sz="2000" dirty="0"/>
              <a:t>Contract Language Becomes Critical</a:t>
            </a:r>
          </a:p>
        </p:txBody>
      </p:sp>
      <p:sp>
        <p:nvSpPr>
          <p:cNvPr id="5" name="Text Placeholder 4">
            <a:extLst>
              <a:ext uri="{FF2B5EF4-FFF2-40B4-BE49-F238E27FC236}">
                <a16:creationId xmlns:a16="http://schemas.microsoft.com/office/drawing/2014/main" id="{03112A53-FBCE-4FEF-8426-BCA70026658B}"/>
              </a:ext>
            </a:extLst>
          </p:cNvPr>
          <p:cNvSpPr>
            <a:spLocks noGrp="1"/>
          </p:cNvSpPr>
          <p:nvPr>
            <p:ph type="body" sz="quarter" idx="13"/>
          </p:nvPr>
        </p:nvSpPr>
        <p:spPr/>
        <p:txBody>
          <a:bodyPr/>
          <a:lstStyle/>
          <a:p>
            <a:pPr algn="ctr"/>
            <a:r>
              <a:rPr lang="en-US" b="1" dirty="0"/>
              <a:t>Paying for FFRCA Leave</a:t>
            </a:r>
          </a:p>
        </p:txBody>
      </p:sp>
      <p:sp>
        <p:nvSpPr>
          <p:cNvPr id="8" name="Text Placeholder 7">
            <a:extLst>
              <a:ext uri="{FF2B5EF4-FFF2-40B4-BE49-F238E27FC236}">
                <a16:creationId xmlns:a16="http://schemas.microsoft.com/office/drawing/2014/main" id="{F438AD92-97D6-4872-8FAE-CC78DCD0E751}"/>
              </a:ext>
            </a:extLst>
          </p:cNvPr>
          <p:cNvSpPr>
            <a:spLocks noGrp="1"/>
          </p:cNvSpPr>
          <p:nvPr>
            <p:ph type="body" sz="half" idx="17"/>
          </p:nvPr>
        </p:nvSpPr>
        <p:spPr>
          <a:xfrm>
            <a:off x="7852442" y="3360262"/>
            <a:ext cx="3194968" cy="3186841"/>
          </a:xfrm>
        </p:spPr>
        <p:txBody>
          <a:bodyPr>
            <a:normAutofit lnSpcReduction="10000"/>
          </a:bodyPr>
          <a:lstStyle/>
          <a:p>
            <a:r>
              <a:rPr lang="en-US" sz="2000" dirty="0"/>
              <a:t>First Required Federal Paid Leave</a:t>
            </a:r>
          </a:p>
          <a:p>
            <a:r>
              <a:rPr lang="en-US" sz="2000" dirty="0"/>
              <a:t>Expired 12/31/20, Voluntary through 9/30/21</a:t>
            </a:r>
          </a:p>
          <a:p>
            <a:r>
              <a:rPr lang="en-US" sz="2000" dirty="0"/>
              <a:t>Where Does the Money Come From?</a:t>
            </a:r>
          </a:p>
          <a:p>
            <a:r>
              <a:rPr lang="en-US" sz="2000" dirty="0"/>
              <a:t>Changes in Federal Leave in the Future</a:t>
            </a:r>
          </a:p>
          <a:p>
            <a:endParaRPr lang="en-US" sz="2000" dirty="0"/>
          </a:p>
        </p:txBody>
      </p:sp>
    </p:spTree>
    <p:extLst>
      <p:ext uri="{BB962C8B-B14F-4D97-AF65-F5344CB8AC3E}">
        <p14:creationId xmlns:p14="http://schemas.microsoft.com/office/powerpoint/2010/main" val="23886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fade">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fade">
                                      <p:cBhvr>
                                        <p:cTn id="50" dur="500"/>
                                        <p:tgtEl>
                                          <p:spTgt spid="8">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500"/>
                                        <p:tgtEl>
                                          <p:spTgt spid="8">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92F81C-458F-4443-A4B2-F41935805814}"/>
              </a:ext>
            </a:extLst>
          </p:cNvPr>
          <p:cNvSpPr>
            <a:spLocks noGrp="1"/>
          </p:cNvSpPr>
          <p:nvPr>
            <p:ph type="title"/>
          </p:nvPr>
        </p:nvSpPr>
        <p:spPr>
          <a:xfrm>
            <a:off x="949047" y="643466"/>
            <a:ext cx="2771273" cy="5470463"/>
          </a:xfrm>
        </p:spPr>
        <p:txBody>
          <a:bodyPr anchor="ctr">
            <a:normAutofit/>
          </a:bodyPr>
          <a:lstStyle/>
          <a:p>
            <a:r>
              <a:rPr lang="en-US" sz="3300" dirty="0"/>
              <a:t>Amends Existing Georgia Special Needs Scholarship Act – SB 47</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AA200E-4300-4EF4-86CD-6487104D0FCD}"/>
              </a:ext>
            </a:extLst>
          </p:cNvPr>
          <p:cNvSpPr>
            <a:spLocks noGrp="1"/>
          </p:cNvSpPr>
          <p:nvPr>
            <p:ph idx="1"/>
          </p:nvPr>
        </p:nvSpPr>
        <p:spPr>
          <a:xfrm>
            <a:off x="4428565" y="643466"/>
            <a:ext cx="7141641" cy="5470462"/>
          </a:xfrm>
        </p:spPr>
        <p:txBody>
          <a:bodyPr anchor="ctr">
            <a:normAutofit lnSpcReduction="10000"/>
          </a:bodyPr>
          <a:lstStyle/>
          <a:p>
            <a:pPr>
              <a:lnSpc>
                <a:spcPct val="90000"/>
              </a:lnSpc>
            </a:pPr>
            <a:r>
              <a:rPr lang="en-US" sz="1800" dirty="0"/>
              <a:t>One year attendance requirement waived if Student qualifies for scholarship if:</a:t>
            </a:r>
          </a:p>
          <a:p>
            <a:pPr lvl="1">
              <a:lnSpc>
                <a:spcPct val="90000"/>
              </a:lnSpc>
            </a:pPr>
            <a:r>
              <a:rPr lang="en-US" sz="1800" dirty="0"/>
              <a:t>Parent is Active Military</a:t>
            </a:r>
          </a:p>
          <a:p>
            <a:pPr lvl="1">
              <a:lnSpc>
                <a:spcPct val="90000"/>
              </a:lnSpc>
            </a:pPr>
            <a:r>
              <a:rPr lang="en-US" sz="1800" dirty="0"/>
              <a:t>Adopted from foster care</a:t>
            </a:r>
          </a:p>
          <a:p>
            <a:pPr lvl="1">
              <a:lnSpc>
                <a:spcPct val="90000"/>
              </a:lnSpc>
            </a:pPr>
            <a:r>
              <a:rPr lang="en-US" sz="1800" dirty="0"/>
              <a:t>Previously qualified</a:t>
            </a:r>
          </a:p>
          <a:p>
            <a:pPr lvl="1">
              <a:lnSpc>
                <a:spcPct val="90000"/>
              </a:lnSpc>
            </a:pPr>
            <a:r>
              <a:rPr lang="en-US" sz="1800" dirty="0"/>
              <a:t>Special Rules for 19-20 and 20-21</a:t>
            </a:r>
            <a:br>
              <a:rPr lang="en-US" sz="1800" dirty="0"/>
            </a:br>
            <a:endParaRPr lang="en-US" sz="1800" dirty="0"/>
          </a:p>
          <a:p>
            <a:pPr>
              <a:lnSpc>
                <a:spcPct val="90000"/>
              </a:lnSpc>
            </a:pPr>
            <a:r>
              <a:rPr lang="en-US" sz="1800" dirty="0"/>
              <a:t>Eligibility based on Student having an </a:t>
            </a:r>
          </a:p>
          <a:p>
            <a:pPr lvl="1">
              <a:lnSpc>
                <a:spcPct val="90000"/>
              </a:lnSpc>
            </a:pPr>
            <a:r>
              <a:rPr lang="en-US" sz="1800" dirty="0"/>
              <a:t>IEP</a:t>
            </a:r>
          </a:p>
          <a:p>
            <a:pPr lvl="1">
              <a:lnSpc>
                <a:spcPct val="90000"/>
              </a:lnSpc>
            </a:pPr>
            <a:r>
              <a:rPr lang="en-US" sz="1800" dirty="0"/>
              <a:t>Section 504 Plan for 21 specific conditions or others as determined by SBOE</a:t>
            </a:r>
          </a:p>
          <a:p>
            <a:pPr>
              <a:lnSpc>
                <a:spcPct val="90000"/>
              </a:lnSpc>
            </a:pPr>
            <a:r>
              <a:rPr lang="en-US" sz="1800" dirty="0"/>
              <a:t>Parents must receive notice of “Scholarship” when child’s eligibility for IEP/Section 504 Plan is determined</a:t>
            </a:r>
          </a:p>
          <a:p>
            <a:pPr>
              <a:lnSpc>
                <a:spcPct val="90000"/>
              </a:lnSpc>
            </a:pPr>
            <a:r>
              <a:rPr lang="en-US" sz="1800" dirty="0"/>
              <a:t>Right to Public School Choice where there is Space or Appropriate Program </a:t>
            </a:r>
          </a:p>
          <a:p>
            <a:pPr>
              <a:lnSpc>
                <a:spcPct val="90000"/>
              </a:lnSpc>
            </a:pPr>
            <a:r>
              <a:rPr lang="en-US" sz="1800" dirty="0"/>
              <a:t>Parents waive rights under IDEA and section 504 by accepting Scholarship</a:t>
            </a:r>
            <a:r>
              <a:rPr lang="en-US" sz="1500" dirty="0"/>
              <a:t/>
            </a:r>
            <a:br>
              <a:rPr lang="en-US" sz="1500" dirty="0"/>
            </a:br>
            <a:endParaRPr lang="en-US" sz="1500" dirty="0"/>
          </a:p>
        </p:txBody>
      </p:sp>
    </p:spTree>
    <p:extLst>
      <p:ext uri="{BB962C8B-B14F-4D97-AF65-F5344CB8AC3E}">
        <p14:creationId xmlns:p14="http://schemas.microsoft.com/office/powerpoint/2010/main" val="21899718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4"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16AD9-E671-4067-99A2-28FFEA3C8B71}"/>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rPr>
              <a:t>SB 51- Dexter Mosley Act</a:t>
            </a:r>
          </a:p>
        </p:txBody>
      </p:sp>
      <p:sp>
        <p:nvSpPr>
          <p:cNvPr id="3" name="Content Placeholder 2">
            <a:extLst>
              <a:ext uri="{FF2B5EF4-FFF2-40B4-BE49-F238E27FC236}">
                <a16:creationId xmlns:a16="http://schemas.microsoft.com/office/drawing/2014/main" id="{A0D9A8CB-20F4-4CF8-AD66-1B624A48DE38}"/>
              </a:ext>
            </a:extLst>
          </p:cNvPr>
          <p:cNvSpPr>
            <a:spLocks noGrp="1"/>
          </p:cNvSpPr>
          <p:nvPr>
            <p:ph idx="1"/>
          </p:nvPr>
        </p:nvSpPr>
        <p:spPr>
          <a:xfrm>
            <a:off x="4779264" y="280416"/>
            <a:ext cx="7290816" cy="6388608"/>
          </a:xfrm>
        </p:spPr>
        <p:txBody>
          <a:bodyPr anchor="ctr">
            <a:noAutofit/>
          </a:bodyPr>
          <a:lstStyle/>
          <a:p>
            <a:pPr>
              <a:lnSpc>
                <a:spcPct val="90000"/>
              </a:lnSpc>
            </a:pPr>
            <a:endParaRPr lang="en-US" sz="1600" dirty="0"/>
          </a:p>
          <a:p>
            <a:pPr>
              <a:lnSpc>
                <a:spcPct val="90000"/>
              </a:lnSpc>
            </a:pPr>
            <a:r>
              <a:rPr lang="en-US" sz="1600" dirty="0"/>
              <a:t>Home Study students grades 6-12 are eligible to participate in “extracurricular or interscholastic activities”:</a:t>
            </a:r>
            <a:br>
              <a:rPr lang="en-US" sz="1600" dirty="0"/>
            </a:br>
            <a:endParaRPr lang="en-US" sz="1600" dirty="0"/>
          </a:p>
          <a:p>
            <a:pPr lvl="1">
              <a:lnSpc>
                <a:spcPct val="90000"/>
              </a:lnSpc>
            </a:pPr>
            <a:r>
              <a:rPr lang="en-US" sz="1600" dirty="0"/>
              <a:t>Parent/guardian provides written notice, at least 30 calendar days before first school day of semester</a:t>
            </a:r>
          </a:p>
          <a:p>
            <a:pPr lvl="2">
              <a:lnSpc>
                <a:spcPct val="90000"/>
              </a:lnSpc>
            </a:pPr>
            <a:r>
              <a:rPr lang="en-US" sz="1600" dirty="0"/>
              <a:t>Must state intent of student to participate in specific activities</a:t>
            </a:r>
          </a:p>
          <a:p>
            <a:pPr lvl="2">
              <a:lnSpc>
                <a:spcPct val="90000"/>
              </a:lnSpc>
            </a:pPr>
            <a:r>
              <a:rPr lang="en-US" sz="1600" dirty="0"/>
              <a:t>Include student’s annual progress assessment report and written verification of academic progress</a:t>
            </a:r>
            <a:br>
              <a:rPr lang="en-US" sz="1600" dirty="0"/>
            </a:br>
            <a:endParaRPr lang="en-US" sz="1600" dirty="0"/>
          </a:p>
          <a:p>
            <a:pPr lvl="1">
              <a:lnSpc>
                <a:spcPct val="90000"/>
              </a:lnSpc>
            </a:pPr>
            <a:r>
              <a:rPr lang="en-US" sz="1600" dirty="0"/>
              <a:t>Home Study student enrolls and attempts to complete one course (virtual, dual-enrollment, onsite)</a:t>
            </a:r>
          </a:p>
          <a:p>
            <a:pPr lvl="1">
              <a:lnSpc>
                <a:spcPct val="90000"/>
              </a:lnSpc>
            </a:pPr>
            <a:r>
              <a:rPr lang="en-US" sz="1600" dirty="0"/>
              <a:t>Must meet all eligibility requirements that public school students do -   age, physical, residence, academics</a:t>
            </a:r>
          </a:p>
          <a:p>
            <a:pPr lvl="1">
              <a:lnSpc>
                <a:spcPct val="90000"/>
              </a:lnSpc>
            </a:pPr>
            <a:r>
              <a:rPr lang="en-US" sz="1600" dirty="0"/>
              <a:t>Must comply with code of conduct</a:t>
            </a:r>
          </a:p>
          <a:p>
            <a:pPr lvl="1">
              <a:lnSpc>
                <a:spcPct val="90000"/>
              </a:lnSpc>
            </a:pPr>
            <a:r>
              <a:rPr lang="en-US" sz="1600" dirty="0"/>
              <a:t>Must participate in tryouts and if competitive be selected</a:t>
            </a:r>
          </a:p>
          <a:p>
            <a:pPr>
              <a:lnSpc>
                <a:spcPct val="90000"/>
              </a:lnSpc>
            </a:pPr>
            <a:r>
              <a:rPr lang="en-US" sz="1600" dirty="0"/>
              <a:t>A student who withdraws from a public school to participate in home study program shall be ineligible for participation in any extracurricular or interscholastic activity for 12 months from the date of the declaration of intent to utilize a home study program provided to the Department of Education as provided under paragraph (2) of subsection (c) of Code Section 20-2-690; provided, however, that such 12 month restriction on eligibility may be waived due to hardship according to the same rules and procedures applied by a resident school, a resident school system, or an athletic association to receive, review, and grant or deny hardship waiver applications on behalf of students who attend public or private schools. </a:t>
            </a:r>
            <a:br>
              <a:rPr lang="en-US" sz="1600" dirty="0"/>
            </a:br>
            <a:r>
              <a:rPr lang="en-US" sz="1600" dirty="0"/>
              <a:t/>
            </a:r>
            <a:br>
              <a:rPr lang="en-US" sz="1600" dirty="0"/>
            </a:br>
            <a:endParaRPr lang="en-US" sz="1600" dirty="0"/>
          </a:p>
        </p:txBody>
      </p:sp>
    </p:spTree>
    <p:extLst>
      <p:ext uri="{BB962C8B-B14F-4D97-AF65-F5344CB8AC3E}">
        <p14:creationId xmlns:p14="http://schemas.microsoft.com/office/powerpoint/2010/main" val="20786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7F6D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697CA9-B411-4BCF-87F1-AD4F9CD91E57}"/>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3400" dirty="0">
                <a:solidFill>
                  <a:srgbClr val="FFFFFF"/>
                </a:solidFill>
              </a:rPr>
              <a:t>HB 146</a:t>
            </a:r>
            <a:br>
              <a:rPr lang="en-US" sz="3400" dirty="0">
                <a:solidFill>
                  <a:srgbClr val="FFFFFF"/>
                </a:solidFill>
              </a:rPr>
            </a:br>
            <a:r>
              <a:rPr lang="en-US" sz="3400" dirty="0">
                <a:solidFill>
                  <a:srgbClr val="FFFFFF"/>
                </a:solidFill>
              </a:rPr>
              <a:t>Paid Parental Leave</a:t>
            </a:r>
          </a:p>
        </p:txBody>
      </p:sp>
      <p:cxnSp>
        <p:nvCxnSpPr>
          <p:cNvPr id="81" name="Straight Connector 80">
            <a:extLst>
              <a:ext uri="{FF2B5EF4-FFF2-40B4-BE49-F238E27FC236}">
                <a16:creationId xmlns:a16="http://schemas.microsoft.com/office/drawing/2014/main" id="{E04A321A-A039-4720-87B4-66A4210E0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0A1AC6E-64D1-4C5B-812C-31872E6A1FAF}"/>
              </a:ext>
            </a:extLst>
          </p:cNvPr>
          <p:cNvSpPr>
            <a:spLocks noGrp="1"/>
          </p:cNvSpPr>
          <p:nvPr>
            <p:ph sz="half" idx="2"/>
          </p:nvPr>
        </p:nvSpPr>
        <p:spPr>
          <a:xfrm>
            <a:off x="97536" y="2799654"/>
            <a:ext cx="3803904" cy="3762011"/>
          </a:xfrm>
        </p:spPr>
        <p:txBody>
          <a:bodyPr vert="horz" lIns="0" tIns="45720" rIns="0" bIns="45720" rtlCol="0">
            <a:normAutofit fontScale="92500" lnSpcReduction="10000"/>
          </a:bodyPr>
          <a:lstStyle/>
          <a:p>
            <a:pPr>
              <a:lnSpc>
                <a:spcPct val="90000"/>
              </a:lnSpc>
            </a:pPr>
            <a:r>
              <a:rPr lang="en-US" sz="1800" dirty="0">
                <a:solidFill>
                  <a:srgbClr val="FFFFFF"/>
                </a:solidFill>
              </a:rPr>
              <a:t>A full time certified or classified employee may get a maximum of 15 paid school days of parental leave for:</a:t>
            </a:r>
          </a:p>
          <a:p>
            <a:pPr marL="971550" lvl="1" indent="-514350">
              <a:lnSpc>
                <a:spcPct val="90000"/>
              </a:lnSpc>
              <a:buFont typeface="Calibri" panose="020F0502020204030204" pitchFamily="34" charset="0"/>
              <a:buAutoNum type="arabicParenR"/>
            </a:pPr>
            <a:r>
              <a:rPr lang="en-US" sz="1800" dirty="0">
                <a:solidFill>
                  <a:srgbClr val="FFFFFF"/>
                </a:solidFill>
              </a:rPr>
              <a:t>Birth of a child</a:t>
            </a:r>
          </a:p>
          <a:p>
            <a:pPr marL="971550" lvl="1" indent="-514350">
              <a:lnSpc>
                <a:spcPct val="90000"/>
              </a:lnSpc>
              <a:buFont typeface="Calibri" panose="020F0502020204030204" pitchFamily="34" charset="0"/>
              <a:buAutoNum type="arabicParenR"/>
            </a:pPr>
            <a:r>
              <a:rPr lang="en-US" sz="1800" dirty="0">
                <a:solidFill>
                  <a:srgbClr val="FFFFFF"/>
                </a:solidFill>
              </a:rPr>
              <a:t>Placement of child for adoption</a:t>
            </a:r>
          </a:p>
          <a:p>
            <a:pPr marL="971550" lvl="1" indent="-514350">
              <a:lnSpc>
                <a:spcPct val="90000"/>
              </a:lnSpc>
              <a:buFont typeface="Calibri" panose="020F0502020204030204" pitchFamily="34" charset="0"/>
              <a:buAutoNum type="arabicParenR"/>
            </a:pPr>
            <a:r>
              <a:rPr lang="en-US" sz="1800" dirty="0">
                <a:solidFill>
                  <a:srgbClr val="FFFFFF"/>
                </a:solidFill>
              </a:rPr>
              <a:t>Placement of foster child</a:t>
            </a:r>
          </a:p>
          <a:p>
            <a:pPr marL="57150" indent="0">
              <a:lnSpc>
                <a:spcPct val="90000"/>
              </a:lnSpc>
              <a:buFont typeface="Calibri" panose="020F0502020204030204" pitchFamily="34" charset="0"/>
              <a:buNone/>
            </a:pPr>
            <a:r>
              <a:rPr lang="en-US" sz="1800" dirty="0">
                <a:solidFill>
                  <a:srgbClr val="FFFFFF"/>
                </a:solidFill>
              </a:rPr>
              <a:t>Must have worked 700 hours over the preceding 6-month period</a:t>
            </a:r>
          </a:p>
          <a:p>
            <a:pPr marL="57150" indent="0">
              <a:lnSpc>
                <a:spcPct val="90000"/>
              </a:lnSpc>
              <a:buFont typeface="Calibri" panose="020F0502020204030204" pitchFamily="34" charset="0"/>
              <a:buNone/>
            </a:pPr>
            <a:r>
              <a:rPr lang="en-US" sz="1800" dirty="0">
                <a:solidFill>
                  <a:srgbClr val="FFFFFF"/>
                </a:solidFill>
              </a:rPr>
              <a:t>15 days total during a rolling 12-month period </a:t>
            </a:r>
          </a:p>
          <a:p>
            <a:pPr marL="57150" indent="0">
              <a:lnSpc>
                <a:spcPct val="90000"/>
              </a:lnSpc>
              <a:buFont typeface="Calibri" panose="020F0502020204030204" pitchFamily="34" charset="0"/>
              <a:buNone/>
            </a:pPr>
            <a:r>
              <a:rPr lang="en-US" sz="1800" dirty="0">
                <a:solidFill>
                  <a:srgbClr val="FFFFFF"/>
                </a:solidFill>
              </a:rPr>
              <a:t>Available to each parent</a:t>
            </a:r>
          </a:p>
          <a:p>
            <a:pPr marL="57150" indent="0">
              <a:lnSpc>
                <a:spcPct val="90000"/>
              </a:lnSpc>
              <a:buFont typeface="Calibri" panose="020F0502020204030204" pitchFamily="34" charset="0"/>
              <a:buNone/>
            </a:pPr>
            <a:r>
              <a:rPr lang="en-US" sz="1800" dirty="0">
                <a:solidFill>
                  <a:srgbClr val="FFFFFF"/>
                </a:solidFill>
              </a:rPr>
              <a:t>Cannot be paid for unused leave</a:t>
            </a:r>
          </a:p>
          <a:p>
            <a:pPr>
              <a:lnSpc>
                <a:spcPct val="90000"/>
              </a:lnSpc>
            </a:pPr>
            <a:endParaRPr lang="en-US" sz="1100" dirty="0">
              <a:solidFill>
                <a:srgbClr val="FFFFFF"/>
              </a:solidFill>
            </a:endParaRPr>
          </a:p>
        </p:txBody>
      </p:sp>
      <p:pic>
        <p:nvPicPr>
          <p:cNvPr id="2052" name="Picture 4">
            <a:extLst>
              <a:ext uri="{FF2B5EF4-FFF2-40B4-BE49-F238E27FC236}">
                <a16:creationId xmlns:a16="http://schemas.microsoft.com/office/drawing/2014/main" id="{0EBA5112-7538-48ED-A0D2-813C32D6C5E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742017" y="1344255"/>
            <a:ext cx="6798082" cy="41694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C421FF2-7BD8-46BC-BC19-09E2A69A7602}"/>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A27ACAAB-BC80-4ADF-A4C6-B276282231F9}" type="slidenum">
              <a:rPr lang="en-US" sz="1050">
                <a:solidFill>
                  <a:schemeClr val="tx1">
                    <a:lumMod val="85000"/>
                    <a:lumOff val="15000"/>
                  </a:schemeClr>
                </a:solidFill>
              </a:rPr>
              <a:pPr>
                <a:spcAft>
                  <a:spcPts val="600"/>
                </a:spcAft>
              </a:pPr>
              <a:t>16</a:t>
            </a:fld>
            <a:endParaRPr lang="en-US" sz="1050" dirty="0">
              <a:solidFill>
                <a:schemeClr val="tx1">
                  <a:lumMod val="85000"/>
                  <a:lumOff val="15000"/>
                </a:schemeClr>
              </a:solidFill>
            </a:endParaRPr>
          </a:p>
        </p:txBody>
      </p:sp>
    </p:spTree>
    <p:extLst>
      <p:ext uri="{BB962C8B-B14F-4D97-AF65-F5344CB8AC3E}">
        <p14:creationId xmlns:p14="http://schemas.microsoft.com/office/powerpoint/2010/main" val="24708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5B332DC0-5442-44EE-AE5F-CA8D5DC1BA71}"/>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4000" dirty="0">
                <a:solidFill>
                  <a:srgbClr val="FFFFFF"/>
                </a:solidFill>
              </a:rPr>
              <a:t>Parental Leave</a:t>
            </a:r>
          </a:p>
        </p:txBody>
      </p:sp>
      <p:cxnSp>
        <p:nvCxnSpPr>
          <p:cNvPr id="79" name="Straight Connector 78">
            <a:extLst>
              <a:ext uri="{FF2B5EF4-FFF2-40B4-BE49-F238E27FC236}">
                <a16:creationId xmlns:a16="http://schemas.microsoft.com/office/drawing/2014/main" id="{E04A321A-A039-4720-87B4-66A4210E0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FD9E7D9-A93E-414B-8927-BAA31A2D01C5}"/>
              </a:ext>
            </a:extLst>
          </p:cNvPr>
          <p:cNvSpPr>
            <a:spLocks noGrp="1"/>
          </p:cNvSpPr>
          <p:nvPr>
            <p:ph sz="half" idx="1"/>
          </p:nvPr>
        </p:nvSpPr>
        <p:spPr>
          <a:xfrm>
            <a:off x="571752" y="2799654"/>
            <a:ext cx="3005462" cy="3189665"/>
          </a:xfrm>
        </p:spPr>
        <p:txBody>
          <a:bodyPr vert="horz" lIns="0" tIns="45720" rIns="0" bIns="45720" rtlCol="0">
            <a:normAutofit/>
          </a:bodyPr>
          <a:lstStyle/>
          <a:p>
            <a:pPr>
              <a:lnSpc>
                <a:spcPct val="90000"/>
              </a:lnSpc>
            </a:pPr>
            <a:r>
              <a:rPr lang="en-US" sz="1800" dirty="0">
                <a:solidFill>
                  <a:srgbClr val="FFFFFF"/>
                </a:solidFill>
              </a:rPr>
              <a:t>Each Board of Education shall create rules governing the leave</a:t>
            </a:r>
            <a:br>
              <a:rPr lang="en-US" sz="1800" dirty="0">
                <a:solidFill>
                  <a:srgbClr val="FFFFFF"/>
                </a:solidFill>
              </a:rPr>
            </a:br>
            <a:endParaRPr lang="en-US" sz="1800" dirty="0">
              <a:solidFill>
                <a:srgbClr val="FFFFFF"/>
              </a:solidFill>
            </a:endParaRPr>
          </a:p>
          <a:p>
            <a:pPr lvl="1">
              <a:lnSpc>
                <a:spcPct val="90000"/>
              </a:lnSpc>
            </a:pPr>
            <a:r>
              <a:rPr lang="en-US" sz="1800" dirty="0">
                <a:solidFill>
                  <a:srgbClr val="FFFFFF"/>
                </a:solidFill>
              </a:rPr>
              <a:t>Can run concurrent with other Federally required leave – think FMLA</a:t>
            </a:r>
          </a:p>
          <a:p>
            <a:pPr lvl="1">
              <a:lnSpc>
                <a:spcPct val="90000"/>
              </a:lnSpc>
            </a:pPr>
            <a:r>
              <a:rPr lang="en-US" sz="1800" dirty="0">
                <a:solidFill>
                  <a:srgbClr val="FFFFFF"/>
                </a:solidFill>
              </a:rPr>
              <a:t>What kinds of documentation will the District require?</a:t>
            </a:r>
          </a:p>
          <a:p>
            <a:pPr lvl="1">
              <a:lnSpc>
                <a:spcPct val="90000"/>
              </a:lnSpc>
            </a:pPr>
            <a:r>
              <a:rPr lang="en-US" sz="1800" dirty="0">
                <a:solidFill>
                  <a:srgbClr val="FFFFFF"/>
                </a:solidFill>
              </a:rPr>
              <a:t>Incremental leave</a:t>
            </a:r>
          </a:p>
          <a:p>
            <a:pPr lvl="1">
              <a:lnSpc>
                <a:spcPct val="90000"/>
              </a:lnSpc>
            </a:pPr>
            <a:endParaRPr lang="en-US" sz="1800" dirty="0">
              <a:solidFill>
                <a:srgbClr val="FFFFFF"/>
              </a:solidFill>
            </a:endParaRPr>
          </a:p>
        </p:txBody>
      </p:sp>
      <p:pic>
        <p:nvPicPr>
          <p:cNvPr id="3074" name="Picture 2">
            <a:extLst>
              <a:ext uri="{FF2B5EF4-FFF2-40B4-BE49-F238E27FC236}">
                <a16:creationId xmlns:a16="http://schemas.microsoft.com/office/drawing/2014/main" id="{FA87F449-E96E-48B6-86F9-9F8B2E3A0C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42017" y="1540644"/>
            <a:ext cx="6798082" cy="3776712"/>
          </a:xfrm>
          <a:prstGeom prst="rect">
            <a:avLst/>
          </a:prstGeom>
          <a:solidFill>
            <a:srgbClr val="FFFFFF"/>
          </a:solidFill>
        </p:spPr>
      </p:pic>
      <p:sp>
        <p:nvSpPr>
          <p:cNvPr id="4" name="Slide Number Placeholder 3">
            <a:extLst>
              <a:ext uri="{FF2B5EF4-FFF2-40B4-BE49-F238E27FC236}">
                <a16:creationId xmlns:a16="http://schemas.microsoft.com/office/drawing/2014/main" id="{33AFBFFB-810F-4796-BA66-64BE5CAC6517}"/>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A27ACAAB-BC80-4ADF-A4C6-B276282231F9}" type="slidenum">
              <a:rPr lang="en-US" sz="1050">
                <a:solidFill>
                  <a:schemeClr val="tx1">
                    <a:lumMod val="85000"/>
                    <a:lumOff val="15000"/>
                  </a:schemeClr>
                </a:solidFill>
              </a:rPr>
              <a:pPr>
                <a:spcAft>
                  <a:spcPts val="600"/>
                </a:spcAft>
              </a:pPr>
              <a:t>17</a:t>
            </a:fld>
            <a:endParaRPr lang="en-US" sz="1050" dirty="0">
              <a:solidFill>
                <a:schemeClr val="tx1">
                  <a:lumMod val="85000"/>
                  <a:lumOff val="15000"/>
                </a:schemeClr>
              </a:solidFill>
            </a:endParaRPr>
          </a:p>
        </p:txBody>
      </p:sp>
    </p:spTree>
    <p:extLst>
      <p:ext uri="{BB962C8B-B14F-4D97-AF65-F5344CB8AC3E}">
        <p14:creationId xmlns:p14="http://schemas.microsoft.com/office/powerpoint/2010/main" val="10512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iterate type="wd">
                                    <p:tmAbs val="500"/>
                                  </p:iterate>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501"/>
                            </p:stCondLst>
                            <p:childTnLst>
                              <p:par>
                                <p:cTn id="18" presetID="2" presetClass="entr" presetSubtype="6"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1+#ppt_w/2"/>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45A16E51-77DD-4503-ABB0-942259B3A6DD}"/>
              </a:ext>
            </a:extLst>
          </p:cNvPr>
          <p:cNvSpPr>
            <a:spLocks noGrp="1"/>
          </p:cNvSpPr>
          <p:nvPr>
            <p:ph type="ctrTitle"/>
          </p:nvPr>
        </p:nvSpPr>
        <p:spPr>
          <a:xfrm>
            <a:off x="1097280" y="286603"/>
            <a:ext cx="10058400" cy="1450757"/>
          </a:xfrm>
        </p:spPr>
        <p:txBody>
          <a:bodyPr vert="horz" lIns="91440" tIns="45720" rIns="91440" bIns="45720" rtlCol="0" anchor="ctr">
            <a:normAutofit/>
          </a:bodyPr>
          <a:lstStyle/>
          <a:p>
            <a:r>
              <a:rPr lang="en-US" sz="4800" dirty="0">
                <a:solidFill>
                  <a:srgbClr val="FFFFFF"/>
                </a:solidFill>
              </a:rPr>
              <a:t>HB 32 – Teacher Recruitment and Retention</a:t>
            </a:r>
          </a:p>
        </p:txBody>
      </p:sp>
      <p:sp>
        <p:nvSpPr>
          <p:cNvPr id="6" name="Subtitle 5">
            <a:extLst>
              <a:ext uri="{FF2B5EF4-FFF2-40B4-BE49-F238E27FC236}">
                <a16:creationId xmlns:a16="http://schemas.microsoft.com/office/drawing/2014/main" id="{DDF60154-7A66-4878-AD72-1F90E649DAC6}"/>
              </a:ext>
            </a:extLst>
          </p:cNvPr>
          <p:cNvSpPr>
            <a:spLocks noGrp="1"/>
          </p:cNvSpPr>
          <p:nvPr>
            <p:ph type="subTitle" idx="1"/>
          </p:nvPr>
        </p:nvSpPr>
        <p:spPr>
          <a:xfrm>
            <a:off x="298938" y="2675694"/>
            <a:ext cx="11405065" cy="3657600"/>
          </a:xfrm>
        </p:spPr>
        <p:txBody>
          <a:bodyPr vert="horz" lIns="0" tIns="45720" rIns="0" bIns="45720" rtlCol="0">
            <a:normAutofit/>
          </a:bodyPr>
          <a:lstStyle/>
          <a:p>
            <a:pPr indent="-228600">
              <a:lnSpc>
                <a:spcPct val="90000"/>
              </a:lnSpc>
              <a:buFont typeface="Calibri" panose="020F0502020204030204" pitchFamily="34" charset="0"/>
              <a:buChar char="•"/>
            </a:pPr>
            <a:r>
              <a:rPr lang="en-US" sz="1700" dirty="0">
                <a:solidFill>
                  <a:schemeClr val="tx1">
                    <a:lumMod val="75000"/>
                    <a:lumOff val="25000"/>
                  </a:schemeClr>
                </a:solidFill>
              </a:rPr>
              <a:t>Qualifying teachers eligible for $3,000 tax credit for no more than 5 consecutive years</a:t>
            </a:r>
          </a:p>
          <a:p>
            <a:pPr indent="-228600">
              <a:lnSpc>
                <a:spcPct val="90000"/>
              </a:lnSpc>
              <a:buFont typeface="Calibri" panose="020F0502020204030204" pitchFamily="34" charset="0"/>
              <a:buChar char="•"/>
            </a:pPr>
            <a:r>
              <a:rPr lang="en-US" sz="1700" dirty="0">
                <a:solidFill>
                  <a:schemeClr val="tx1">
                    <a:lumMod val="75000"/>
                    <a:lumOff val="25000"/>
                  </a:schemeClr>
                </a:solidFill>
              </a:rPr>
              <a:t>SBOE to establish program to recruit and retain teachers in high need subject areas in qualifying schools</a:t>
            </a:r>
          </a:p>
          <a:p>
            <a:pPr indent="-228600">
              <a:lnSpc>
                <a:spcPct val="90000"/>
              </a:lnSpc>
              <a:buFont typeface="Calibri" panose="020F0502020204030204" pitchFamily="34" charset="0"/>
              <a:buChar char="•"/>
            </a:pPr>
            <a:r>
              <a:rPr lang="en-US" sz="1700" dirty="0">
                <a:solidFill>
                  <a:schemeClr val="tx1">
                    <a:lumMod val="75000"/>
                    <a:lumOff val="25000"/>
                  </a:schemeClr>
                </a:solidFill>
              </a:rPr>
              <a:t>100 participating schools from lowest 5% schools in rural territory, up to 1000 participating teachers</a:t>
            </a:r>
          </a:p>
          <a:p>
            <a:pPr indent="-228600">
              <a:lnSpc>
                <a:spcPct val="90000"/>
              </a:lnSpc>
              <a:buFont typeface="Calibri" panose="020F0502020204030204" pitchFamily="34" charset="0"/>
              <a:buChar char="•"/>
            </a:pPr>
            <a:r>
              <a:rPr lang="en-US" sz="1700" dirty="0">
                <a:solidFill>
                  <a:schemeClr val="tx1">
                    <a:lumMod val="75000"/>
                    <a:lumOff val="25000"/>
                  </a:schemeClr>
                </a:solidFill>
              </a:rPr>
              <a:t>High need subject area to be established within resa areas based on specific criteria</a:t>
            </a:r>
          </a:p>
          <a:p>
            <a:pPr indent="-228600">
              <a:lnSpc>
                <a:spcPct val="90000"/>
              </a:lnSpc>
              <a:buFont typeface="Calibri" panose="020F0502020204030204" pitchFamily="34" charset="0"/>
              <a:buChar char="•"/>
            </a:pPr>
            <a:r>
              <a:rPr lang="en-US" sz="1700" dirty="0">
                <a:solidFill>
                  <a:schemeClr val="tx1">
                    <a:lumMod val="75000"/>
                    <a:lumOff val="25000"/>
                  </a:schemeClr>
                </a:solidFill>
              </a:rPr>
              <a:t>Applications to DOE and local schools may access those, documentation required for tax credits</a:t>
            </a:r>
          </a:p>
          <a:p>
            <a:pPr indent="-228600">
              <a:lnSpc>
                <a:spcPct val="90000"/>
              </a:lnSpc>
              <a:buFont typeface="Calibri" panose="020F0502020204030204" pitchFamily="34" charset="0"/>
              <a:buChar char="•"/>
            </a:pPr>
            <a:endParaRPr lang="en-US" sz="1700" dirty="0">
              <a:solidFill>
                <a:schemeClr val="tx1">
                  <a:lumMod val="75000"/>
                  <a:lumOff val="25000"/>
                </a:schemeClr>
              </a:solidFill>
            </a:endParaRPr>
          </a:p>
        </p:txBody>
      </p:sp>
      <p:sp>
        <p:nvSpPr>
          <p:cNvPr id="19" name="Rectangle 18">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0560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E47B-ABA2-43D4-B70E-B2B5822CE28F}"/>
              </a:ext>
            </a:extLst>
          </p:cNvPr>
          <p:cNvSpPr>
            <a:spLocks noGrp="1"/>
          </p:cNvSpPr>
          <p:nvPr>
            <p:ph type="title"/>
          </p:nvPr>
        </p:nvSpPr>
        <p:spPr>
          <a:xfrm>
            <a:off x="1141413" y="618518"/>
            <a:ext cx="9905998" cy="1478570"/>
          </a:xfrm>
        </p:spPr>
        <p:txBody>
          <a:bodyPr>
            <a:normAutofit/>
          </a:bodyPr>
          <a:lstStyle/>
          <a:p>
            <a:r>
              <a:rPr lang="en-US" dirty="0"/>
              <a:t>Sb 88  - Teacher Pipeline Bill</a:t>
            </a:r>
          </a:p>
        </p:txBody>
      </p:sp>
      <p:graphicFrame>
        <p:nvGraphicFramePr>
          <p:cNvPr id="5" name="Content Placeholder 2">
            <a:extLst>
              <a:ext uri="{FF2B5EF4-FFF2-40B4-BE49-F238E27FC236}">
                <a16:creationId xmlns:a16="http://schemas.microsoft.com/office/drawing/2014/main" id="{7A2A2283-4CB9-4ABA-8960-94B9EBBA6AAA}"/>
              </a:ext>
            </a:extLst>
          </p:cNvPr>
          <p:cNvGraphicFramePr>
            <a:graphicFrameLocks noGrp="1"/>
          </p:cNvGraphicFramePr>
          <p:nvPr>
            <p:ph idx="1"/>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056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1314C34-F582-4EEF-86CE-F88761E524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Hand with a gavel">
            <a:extLst>
              <a:ext uri="{FF2B5EF4-FFF2-40B4-BE49-F238E27FC236}">
                <a16:creationId xmlns:a16="http://schemas.microsoft.com/office/drawing/2014/main" id="{FFF1F014-A421-4D69-A51B-68D22DB088A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0060" b="5671"/>
          <a:stretch/>
        </p:blipFill>
        <p:spPr>
          <a:xfrm>
            <a:off x="-1" y="10"/>
            <a:ext cx="12191999" cy="6857990"/>
          </a:xfrm>
          <a:prstGeom prst="rect">
            <a:avLst/>
          </a:prstGeom>
          <a:noFill/>
        </p:spPr>
      </p:pic>
      <p:sp>
        <p:nvSpPr>
          <p:cNvPr id="19" name="Rectangle 18">
            <a:extLst>
              <a:ext uri="{FF2B5EF4-FFF2-40B4-BE49-F238E27FC236}">
                <a16:creationId xmlns:a16="http://schemas.microsoft.com/office/drawing/2014/main" id="{7319A1DD-F557-4EC6-8A8C-F7617B4CD6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4E81A36-3D2F-45E1-92D9-44C2F35D216C}"/>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2600" dirty="0">
                <a:solidFill>
                  <a:schemeClr val="tx1"/>
                </a:solidFill>
              </a:rPr>
              <a:t>This year’s </a:t>
            </a:r>
            <a:br>
              <a:rPr lang="en-US" sz="2600" dirty="0">
                <a:solidFill>
                  <a:schemeClr val="tx1"/>
                </a:solidFill>
              </a:rPr>
            </a:br>
            <a:r>
              <a:rPr lang="en-US" sz="2600" dirty="0">
                <a:solidFill>
                  <a:schemeClr val="tx1"/>
                </a:solidFill>
              </a:rPr>
              <a:t>general assembly: the good, the Bad and the ugly</a:t>
            </a:r>
          </a:p>
        </p:txBody>
      </p:sp>
      <p:cxnSp>
        <p:nvCxnSpPr>
          <p:cNvPr id="21" name="Straight Connector 20">
            <a:extLst>
              <a:ext uri="{FF2B5EF4-FFF2-40B4-BE49-F238E27FC236}">
                <a16:creationId xmlns:a16="http://schemas.microsoft.com/office/drawing/2014/main" id="{D28A9C89-B313-458F-9C85-515930A51A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3"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1200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
            <a:extLst>
              <a:ext uri="{FF2B5EF4-FFF2-40B4-BE49-F238E27FC236}">
                <a16:creationId xmlns:a16="http://schemas.microsoft.com/office/drawing/2014/main" id="{7E59D895-169B-48CD-90FF-9E01221F3F56}"/>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4000" dirty="0">
                <a:solidFill>
                  <a:srgbClr val="FFFFFF"/>
                </a:solidFill>
              </a:rPr>
              <a:t>SB 159</a:t>
            </a:r>
          </a:p>
        </p:txBody>
      </p:sp>
      <p:cxnSp>
        <p:nvCxnSpPr>
          <p:cNvPr id="26" name="Straight Connector 25">
            <a:extLst>
              <a:ext uri="{FF2B5EF4-FFF2-40B4-BE49-F238E27FC236}">
                <a16:creationId xmlns:a16="http://schemas.microsoft.com/office/drawing/2014/main" id="{E04A321A-A039-4720-87B4-66A4210E0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FFCBEC9-7242-457F-9144-644109B9ABB9}"/>
              </a:ext>
            </a:extLst>
          </p:cNvPr>
          <p:cNvSpPr>
            <a:spLocks noGrp="1"/>
          </p:cNvSpPr>
          <p:nvPr>
            <p:ph sz="half" idx="1"/>
          </p:nvPr>
        </p:nvSpPr>
        <p:spPr>
          <a:xfrm>
            <a:off x="571752" y="2799654"/>
            <a:ext cx="3005462" cy="3189665"/>
          </a:xfrm>
        </p:spPr>
        <p:txBody>
          <a:bodyPr vert="horz" lIns="0" tIns="45720" rIns="0" bIns="45720" rtlCol="0">
            <a:normAutofit/>
          </a:bodyPr>
          <a:lstStyle/>
          <a:p>
            <a:pPr>
              <a:lnSpc>
                <a:spcPct val="90000"/>
              </a:lnSpc>
            </a:pPr>
            <a:r>
              <a:rPr lang="en-US" sz="1800" dirty="0">
                <a:solidFill>
                  <a:srgbClr val="FFFFFF"/>
                </a:solidFill>
              </a:rPr>
              <a:t>Local Board of Education may use a motor vehicle with a capacity of eight persons or less operated and marked for the transportation of special education or homeless school children to and from school and school related activities</a:t>
            </a:r>
          </a:p>
          <a:p>
            <a:pPr>
              <a:lnSpc>
                <a:spcPct val="90000"/>
              </a:lnSpc>
            </a:pPr>
            <a:r>
              <a:rPr lang="en-US" sz="1800" dirty="0">
                <a:solidFill>
                  <a:srgbClr val="FFFFFF"/>
                </a:solidFill>
              </a:rPr>
              <a:t>Federal and state prohibitions against 15 person vans still apply</a:t>
            </a:r>
          </a:p>
        </p:txBody>
      </p:sp>
      <p:pic>
        <p:nvPicPr>
          <p:cNvPr id="6" name="Content Placeholder 5" descr="Text, letter&#10;&#10;Description automatically generated">
            <a:extLst>
              <a:ext uri="{FF2B5EF4-FFF2-40B4-BE49-F238E27FC236}">
                <a16:creationId xmlns:a16="http://schemas.microsoft.com/office/drawing/2014/main" id="{CFDDE67D-04D1-4EBF-B66F-E8D37A3881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3590" y="640080"/>
            <a:ext cx="4294935" cy="5577840"/>
          </a:xfrm>
          <a:prstGeom prst="rect">
            <a:avLst/>
          </a:prstGeom>
          <a:noFill/>
        </p:spPr>
      </p:pic>
      <p:sp>
        <p:nvSpPr>
          <p:cNvPr id="4" name="Slide Number Placeholder 3">
            <a:extLst>
              <a:ext uri="{FF2B5EF4-FFF2-40B4-BE49-F238E27FC236}">
                <a16:creationId xmlns:a16="http://schemas.microsoft.com/office/drawing/2014/main" id="{E51FDED4-5ED3-4259-8049-4BAEC6AC8C0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A27ACAAB-BC80-4ADF-A4C6-B276282231F9}" type="slidenum">
              <a:rPr lang="en-US" sz="1050">
                <a:solidFill>
                  <a:schemeClr val="tx1">
                    <a:lumMod val="85000"/>
                    <a:lumOff val="15000"/>
                  </a:schemeClr>
                </a:solidFill>
              </a:rPr>
              <a:pPr>
                <a:spcAft>
                  <a:spcPts val="600"/>
                </a:spcAft>
              </a:pPr>
              <a:t>20</a:t>
            </a:fld>
            <a:endParaRPr lang="en-US" sz="1050" dirty="0">
              <a:solidFill>
                <a:schemeClr val="tx1">
                  <a:lumMod val="85000"/>
                  <a:lumOff val="15000"/>
                </a:schemeClr>
              </a:solidFill>
            </a:endParaRPr>
          </a:p>
        </p:txBody>
      </p:sp>
    </p:spTree>
    <p:extLst>
      <p:ext uri="{BB962C8B-B14F-4D97-AF65-F5344CB8AC3E}">
        <p14:creationId xmlns:p14="http://schemas.microsoft.com/office/powerpoint/2010/main" val="38504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barn(inVertical)">
                                      <p:cBhvr>
                                        <p:cTn id="1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9">
            <a:extLst>
              <a:ext uri="{FF2B5EF4-FFF2-40B4-BE49-F238E27FC236}">
                <a16:creationId xmlns:a16="http://schemas.microsoft.com/office/drawing/2014/main" id="{E9BA134F-37B6-498A-B46D-040B86E5D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6" name="Content Placeholder 5" descr="Text&#10;&#10;Description automatically generated">
            <a:extLst>
              <a:ext uri="{FF2B5EF4-FFF2-40B4-BE49-F238E27FC236}">
                <a16:creationId xmlns:a16="http://schemas.microsoft.com/office/drawing/2014/main" id="{DA5CF292-5ECB-44E0-AD1A-FAA12D8291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5764" y="1146206"/>
            <a:ext cx="3294253" cy="4543796"/>
          </a:xfrm>
          <a:prstGeom prst="rect">
            <a:avLst/>
          </a:prstGeom>
          <a:noFill/>
        </p:spPr>
      </p:pic>
      <p:sp>
        <p:nvSpPr>
          <p:cNvPr id="28" name="Rectangle 21">
            <a:extLst>
              <a:ext uri="{FF2B5EF4-FFF2-40B4-BE49-F238E27FC236}">
                <a16:creationId xmlns:a16="http://schemas.microsoft.com/office/drawing/2014/main" id="{2BFE3F30-11E0-4842-8523-7222538C8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691240-EE80-4B1D-A7E1-AE7338E162C7}"/>
              </a:ext>
            </a:extLst>
          </p:cNvPr>
          <p:cNvSpPr>
            <a:spLocks noGrp="1"/>
          </p:cNvSpPr>
          <p:nvPr>
            <p:ph type="title"/>
          </p:nvPr>
        </p:nvSpPr>
        <p:spPr>
          <a:xfrm>
            <a:off x="5315801" y="516835"/>
            <a:ext cx="5778919" cy="1666501"/>
          </a:xfrm>
        </p:spPr>
        <p:txBody>
          <a:bodyPr vert="horz" lIns="91440" tIns="45720" rIns="91440" bIns="45720" rtlCol="0" anchor="b">
            <a:normAutofit/>
          </a:bodyPr>
          <a:lstStyle/>
          <a:p>
            <a:r>
              <a:rPr lang="en-US" sz="4000" dirty="0">
                <a:solidFill>
                  <a:srgbClr val="FFFFFF"/>
                </a:solidFill>
              </a:rPr>
              <a:t>HB 98</a:t>
            </a:r>
          </a:p>
        </p:txBody>
      </p:sp>
      <p:cxnSp>
        <p:nvCxnSpPr>
          <p:cNvPr id="24" name="Straight Connector 23">
            <a:extLst>
              <a:ext uri="{FF2B5EF4-FFF2-40B4-BE49-F238E27FC236}">
                <a16:creationId xmlns:a16="http://schemas.microsoft.com/office/drawing/2014/main" id="{67E7D319-545A-41CD-95DF-4DE4FA8A46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2F5008FC-A68A-428E-A877-AB65CBF2F89F}"/>
              </a:ext>
            </a:extLst>
          </p:cNvPr>
          <p:cNvSpPr>
            <a:spLocks noGrp="1"/>
          </p:cNvSpPr>
          <p:nvPr>
            <p:ph sz="half" idx="2"/>
          </p:nvPr>
        </p:nvSpPr>
        <p:spPr>
          <a:xfrm>
            <a:off x="5315802" y="2505069"/>
            <a:ext cx="5778919" cy="3383902"/>
          </a:xfrm>
        </p:spPr>
        <p:txBody>
          <a:bodyPr vert="horz" lIns="0" tIns="45720" rIns="0" bIns="45720" rtlCol="0">
            <a:normAutofit/>
          </a:bodyPr>
          <a:lstStyle/>
          <a:p>
            <a:pPr>
              <a:lnSpc>
                <a:spcPct val="100000"/>
              </a:lnSpc>
            </a:pPr>
            <a:r>
              <a:rPr lang="en-US" sz="1800" dirty="0">
                <a:solidFill>
                  <a:srgbClr val="FFFFFF"/>
                </a:solidFill>
              </a:rPr>
              <a:t>The participation by teleconference of members of agencies or committees means full participation in the same manner as if such members were physically present.  In the event such teleconference meeting is a public hearing, members of the public must be afforded the means to participate fully in the same manner as if such members of the public were physically present. </a:t>
            </a:r>
          </a:p>
        </p:txBody>
      </p:sp>
      <p:sp>
        <p:nvSpPr>
          <p:cNvPr id="4" name="Slide Number Placeholder 3">
            <a:extLst>
              <a:ext uri="{FF2B5EF4-FFF2-40B4-BE49-F238E27FC236}">
                <a16:creationId xmlns:a16="http://schemas.microsoft.com/office/drawing/2014/main" id="{3B1A4831-DE8A-41FE-B2BC-C3578CCBF82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A27ACAAB-BC80-4ADF-A4C6-B276282231F9}" type="slidenum">
              <a:rPr lang="en-US" sz="1050" smtClean="0"/>
              <a:pPr>
                <a:spcAft>
                  <a:spcPts val="600"/>
                </a:spcAft>
              </a:pPr>
              <a:t>21</a:t>
            </a:fld>
            <a:endParaRPr lang="en-US" sz="1050" dirty="0"/>
          </a:p>
        </p:txBody>
      </p:sp>
    </p:spTree>
    <p:extLst>
      <p:ext uri="{BB962C8B-B14F-4D97-AF65-F5344CB8AC3E}">
        <p14:creationId xmlns:p14="http://schemas.microsoft.com/office/powerpoint/2010/main" val="32590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BA134F-37B6-498A-B46D-040B86E5D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BFE3F30-11E0-4842-8523-7222538C8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864C6197-0C54-4739-8939-0468BB5C9A14}"/>
              </a:ext>
            </a:extLst>
          </p:cNvPr>
          <p:cNvSpPr>
            <a:spLocks noGrp="1"/>
          </p:cNvSpPr>
          <p:nvPr>
            <p:ph type="title"/>
          </p:nvPr>
        </p:nvSpPr>
        <p:spPr>
          <a:xfrm>
            <a:off x="1097280" y="516835"/>
            <a:ext cx="5977937" cy="1666501"/>
          </a:xfrm>
        </p:spPr>
        <p:txBody>
          <a:bodyPr>
            <a:normAutofit/>
          </a:bodyPr>
          <a:lstStyle/>
          <a:p>
            <a:r>
              <a:rPr lang="en-US" sz="3700" dirty="0">
                <a:solidFill>
                  <a:srgbClr val="FFFFFF"/>
                </a:solidFill>
              </a:rPr>
              <a:t>HB 134 – Open Meetings exception – cyber protection</a:t>
            </a:r>
          </a:p>
        </p:txBody>
      </p:sp>
      <p:cxnSp>
        <p:nvCxnSpPr>
          <p:cNvPr id="19" name="Straight Connector 18">
            <a:extLst>
              <a:ext uri="{FF2B5EF4-FFF2-40B4-BE49-F238E27FC236}">
                <a16:creationId xmlns:a16="http://schemas.microsoft.com/office/drawing/2014/main" id="{67E7D319-545A-41CD-95DF-4DE4FA8A46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61907AA4-E07D-49A9-BB0B-E9E93092E688}"/>
              </a:ext>
            </a:extLst>
          </p:cNvPr>
          <p:cNvSpPr>
            <a:spLocks noGrp="1"/>
          </p:cNvSpPr>
          <p:nvPr>
            <p:ph idx="1"/>
          </p:nvPr>
        </p:nvSpPr>
        <p:spPr>
          <a:xfrm>
            <a:off x="1097279" y="2505069"/>
            <a:ext cx="5977938" cy="3383902"/>
          </a:xfrm>
        </p:spPr>
        <p:txBody>
          <a:bodyPr>
            <a:normAutofit/>
          </a:bodyPr>
          <a:lstStyle/>
          <a:p>
            <a:pPr>
              <a:lnSpc>
                <a:spcPct val="100000"/>
              </a:lnSpc>
            </a:pPr>
            <a:r>
              <a:rPr lang="en-US" sz="1800" dirty="0">
                <a:solidFill>
                  <a:srgbClr val="FFFFFF"/>
                </a:solidFill>
              </a:rPr>
              <a:t>“Meetings when discussing or deliberating upon cybersecurity plans, procedures, and contracts regarding the provision of cybersecurity services. No vote in executive session to enter into a cybersecurity contract shall be binding on an agency until a subsequent vote is taken in an open meeting where the identity of the contractor and the terms of the agreement that are not subject to paragraph (25) of subsection (a) of Code Section 50-18-72 are disclosed before the vote.“</a:t>
            </a:r>
          </a:p>
          <a:p>
            <a:pPr>
              <a:lnSpc>
                <a:spcPct val="100000"/>
              </a:lnSpc>
            </a:pPr>
            <a:r>
              <a:rPr lang="en-US" sz="1800" dirty="0">
                <a:solidFill>
                  <a:srgbClr val="FFFFFF"/>
                </a:solidFill>
              </a:rPr>
              <a:t>Open records protection for records the disclosure of which would threaten security</a:t>
            </a:r>
          </a:p>
        </p:txBody>
      </p:sp>
      <p:pic>
        <p:nvPicPr>
          <p:cNvPr id="10" name="Graphic 9" descr="Lock">
            <a:extLst>
              <a:ext uri="{FF2B5EF4-FFF2-40B4-BE49-F238E27FC236}">
                <a16:creationId xmlns:a16="http://schemas.microsoft.com/office/drawing/2014/main" id="{7270495A-FB36-41D9-9751-3E464B6A3C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251982" y="1770977"/>
            <a:ext cx="3294253" cy="3294253"/>
          </a:xfrm>
          <a:prstGeom prst="rect">
            <a:avLst/>
          </a:prstGeom>
        </p:spPr>
      </p:pic>
    </p:spTree>
    <p:extLst>
      <p:ext uri="{BB962C8B-B14F-4D97-AF65-F5344CB8AC3E}">
        <p14:creationId xmlns:p14="http://schemas.microsoft.com/office/powerpoint/2010/main" val="3786672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B67CC-D361-4919-A02B-B4827E3969AF}"/>
              </a:ext>
            </a:extLst>
          </p:cNvPr>
          <p:cNvSpPr>
            <a:spLocks noGrp="1"/>
          </p:cNvSpPr>
          <p:nvPr>
            <p:ph type="title"/>
          </p:nvPr>
        </p:nvSpPr>
        <p:spPr>
          <a:xfrm>
            <a:off x="949047" y="643466"/>
            <a:ext cx="2771273" cy="5470463"/>
          </a:xfrm>
        </p:spPr>
        <p:txBody>
          <a:bodyPr anchor="ctr">
            <a:normAutofit/>
          </a:bodyPr>
          <a:lstStyle/>
          <a:p>
            <a:r>
              <a:rPr lang="en-US" sz="3600" dirty="0"/>
              <a:t>HB 156 – Reporting of Cyber Attacks</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7F710F-FA68-4A75-A1E5-C6C513998D18}"/>
              </a:ext>
            </a:extLst>
          </p:cNvPr>
          <p:cNvSpPr>
            <a:spLocks noGrp="1"/>
          </p:cNvSpPr>
          <p:nvPr>
            <p:ph idx="1"/>
          </p:nvPr>
        </p:nvSpPr>
        <p:spPr>
          <a:xfrm>
            <a:off x="4428565" y="643466"/>
            <a:ext cx="6818427" cy="5470462"/>
          </a:xfrm>
        </p:spPr>
        <p:txBody>
          <a:bodyPr anchor="ctr">
            <a:normAutofit/>
          </a:bodyPr>
          <a:lstStyle/>
          <a:p>
            <a:pPr marL="0" indent="0">
              <a:buNone/>
            </a:pPr>
            <a:r>
              <a:rPr lang="en-US" dirty="0"/>
              <a:t>Every agency [including local school districts] shall report to the director of emergency management and homeland security, or his or her designee, any cyber attack incident, data breach, or identified use of malware on an agency or computer or network determined by the director to be the type of cyber attack, data breach, or use of malware to create a life-safety event, substantially impact the security of data and information systems, or affect critical systems, equipment, or service delivery</a:t>
            </a:r>
          </a:p>
          <a:p>
            <a:pPr marL="0" indent="0">
              <a:buNone/>
            </a:pPr>
            <a:r>
              <a:rPr lang="en-US" dirty="0"/>
              <a:t>More rules to come</a:t>
            </a:r>
          </a:p>
        </p:txBody>
      </p:sp>
    </p:spTree>
    <p:extLst>
      <p:ext uri="{BB962C8B-B14F-4D97-AF65-F5344CB8AC3E}">
        <p14:creationId xmlns:p14="http://schemas.microsoft.com/office/powerpoint/2010/main" val="406564149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1F6EA-3833-4E8E-A403-62F17C959FD8}"/>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dirty="0">
                <a:solidFill>
                  <a:schemeClr val="tx1">
                    <a:lumMod val="85000"/>
                    <a:lumOff val="15000"/>
                  </a:schemeClr>
                </a:solidFill>
              </a:rPr>
              <a:t>SB 32 – Open Records Exemption	</a:t>
            </a:r>
          </a:p>
        </p:txBody>
      </p:sp>
      <p:sp>
        <p:nvSpPr>
          <p:cNvPr id="3" name="Content Placeholder 2">
            <a:extLst>
              <a:ext uri="{FF2B5EF4-FFF2-40B4-BE49-F238E27FC236}">
                <a16:creationId xmlns:a16="http://schemas.microsoft.com/office/drawing/2014/main" id="{9F5355CA-0ADF-48EB-A6DE-2DF6576B0D3F}"/>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lnSpc>
                <a:spcPct val="100000"/>
              </a:lnSpc>
              <a:buNone/>
            </a:pPr>
            <a:r>
              <a:rPr lang="en-US" sz="2400" cap="all" spc="200" dirty="0">
                <a:solidFill>
                  <a:schemeClr val="tx1"/>
                </a:solidFill>
              </a:rPr>
              <a:t>Adds Exemption for Public Officials Personal Mobile or Cell Phone Number </a:t>
            </a:r>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08238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54708F1-FD38-4D07-8631-EF1FC9555135}"/>
              </a:ext>
            </a:extLst>
          </p:cNvPr>
          <p:cNvSpPr>
            <a:spLocks noGrp="1"/>
          </p:cNvSpPr>
          <p:nvPr>
            <p:ph type="title"/>
          </p:nvPr>
        </p:nvSpPr>
        <p:spPr>
          <a:xfrm>
            <a:off x="492369" y="605896"/>
            <a:ext cx="3642309" cy="5646208"/>
          </a:xfrm>
        </p:spPr>
        <p:txBody>
          <a:bodyPr vert="horz" lIns="91440" tIns="45720" rIns="91440" bIns="45720" rtlCol="0" anchor="ctr">
            <a:normAutofit/>
          </a:bodyPr>
          <a:lstStyle/>
          <a:p>
            <a:r>
              <a:rPr lang="en-US" sz="4400" dirty="0">
                <a:solidFill>
                  <a:srgbClr val="FFFFFF"/>
                </a:solidFill>
              </a:rPr>
              <a:t>HB 287 – Health Courses	</a:t>
            </a:r>
          </a:p>
        </p:txBody>
      </p:sp>
      <p:sp>
        <p:nvSpPr>
          <p:cNvPr id="3" name="Content Placeholder 2">
            <a:extLst>
              <a:ext uri="{FF2B5EF4-FFF2-40B4-BE49-F238E27FC236}">
                <a16:creationId xmlns:a16="http://schemas.microsoft.com/office/drawing/2014/main" id="{5A12C2F9-75DF-4B9A-92AF-D36B1F0AF704}"/>
              </a:ext>
            </a:extLst>
          </p:cNvPr>
          <p:cNvSpPr>
            <a:spLocks noGrp="1"/>
          </p:cNvSpPr>
          <p:nvPr>
            <p:ph idx="1"/>
          </p:nvPr>
        </p:nvSpPr>
        <p:spPr>
          <a:xfrm>
            <a:off x="5231958" y="605896"/>
            <a:ext cx="5923721" cy="5646208"/>
          </a:xfrm>
        </p:spPr>
        <p:txBody>
          <a:bodyPr vert="horz" lIns="91440" tIns="45720" rIns="91440" bIns="45720" rtlCol="0" anchor="ctr">
            <a:normAutofit/>
          </a:bodyPr>
          <a:lstStyle/>
          <a:p>
            <a:pPr marL="0" indent="0">
              <a:buNone/>
            </a:pPr>
            <a:r>
              <a:rPr lang="en-US" sz="2400" cap="all" spc="200" dirty="0"/>
              <a:t>Add Vaping and Human Trafficking to Topics Required to be Covered</a:t>
            </a:r>
          </a:p>
        </p:txBody>
      </p:sp>
    </p:spTree>
    <p:extLst>
      <p:ext uri="{BB962C8B-B14F-4D97-AF65-F5344CB8AC3E}">
        <p14:creationId xmlns:p14="http://schemas.microsoft.com/office/powerpoint/2010/main" val="10660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162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6027A5B-4407-4D36-8F57-F1BE15D411BA}"/>
              </a:ext>
            </a:extLst>
          </p:cNvPr>
          <p:cNvSpPr>
            <a:spLocks noGrp="1"/>
          </p:cNvSpPr>
          <p:nvPr>
            <p:ph type="title"/>
          </p:nvPr>
        </p:nvSpPr>
        <p:spPr>
          <a:xfrm>
            <a:off x="1097280" y="286603"/>
            <a:ext cx="10058400" cy="1450757"/>
          </a:xfrm>
        </p:spPr>
        <p:txBody>
          <a:bodyPr anchor="ctr">
            <a:normAutofit/>
          </a:bodyPr>
          <a:lstStyle/>
          <a:p>
            <a:r>
              <a:rPr lang="en-US" sz="2900" dirty="0">
                <a:solidFill>
                  <a:srgbClr val="FFFFFF"/>
                </a:solidFill>
              </a:rPr>
              <a:t>SB 59 – EIP Not Waived by Charter System Contract </a:t>
            </a:r>
            <a:br>
              <a:rPr lang="en-US" sz="2900" dirty="0">
                <a:solidFill>
                  <a:srgbClr val="FFFFFF"/>
                </a:solidFill>
              </a:rPr>
            </a:br>
            <a:r>
              <a:rPr lang="en-US" sz="2900" dirty="0">
                <a:solidFill>
                  <a:srgbClr val="FFFFFF"/>
                </a:solidFill>
              </a:rPr>
              <a:t>AND NOT WAIVABLE THROUGH STRATEGIC SYSTEMS CONTRACT</a:t>
            </a:r>
          </a:p>
        </p:txBody>
      </p:sp>
      <p:sp>
        <p:nvSpPr>
          <p:cNvPr id="3" name="Content Placeholder 2">
            <a:extLst>
              <a:ext uri="{FF2B5EF4-FFF2-40B4-BE49-F238E27FC236}">
                <a16:creationId xmlns:a16="http://schemas.microsoft.com/office/drawing/2014/main" id="{682CDC3C-3C5A-4074-A9C7-2171C410EEF8}"/>
              </a:ext>
            </a:extLst>
          </p:cNvPr>
          <p:cNvSpPr>
            <a:spLocks noGrp="1"/>
          </p:cNvSpPr>
          <p:nvPr>
            <p:ph idx="1"/>
          </p:nvPr>
        </p:nvSpPr>
        <p:spPr>
          <a:xfrm>
            <a:off x="1096963" y="2675694"/>
            <a:ext cx="10058400" cy="3193294"/>
          </a:xfrm>
        </p:spPr>
        <p:txBody>
          <a:bodyPr>
            <a:normAutofit/>
          </a:bodyPr>
          <a:lstStyle/>
          <a:p>
            <a:r>
              <a:rPr lang="en-US" dirty="0"/>
              <a:t>LOCAL CHARTER TO EARN FEDERAL FUNDS FOR WHICH IT QUALIFIES UNLESS THERE IS AGREEMENT FOR IN KIND SERVICES</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082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DF7BA1-D48D-4233-AD11-5F0C6EC5CD2A}"/>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rPr>
              <a:t>SB 246 – Learning Pods</a:t>
            </a:r>
          </a:p>
        </p:txBody>
      </p:sp>
      <p:sp>
        <p:nvSpPr>
          <p:cNvPr id="3" name="Content Placeholder 2">
            <a:extLst>
              <a:ext uri="{FF2B5EF4-FFF2-40B4-BE49-F238E27FC236}">
                <a16:creationId xmlns:a16="http://schemas.microsoft.com/office/drawing/2014/main" id="{778FDBC6-FDF7-46D8-80D2-7B33E802FE47}"/>
              </a:ext>
            </a:extLst>
          </p:cNvPr>
          <p:cNvSpPr>
            <a:spLocks noGrp="1"/>
          </p:cNvSpPr>
          <p:nvPr>
            <p:ph idx="1"/>
          </p:nvPr>
        </p:nvSpPr>
        <p:spPr>
          <a:xfrm>
            <a:off x="5231958" y="605896"/>
            <a:ext cx="5923721" cy="5646208"/>
          </a:xfrm>
        </p:spPr>
        <p:txBody>
          <a:bodyPr anchor="ctr">
            <a:normAutofit/>
          </a:bodyPr>
          <a:lstStyle/>
          <a:p>
            <a:pPr marL="0" indent="0">
              <a:lnSpc>
                <a:spcPct val="100000"/>
              </a:lnSpc>
              <a:buNone/>
            </a:pPr>
            <a:endParaRPr lang="en-US" sz="2000" dirty="0">
              <a:latin typeface="BRUEEF+Times New Roman"/>
            </a:endParaRPr>
          </a:p>
          <a:p>
            <a:pPr marL="0" indent="0">
              <a:lnSpc>
                <a:spcPct val="100000"/>
              </a:lnSpc>
              <a:buNone/>
            </a:pPr>
            <a:endParaRPr lang="en-US" sz="2000" b="0" i="0" dirty="0">
              <a:effectLst/>
              <a:latin typeface="BRUEEF+Times New Roman"/>
            </a:endParaRPr>
          </a:p>
          <a:p>
            <a:pPr marL="0" indent="0">
              <a:lnSpc>
                <a:spcPct val="100000"/>
              </a:lnSpc>
              <a:buNone/>
            </a:pPr>
            <a:endParaRPr lang="en-US" sz="2000" b="0" i="0" dirty="0">
              <a:effectLst/>
              <a:latin typeface="BRUEEF+Times New Roman"/>
            </a:endParaRPr>
          </a:p>
          <a:p>
            <a:pPr marL="0" indent="0">
              <a:lnSpc>
                <a:spcPct val="100000"/>
              </a:lnSpc>
              <a:buNone/>
            </a:pPr>
            <a:r>
              <a:rPr lang="en-US" sz="2000" b="0" i="0" dirty="0">
                <a:effectLst/>
                <a:latin typeface="BRUEEF+Times New Roman"/>
              </a:rPr>
              <a:t>'Learning pod' means a voluntary association of parents choosing to group their children in kindergarten through grade 12 together at various times, to include  traditional before and after school hours, or places to participate in or enhance a remote learning option offered by their primary educational program. Payment for services by parents of children who participate in a learning pod does not alter this definition of a learning pod. </a:t>
            </a:r>
          </a:p>
          <a:p>
            <a:pPr marL="0" indent="0">
              <a:lnSpc>
                <a:spcPct val="100000"/>
              </a:lnSpc>
              <a:buNone/>
            </a:pPr>
            <a:r>
              <a:rPr lang="en-US" sz="2000" b="0" i="0" dirty="0">
                <a:effectLst/>
                <a:latin typeface="PAUTKW+Times New Roman"/>
              </a:rPr>
              <a:t>Participation in a learning pod to facilitate a remote learning option offered by the  student's primary education provider shall satisfy all mandatory attendance requirements provided for in Code Section 20-2-690.1.  </a:t>
            </a:r>
            <a:endParaRPr lang="en-US" sz="2000" b="0" i="0" dirty="0">
              <a:effectLst/>
              <a:latin typeface="Roboto"/>
            </a:endParaRPr>
          </a:p>
          <a:p>
            <a:pPr marL="0" indent="0">
              <a:lnSpc>
                <a:spcPct val="100000"/>
              </a:lnSpc>
              <a:buNone/>
            </a:pPr>
            <a:endParaRPr lang="en-US" sz="2000" b="0" i="0" dirty="0">
              <a:effectLst/>
              <a:latin typeface="BRUEEF+Times New Roman"/>
            </a:endParaRPr>
          </a:p>
          <a:p>
            <a:pPr marL="0" indent="0">
              <a:lnSpc>
                <a:spcPct val="100000"/>
              </a:lnSpc>
              <a:buNone/>
            </a:pPr>
            <a:endParaRPr lang="en-US" sz="2000" dirty="0">
              <a:latin typeface="BRUEEF+Times New Roman"/>
            </a:endParaRPr>
          </a:p>
          <a:p>
            <a:pPr marL="0" indent="0">
              <a:lnSpc>
                <a:spcPct val="100000"/>
              </a:lnSpc>
              <a:buNone/>
            </a:pPr>
            <a:endParaRPr lang="en-US" sz="2000" b="0" i="0" dirty="0">
              <a:effectLst/>
              <a:latin typeface="BRUEEF+Times New Roman"/>
            </a:endParaRPr>
          </a:p>
          <a:p>
            <a:pPr marL="0" indent="0">
              <a:lnSpc>
                <a:spcPct val="100000"/>
              </a:lnSpc>
              <a:buNone/>
            </a:pPr>
            <a:endParaRPr lang="en-US" sz="2000" dirty="0">
              <a:latin typeface="BRUEEF+Times New Roman"/>
            </a:endParaRPr>
          </a:p>
          <a:p>
            <a:pPr marL="0" indent="0">
              <a:lnSpc>
                <a:spcPct val="100000"/>
              </a:lnSpc>
              <a:buNone/>
            </a:pPr>
            <a:endParaRPr lang="en-US" sz="2000" b="0" i="0" dirty="0">
              <a:effectLst/>
              <a:latin typeface="Roboto"/>
            </a:endParaRPr>
          </a:p>
          <a:p>
            <a:pPr>
              <a:lnSpc>
                <a:spcPct val="100000"/>
              </a:lnSpc>
            </a:pPr>
            <a:endParaRPr lang="en-US" sz="2000" dirty="0"/>
          </a:p>
        </p:txBody>
      </p:sp>
    </p:spTree>
    <p:extLst>
      <p:ext uri="{BB962C8B-B14F-4D97-AF65-F5344CB8AC3E}">
        <p14:creationId xmlns:p14="http://schemas.microsoft.com/office/powerpoint/2010/main" val="287590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191">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8" name="Straight Connector 192">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59" name="Rectangle 193">
            <a:extLst>
              <a:ext uri="{FF2B5EF4-FFF2-40B4-BE49-F238E27FC236}">
                <a16:creationId xmlns:a16="http://schemas.microsoft.com/office/drawing/2014/main" id="{33428ACC-71EC-4171-9527-10983BA6B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D0070-6C78-4185-BAF8-7BD6EA20D096}"/>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2600" dirty="0">
                <a:solidFill>
                  <a:schemeClr val="tx1">
                    <a:lumMod val="85000"/>
                    <a:lumOff val="15000"/>
                  </a:schemeClr>
                </a:solidFill>
              </a:rPr>
              <a:t>SB 153 – Current State Charter Alternative Schools to become Alternative Charter Schools with Special Rules</a:t>
            </a:r>
          </a:p>
        </p:txBody>
      </p:sp>
      <p:pic>
        <p:nvPicPr>
          <p:cNvPr id="2050" name="Picture 2" descr="ALTERNATIVE SCHOOL! (Storytime w/ Goblin) - YouTube">
            <a:extLst>
              <a:ext uri="{FF2B5EF4-FFF2-40B4-BE49-F238E27FC236}">
                <a16:creationId xmlns:a16="http://schemas.microsoft.com/office/drawing/2014/main" id="{D2421AC3-53FC-4411-97F2-6EFA3214C5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633999" y="1223098"/>
            <a:ext cx="6912217" cy="3888122"/>
          </a:xfrm>
          <a:prstGeom prst="rect">
            <a:avLst/>
          </a:prstGeom>
          <a:noFill/>
          <a:extLst>
            <a:ext uri="{909E8E84-426E-40DD-AFC4-6F175D3DCCD1}">
              <a14:hiddenFill xmlns:a14="http://schemas.microsoft.com/office/drawing/2010/main">
                <a:solidFill>
                  <a:srgbClr val="FFFFFF"/>
                </a:solidFill>
              </a14:hiddenFill>
            </a:ext>
          </a:extLst>
        </p:spPr>
      </p:pic>
      <p:cxnSp>
        <p:nvCxnSpPr>
          <p:cNvPr id="2060" name="Straight Connector 194">
            <a:extLst>
              <a:ext uri="{FF2B5EF4-FFF2-40B4-BE49-F238E27FC236}">
                <a16:creationId xmlns:a16="http://schemas.microsoft.com/office/drawing/2014/main" id="{BA22713B-ABB6-4391-97F9-0449A2B9B66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61" name="Rectangle 195">
            <a:extLst>
              <a:ext uri="{FF2B5EF4-FFF2-40B4-BE49-F238E27FC236}">
                <a16:creationId xmlns:a16="http://schemas.microsoft.com/office/drawing/2014/main" id="{8D4480B4-953D-41FA-9052-09AB3A026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6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779F603-B669-4AD6-82F9-E09F76165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77A0B0-3A86-4622-8607-FCCA53CA3075}"/>
              </a:ext>
            </a:extLst>
          </p:cNvPr>
          <p:cNvSpPr>
            <a:spLocks noGrp="1"/>
          </p:cNvSpPr>
          <p:nvPr>
            <p:ph type="title" idx="4294967295"/>
          </p:nvPr>
        </p:nvSpPr>
        <p:spPr>
          <a:xfrm>
            <a:off x="1097280" y="758952"/>
            <a:ext cx="5536780" cy="3566160"/>
          </a:xfrm>
        </p:spPr>
        <p:txBody>
          <a:bodyPr vert="horz" lIns="91440" tIns="45720" rIns="91440" bIns="45720" rtlCol="0" anchor="b">
            <a:normAutofit/>
          </a:bodyPr>
          <a:lstStyle/>
          <a:p>
            <a:r>
              <a:rPr lang="en-US" sz="3200" dirty="0">
                <a:solidFill>
                  <a:schemeClr val="tx1">
                    <a:lumMod val="85000"/>
                    <a:lumOff val="15000"/>
                  </a:schemeClr>
                </a:solidFill>
              </a:rPr>
              <a:t>SB 204 – authorizes pilot program for technical college students to receive high school diploma under prescribed circumstances</a:t>
            </a:r>
          </a:p>
        </p:txBody>
      </p:sp>
      <p:cxnSp>
        <p:nvCxnSpPr>
          <p:cNvPr id="17" name="Straight Connector 16">
            <a:extLst>
              <a:ext uri="{FF2B5EF4-FFF2-40B4-BE49-F238E27FC236}">
                <a16:creationId xmlns:a16="http://schemas.microsoft.com/office/drawing/2014/main" id="{7ABFD994-C2DC-4E7D-9411-C7FF7813EF4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Diploma Roll">
            <a:extLst>
              <a:ext uri="{FF2B5EF4-FFF2-40B4-BE49-F238E27FC236}">
                <a16:creationId xmlns:a16="http://schemas.microsoft.com/office/drawing/2014/main" id="{006796F3-2D46-470C-953D-55CE0C212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545677" y="1243577"/>
            <a:ext cx="3841219" cy="3841219"/>
          </a:xfrm>
          <a:prstGeom prst="rect">
            <a:avLst/>
          </a:prstGeom>
        </p:spPr>
      </p:pic>
      <p:sp>
        <p:nvSpPr>
          <p:cNvPr id="19" name="Rectangle 18">
            <a:extLst>
              <a:ext uri="{FF2B5EF4-FFF2-40B4-BE49-F238E27FC236}">
                <a16:creationId xmlns:a16="http://schemas.microsoft.com/office/drawing/2014/main" id="{596FA172-921E-4C46-94E3-3FC0695A7A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896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66FF66"/>
                </a:solidFill>
              </a:rPr>
              <a:t>O.C.G.A. § 20-2-49</a:t>
            </a:r>
          </a:p>
        </p:txBody>
      </p:sp>
      <p:sp>
        <p:nvSpPr>
          <p:cNvPr id="3" name="Content Placeholder 2"/>
          <p:cNvSpPr>
            <a:spLocks noGrp="1"/>
          </p:cNvSpPr>
          <p:nvPr>
            <p:ph idx="1"/>
          </p:nvPr>
        </p:nvSpPr>
        <p:spPr/>
        <p:txBody>
          <a:bodyPr>
            <a:normAutofit/>
          </a:bodyPr>
          <a:lstStyle/>
          <a:p>
            <a:pPr indent="0">
              <a:buNone/>
            </a:pPr>
            <a:r>
              <a:rPr lang="en-US" dirty="0">
                <a:solidFill>
                  <a:schemeClr val="tx1"/>
                </a:solidFill>
              </a:rPr>
              <a:t>The General Assembly finds that local boards of education play a critical role in setting the policies that lead to the operation and success of local school systems. School board members hold special roles as trustees of public funds, including local, state, and federal funds, while they focus on the singular objective of ensuring each student in the local school system receives a quality basic education. Board duties require specialized skills and training in the performance of vision setting, policy making, approving multimillion dollar budgets, </a:t>
            </a:r>
            <a:r>
              <a:rPr lang="en-US" dirty="0">
                <a:solidFill>
                  <a:srgbClr val="00B050"/>
                </a:solidFill>
              </a:rPr>
              <a:t>financial management </a:t>
            </a:r>
            <a:r>
              <a:rPr lang="en-US" dirty="0">
                <a:solidFill>
                  <a:schemeClr val="tx1"/>
                </a:solidFill>
              </a:rPr>
              <a:t>and hiring a qualified superintendent. The motivation to serve as a member of a local board of education should be the improvement of schools and academic achievement of all students. Service on a local board of education is important citizen service. </a:t>
            </a:r>
          </a:p>
          <a:p>
            <a:pPr>
              <a:buNone/>
            </a:pPr>
            <a:endParaRPr lang="en-US" dirty="0">
              <a:solidFill>
                <a:srgbClr val="66FF66"/>
              </a:solidFill>
            </a:endParaRPr>
          </a:p>
        </p:txBody>
      </p:sp>
      <p:sp>
        <p:nvSpPr>
          <p:cNvPr id="5" name="Slide Number Placeholder 4">
            <a:extLst>
              <a:ext uri="{FF2B5EF4-FFF2-40B4-BE49-F238E27FC236}">
                <a16:creationId xmlns:a16="http://schemas.microsoft.com/office/drawing/2014/main" id="{76B819E9-0C2E-4FF7-926F-6E58154E52ED}"/>
              </a:ext>
            </a:extLst>
          </p:cNvPr>
          <p:cNvSpPr>
            <a:spLocks noGrp="1"/>
          </p:cNvSpPr>
          <p:nvPr>
            <p:ph type="sldNum" sz="quarter" idx="12"/>
          </p:nvPr>
        </p:nvSpPr>
        <p:spPr/>
        <p:txBody>
          <a:bodyPr/>
          <a:lstStyle/>
          <a:p>
            <a:pPr>
              <a:defRPr/>
            </a:pPr>
            <a:fld id="{A52F134E-BC93-47FE-8058-E63AFDEB62F5}" type="slidenum">
              <a:rPr lang="en-US" smtClean="0"/>
              <a:pPr>
                <a:defRPr/>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AF4F2BA-3C03-4E2C-8ABC-0949B61B3C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bulb on yellow background with sketched light beams and cord">
            <a:extLst>
              <a:ext uri="{FF2B5EF4-FFF2-40B4-BE49-F238E27FC236}">
                <a16:creationId xmlns:a16="http://schemas.microsoft.com/office/drawing/2014/main" id="{55787365-E105-4DA7-8861-6735C959DB0B}"/>
              </a:ext>
            </a:extLst>
          </p:cNvPr>
          <p:cNvPicPr>
            <a:picLocks noChangeAspect="1"/>
          </p:cNvPicPr>
          <p:nvPr/>
        </p:nvPicPr>
        <p:blipFill rotWithShape="1">
          <a:blip r:embed="rId2">
            <a:alphaModFix amt="35000"/>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id="{B44F1C87-0F94-464E-8DCF-AB0CDBE8B3D1}"/>
              </a:ext>
            </a:extLst>
          </p:cNvPr>
          <p:cNvSpPr>
            <a:spLocks noGrp="1"/>
          </p:cNvSpPr>
          <p:nvPr>
            <p:ph type="title" idx="4294967295"/>
          </p:nvPr>
        </p:nvSpPr>
        <p:spPr>
          <a:xfrm>
            <a:off x="1097280" y="758952"/>
            <a:ext cx="10058400" cy="3566160"/>
          </a:xfrm>
        </p:spPr>
        <p:txBody>
          <a:bodyPr vert="horz" lIns="91440" tIns="45720" rIns="91440" bIns="45720" rtlCol="0" anchor="b">
            <a:normAutofit/>
          </a:bodyPr>
          <a:lstStyle/>
          <a:p>
            <a:r>
              <a:rPr lang="en-US" sz="6200" dirty="0">
                <a:solidFill>
                  <a:srgbClr val="FFFFFF"/>
                </a:solidFill>
              </a:rPr>
              <a:t>SB 213 – Authorizes use of SPLOST proceeds for energy management and savings contracts </a:t>
            </a:r>
          </a:p>
        </p:txBody>
      </p:sp>
      <p:cxnSp>
        <p:nvCxnSpPr>
          <p:cNvPr id="16" name="Straight Connector 15">
            <a:extLst>
              <a:ext uri="{FF2B5EF4-FFF2-40B4-BE49-F238E27FC236}">
                <a16:creationId xmlns:a16="http://schemas.microsoft.com/office/drawing/2014/main" id="{A07787ED-5EDC-4C54-AD87-55B60D0FE3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86244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F0A37D-2337-4AAF-98B0-7E4E9B98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85416A-DB28-40C4-B065-9895FD684ACD}"/>
              </a:ext>
            </a:extLst>
          </p:cNvPr>
          <p:cNvSpPr>
            <a:spLocks noGrp="1"/>
          </p:cNvSpPr>
          <p:nvPr>
            <p:ph type="title"/>
          </p:nvPr>
        </p:nvSpPr>
        <p:spPr>
          <a:xfrm>
            <a:off x="1097280" y="286603"/>
            <a:ext cx="10058400" cy="1450757"/>
          </a:xfrm>
        </p:spPr>
        <p:txBody>
          <a:bodyPr>
            <a:normAutofit/>
          </a:bodyPr>
          <a:lstStyle/>
          <a:p>
            <a:r>
              <a:rPr lang="en-US" dirty="0"/>
              <a:t>What didn’t pass but is still alive</a:t>
            </a:r>
          </a:p>
        </p:txBody>
      </p:sp>
      <p:cxnSp>
        <p:nvCxnSpPr>
          <p:cNvPr id="12" name="Straight Connector 11">
            <a:extLst>
              <a:ext uri="{FF2B5EF4-FFF2-40B4-BE49-F238E27FC236}">
                <a16:creationId xmlns:a16="http://schemas.microsoft.com/office/drawing/2014/main" id="{F15CCCF0-E573-463A-9760-1FDC0B2CFB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234D70-FB65-4E99-985E-64D219674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889AF8A-4D47-4731-B794-19BB141A262F}"/>
              </a:ext>
            </a:extLst>
          </p:cNvPr>
          <p:cNvGraphicFramePr>
            <a:graphicFrameLocks noGrp="1"/>
          </p:cNvGraphicFramePr>
          <p:nvPr>
            <p:ph idx="1"/>
            <p:extLst>
              <p:ext uri="{D42A27DB-BD31-4B8C-83A1-F6EECF244321}">
                <p14:modId xmlns:p14="http://schemas.microsoft.com/office/powerpoint/2010/main" val="314705744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28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C842FEE-ADEE-403D-97CF-5A0AC5153CD3}"/>
              </a:ext>
            </a:extLst>
          </p:cNvPr>
          <p:cNvSpPr>
            <a:spLocks noGrp="1"/>
          </p:cNvSpPr>
          <p:nvPr>
            <p:ph type="title"/>
          </p:nvPr>
        </p:nvSpPr>
        <p:spPr>
          <a:xfrm>
            <a:off x="643467" y="516835"/>
            <a:ext cx="3448259" cy="1666501"/>
          </a:xfrm>
        </p:spPr>
        <p:txBody>
          <a:bodyPr>
            <a:normAutofit/>
          </a:bodyPr>
          <a:lstStyle/>
          <a:p>
            <a:r>
              <a:rPr kumimoji="0" lang="en-US" sz="3100" b="1" i="0" u="none" strike="noStrike" kern="1200" cap="none" spc="0" normalizeH="0" baseline="0" noProof="0" dirty="0">
                <a:ln>
                  <a:noFill/>
                </a:ln>
                <a:solidFill>
                  <a:srgbClr val="FFFFFF"/>
                </a:solidFill>
                <a:effectLst>
                  <a:outerShdw blurRad="50800" dist="50800" dir="5400000" algn="ctr" rotWithShape="0">
                    <a:prstClr val="black"/>
                  </a:outerShdw>
                </a:effectLst>
                <a:uLnTx/>
                <a:uFillTx/>
                <a:latin typeface="Calibri"/>
                <a:ea typeface="+mj-ea"/>
                <a:cs typeface="+mj-cs"/>
              </a:rPr>
              <a:t/>
            </a:r>
            <a:br>
              <a:rPr kumimoji="0" lang="en-US" sz="3100" b="1" i="0" u="none" strike="noStrike" kern="1200" cap="none" spc="0" normalizeH="0" baseline="0" noProof="0" dirty="0">
                <a:ln>
                  <a:noFill/>
                </a:ln>
                <a:solidFill>
                  <a:srgbClr val="FFFFFF"/>
                </a:solidFill>
                <a:effectLst>
                  <a:outerShdw blurRad="50800" dist="50800" dir="5400000" algn="ctr" rotWithShape="0">
                    <a:prstClr val="black"/>
                  </a:outerShdw>
                </a:effectLst>
                <a:uLnTx/>
                <a:uFillTx/>
                <a:latin typeface="Calibri"/>
                <a:ea typeface="+mj-ea"/>
                <a:cs typeface="+mj-cs"/>
              </a:rPr>
            </a:br>
            <a:r>
              <a:rPr kumimoji="0" lang="en-US" sz="3100" b="1" i="0" u="none" strike="noStrike" kern="1200" cap="none" spc="0" normalizeH="0" baseline="0" noProof="0" dirty="0">
                <a:ln>
                  <a:noFill/>
                </a:ln>
                <a:solidFill>
                  <a:srgbClr val="FFFFFF"/>
                </a:solidFill>
                <a:effectLst>
                  <a:outerShdw blurRad="50800" dist="50800" dir="5400000" algn="ctr" rotWithShape="0">
                    <a:prstClr val="black"/>
                  </a:outerShdw>
                </a:effectLst>
                <a:uLnTx/>
                <a:uFillTx/>
                <a:latin typeface="Calibri"/>
                <a:ea typeface="+mj-ea"/>
                <a:cs typeface="+mj-cs"/>
              </a:rPr>
              <a:t>O.C.G.A. § 20-2-690</a:t>
            </a:r>
            <a:br>
              <a:rPr kumimoji="0" lang="en-US" sz="3100" b="1" i="0" u="none" strike="noStrike" kern="1200" cap="none" spc="0" normalizeH="0" baseline="0" noProof="0" dirty="0">
                <a:ln>
                  <a:noFill/>
                </a:ln>
                <a:solidFill>
                  <a:srgbClr val="FFFFFF"/>
                </a:solidFill>
                <a:effectLst>
                  <a:outerShdw blurRad="50800" dist="50800" dir="5400000" algn="ctr" rotWithShape="0">
                    <a:prstClr val="black"/>
                  </a:outerShdw>
                </a:effectLst>
                <a:uLnTx/>
                <a:uFillTx/>
                <a:latin typeface="Calibri"/>
                <a:ea typeface="+mj-ea"/>
                <a:cs typeface="+mj-cs"/>
              </a:rPr>
            </a:br>
            <a:endParaRPr lang="en-US" sz="3100" b="1" dirty="0">
              <a:solidFill>
                <a:srgbClr val="FFFFFF"/>
              </a:solidFill>
            </a:endParaRPr>
          </a:p>
        </p:txBody>
      </p:sp>
      <p:cxnSp>
        <p:nvCxnSpPr>
          <p:cNvPr id="73" name="Straight Connector 72">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0558BC-E0F8-4074-9A69-063217F50273}"/>
              </a:ext>
            </a:extLst>
          </p:cNvPr>
          <p:cNvSpPr>
            <a:spLocks noGrp="1"/>
          </p:cNvSpPr>
          <p:nvPr>
            <p:ph idx="1"/>
          </p:nvPr>
        </p:nvSpPr>
        <p:spPr>
          <a:xfrm>
            <a:off x="643467" y="2546224"/>
            <a:ext cx="3448259" cy="3976494"/>
          </a:xfrm>
        </p:spPr>
        <p:txBody>
          <a:bodyPr>
            <a:normAutofit lnSpcReduction="10000"/>
          </a:bodyPr>
          <a:lstStyle/>
          <a:p>
            <a:pPr>
              <a:lnSpc>
                <a:spcPct val="100000"/>
              </a:lnSpc>
            </a:pPr>
            <a:r>
              <a:rPr lang="en-US" sz="1600" dirty="0">
                <a:solidFill>
                  <a:srgbClr val="FFFFFF"/>
                </a:solidFill>
              </a:rPr>
              <a:t>Local reapportionment legislation must be drawn or approved by the Legislative and Congressional Reapportionment Office</a:t>
            </a:r>
          </a:p>
          <a:p>
            <a:pPr>
              <a:lnSpc>
                <a:spcPct val="100000"/>
              </a:lnSpc>
            </a:pPr>
            <a:r>
              <a:rPr lang="en-US" sz="1600" dirty="0">
                <a:solidFill>
                  <a:srgbClr val="FFFFFF"/>
                </a:solidFill>
              </a:rPr>
              <a:t>Member of local delegation must provide letter of sponsorship authorizing Office staff to work with local government entity to prepare plan or to review plan created separately</a:t>
            </a:r>
          </a:p>
          <a:p>
            <a:pPr>
              <a:lnSpc>
                <a:spcPct val="100000"/>
              </a:lnSpc>
            </a:pPr>
            <a:r>
              <a:rPr lang="en-US" sz="1600" dirty="0">
                <a:solidFill>
                  <a:srgbClr val="FFFFFF"/>
                </a:solidFill>
              </a:rPr>
              <a:t>Otherwise, bill must have letter attached stating it cannot be certified and why</a:t>
            </a:r>
          </a:p>
          <a:p>
            <a:pPr>
              <a:lnSpc>
                <a:spcPct val="100000"/>
              </a:lnSpc>
            </a:pPr>
            <a:r>
              <a:rPr lang="en-US" sz="1600" dirty="0">
                <a:solidFill>
                  <a:srgbClr val="FFFFFF"/>
                </a:solidFill>
              </a:rPr>
              <a:t>Redistricting predictions and plans: State and Local</a:t>
            </a:r>
          </a:p>
        </p:txBody>
      </p:sp>
      <p:pic>
        <p:nvPicPr>
          <p:cNvPr id="17410" name="Picture 2" descr="https://s.hswstatic.com/gif/gerrymandering-3.jpg">
            <a:extLst>
              <a:ext uri="{FF2B5EF4-FFF2-40B4-BE49-F238E27FC236}">
                <a16:creationId xmlns:a16="http://schemas.microsoft.com/office/drawing/2014/main" id="{B5D69428-D4CB-4E45-A80A-A66F80C9F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865"/>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2641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D7CA3D-D111-42F4-B06E-BC82DC86DF8B}"/>
              </a:ext>
            </a:extLst>
          </p:cNvPr>
          <p:cNvSpPr>
            <a:spLocks noGrp="1"/>
          </p:cNvSpPr>
          <p:nvPr>
            <p:ph type="title"/>
          </p:nvPr>
        </p:nvSpPr>
        <p:spPr>
          <a:xfrm>
            <a:off x="1097280" y="758952"/>
            <a:ext cx="10058400" cy="1057656"/>
          </a:xfrm>
        </p:spPr>
        <p:txBody>
          <a:bodyPr>
            <a:normAutofit fontScale="90000"/>
          </a:bodyPr>
          <a:lstStyle/>
          <a:p>
            <a:r>
              <a:rPr lang="en-US" dirty="0"/>
              <a:t>Department of Labor</a:t>
            </a:r>
          </a:p>
        </p:txBody>
      </p:sp>
      <p:sp>
        <p:nvSpPr>
          <p:cNvPr id="6" name="TextBox 5">
            <a:extLst>
              <a:ext uri="{FF2B5EF4-FFF2-40B4-BE49-F238E27FC236}">
                <a16:creationId xmlns:a16="http://schemas.microsoft.com/office/drawing/2014/main" id="{E3C6CE63-AD5F-4F0F-BDAE-51E899BB5CC3}"/>
              </a:ext>
            </a:extLst>
          </p:cNvPr>
          <p:cNvSpPr txBox="1"/>
          <p:nvPr/>
        </p:nvSpPr>
        <p:spPr>
          <a:xfrm>
            <a:off x="640080" y="1828800"/>
            <a:ext cx="761747" cy="369332"/>
          </a:xfrm>
          <a:prstGeom prst="rect">
            <a:avLst/>
          </a:prstGeom>
          <a:solidFill>
            <a:schemeClr val="accent1"/>
          </a:solidFill>
        </p:spPr>
        <p:txBody>
          <a:bodyPr wrap="none" rtlCol="0">
            <a:spAutoFit/>
          </a:bodyPr>
          <a:lstStyle/>
          <a:p>
            <a:r>
              <a:rPr lang="en-US" b="1" dirty="0"/>
              <a:t>MESS</a:t>
            </a:r>
          </a:p>
        </p:txBody>
      </p:sp>
      <p:sp>
        <p:nvSpPr>
          <p:cNvPr id="7" name="TextBox 6">
            <a:extLst>
              <a:ext uri="{FF2B5EF4-FFF2-40B4-BE49-F238E27FC236}">
                <a16:creationId xmlns:a16="http://schemas.microsoft.com/office/drawing/2014/main" id="{4D0BFABC-70A0-46A2-BB79-B92D99873377}"/>
              </a:ext>
            </a:extLst>
          </p:cNvPr>
          <p:cNvSpPr txBox="1"/>
          <p:nvPr/>
        </p:nvSpPr>
        <p:spPr>
          <a:xfrm>
            <a:off x="914400" y="3291840"/>
            <a:ext cx="761747" cy="369332"/>
          </a:xfrm>
          <a:prstGeom prst="rect">
            <a:avLst/>
          </a:prstGeom>
          <a:solidFill>
            <a:schemeClr val="accent1"/>
          </a:solidFill>
        </p:spPr>
        <p:txBody>
          <a:bodyPr wrap="none" rtlCol="0">
            <a:spAutoFit/>
          </a:bodyPr>
          <a:lstStyle/>
          <a:p>
            <a:r>
              <a:rPr lang="en-US" b="1" dirty="0"/>
              <a:t>MESS</a:t>
            </a:r>
          </a:p>
        </p:txBody>
      </p:sp>
      <p:sp>
        <p:nvSpPr>
          <p:cNvPr id="8" name="TextBox 7">
            <a:extLst>
              <a:ext uri="{FF2B5EF4-FFF2-40B4-BE49-F238E27FC236}">
                <a16:creationId xmlns:a16="http://schemas.microsoft.com/office/drawing/2014/main" id="{DBB6D233-EC8F-4B75-A3AF-3761BB95F160}"/>
              </a:ext>
            </a:extLst>
          </p:cNvPr>
          <p:cNvSpPr txBox="1"/>
          <p:nvPr/>
        </p:nvSpPr>
        <p:spPr>
          <a:xfrm>
            <a:off x="5212080" y="1828800"/>
            <a:ext cx="761747" cy="369332"/>
          </a:xfrm>
          <a:prstGeom prst="rect">
            <a:avLst/>
          </a:prstGeom>
          <a:solidFill>
            <a:schemeClr val="accent1"/>
          </a:solidFill>
        </p:spPr>
        <p:txBody>
          <a:bodyPr wrap="none" rtlCol="0">
            <a:spAutoFit/>
          </a:bodyPr>
          <a:lstStyle/>
          <a:p>
            <a:r>
              <a:rPr lang="en-US" b="1" dirty="0"/>
              <a:t>MESS</a:t>
            </a:r>
          </a:p>
        </p:txBody>
      </p:sp>
      <p:sp>
        <p:nvSpPr>
          <p:cNvPr id="9" name="TextBox 8">
            <a:extLst>
              <a:ext uri="{FF2B5EF4-FFF2-40B4-BE49-F238E27FC236}">
                <a16:creationId xmlns:a16="http://schemas.microsoft.com/office/drawing/2014/main" id="{B34E3BAC-E7B0-4B7A-9066-273C280D065F}"/>
              </a:ext>
            </a:extLst>
          </p:cNvPr>
          <p:cNvSpPr txBox="1"/>
          <p:nvPr/>
        </p:nvSpPr>
        <p:spPr>
          <a:xfrm>
            <a:off x="4572000" y="5852160"/>
            <a:ext cx="761747" cy="369332"/>
          </a:xfrm>
          <a:prstGeom prst="rect">
            <a:avLst/>
          </a:prstGeom>
          <a:solidFill>
            <a:schemeClr val="accent1"/>
          </a:solidFill>
        </p:spPr>
        <p:txBody>
          <a:bodyPr wrap="none" rtlCol="0">
            <a:spAutoFit/>
          </a:bodyPr>
          <a:lstStyle/>
          <a:p>
            <a:r>
              <a:rPr lang="en-US" b="1" dirty="0"/>
              <a:t>MESS</a:t>
            </a:r>
          </a:p>
        </p:txBody>
      </p:sp>
      <p:sp>
        <p:nvSpPr>
          <p:cNvPr id="10" name="TextBox 9">
            <a:extLst>
              <a:ext uri="{FF2B5EF4-FFF2-40B4-BE49-F238E27FC236}">
                <a16:creationId xmlns:a16="http://schemas.microsoft.com/office/drawing/2014/main" id="{491C630F-F48B-40DF-A281-0AA343DACB02}"/>
              </a:ext>
            </a:extLst>
          </p:cNvPr>
          <p:cNvSpPr txBox="1">
            <a:spLocks noChangeAspect="1"/>
          </p:cNvSpPr>
          <p:nvPr/>
        </p:nvSpPr>
        <p:spPr>
          <a:xfrm>
            <a:off x="9235440" y="2103120"/>
            <a:ext cx="761747" cy="369332"/>
          </a:xfrm>
          <a:prstGeom prst="rect">
            <a:avLst/>
          </a:prstGeom>
          <a:solidFill>
            <a:schemeClr val="accent1"/>
          </a:solidFill>
        </p:spPr>
        <p:txBody>
          <a:bodyPr wrap="none" rtlCol="0">
            <a:spAutoFit/>
          </a:bodyPr>
          <a:lstStyle/>
          <a:p>
            <a:r>
              <a:rPr lang="en-US" b="1" dirty="0"/>
              <a:t>MESS</a:t>
            </a:r>
          </a:p>
        </p:txBody>
      </p:sp>
      <p:sp>
        <p:nvSpPr>
          <p:cNvPr id="11" name="TextBox 10">
            <a:extLst>
              <a:ext uri="{FF2B5EF4-FFF2-40B4-BE49-F238E27FC236}">
                <a16:creationId xmlns:a16="http://schemas.microsoft.com/office/drawing/2014/main" id="{3A7B20FC-D3A8-4AB2-B7EE-2A58723E2DD5}"/>
              </a:ext>
            </a:extLst>
          </p:cNvPr>
          <p:cNvSpPr txBox="1"/>
          <p:nvPr/>
        </p:nvSpPr>
        <p:spPr>
          <a:xfrm>
            <a:off x="6492240" y="3291840"/>
            <a:ext cx="761747" cy="369332"/>
          </a:xfrm>
          <a:prstGeom prst="rect">
            <a:avLst/>
          </a:prstGeom>
          <a:solidFill>
            <a:schemeClr val="accent1"/>
          </a:solidFill>
        </p:spPr>
        <p:txBody>
          <a:bodyPr wrap="none" rtlCol="0">
            <a:spAutoFit/>
          </a:bodyPr>
          <a:lstStyle/>
          <a:p>
            <a:r>
              <a:rPr lang="en-US" b="1" dirty="0"/>
              <a:t>MESS</a:t>
            </a:r>
          </a:p>
        </p:txBody>
      </p:sp>
      <p:sp>
        <p:nvSpPr>
          <p:cNvPr id="12" name="TextBox 11">
            <a:extLst>
              <a:ext uri="{FF2B5EF4-FFF2-40B4-BE49-F238E27FC236}">
                <a16:creationId xmlns:a16="http://schemas.microsoft.com/office/drawing/2014/main" id="{532504FE-54EE-469A-8931-7B04A69AADA8}"/>
              </a:ext>
            </a:extLst>
          </p:cNvPr>
          <p:cNvSpPr txBox="1"/>
          <p:nvPr/>
        </p:nvSpPr>
        <p:spPr>
          <a:xfrm>
            <a:off x="3931920" y="3727048"/>
            <a:ext cx="761747" cy="369332"/>
          </a:xfrm>
          <a:prstGeom prst="rect">
            <a:avLst/>
          </a:prstGeom>
          <a:solidFill>
            <a:schemeClr val="accent1"/>
          </a:solidFill>
        </p:spPr>
        <p:txBody>
          <a:bodyPr wrap="none" rtlCol="0">
            <a:spAutoFit/>
          </a:bodyPr>
          <a:lstStyle/>
          <a:p>
            <a:r>
              <a:rPr lang="en-US" b="1" dirty="0"/>
              <a:t>MESS</a:t>
            </a:r>
          </a:p>
        </p:txBody>
      </p:sp>
      <p:sp>
        <p:nvSpPr>
          <p:cNvPr id="13" name="TextBox 12">
            <a:extLst>
              <a:ext uri="{FF2B5EF4-FFF2-40B4-BE49-F238E27FC236}">
                <a16:creationId xmlns:a16="http://schemas.microsoft.com/office/drawing/2014/main" id="{44492208-02C5-4192-9C80-2C409B7F9995}"/>
              </a:ext>
            </a:extLst>
          </p:cNvPr>
          <p:cNvSpPr txBox="1"/>
          <p:nvPr/>
        </p:nvSpPr>
        <p:spPr>
          <a:xfrm>
            <a:off x="8778240" y="5120640"/>
            <a:ext cx="761747" cy="369332"/>
          </a:xfrm>
          <a:prstGeom prst="rect">
            <a:avLst/>
          </a:prstGeom>
          <a:solidFill>
            <a:schemeClr val="accent1"/>
          </a:solidFill>
        </p:spPr>
        <p:txBody>
          <a:bodyPr wrap="none" rtlCol="0">
            <a:spAutoFit/>
          </a:bodyPr>
          <a:lstStyle/>
          <a:p>
            <a:r>
              <a:rPr lang="en-US" b="1" dirty="0"/>
              <a:t>MESS</a:t>
            </a:r>
          </a:p>
        </p:txBody>
      </p:sp>
      <p:sp>
        <p:nvSpPr>
          <p:cNvPr id="14" name="TextBox 13">
            <a:extLst>
              <a:ext uri="{FF2B5EF4-FFF2-40B4-BE49-F238E27FC236}">
                <a16:creationId xmlns:a16="http://schemas.microsoft.com/office/drawing/2014/main" id="{4E7F4D8F-FA1D-48BB-ACA7-8BC6C9424935}"/>
              </a:ext>
            </a:extLst>
          </p:cNvPr>
          <p:cNvSpPr txBox="1"/>
          <p:nvPr/>
        </p:nvSpPr>
        <p:spPr>
          <a:xfrm>
            <a:off x="1188720" y="5212080"/>
            <a:ext cx="761747" cy="369332"/>
          </a:xfrm>
          <a:prstGeom prst="rect">
            <a:avLst/>
          </a:prstGeom>
          <a:solidFill>
            <a:schemeClr val="accent1"/>
          </a:solidFill>
        </p:spPr>
        <p:txBody>
          <a:bodyPr wrap="none" rtlCol="0">
            <a:spAutoFit/>
          </a:bodyPr>
          <a:lstStyle/>
          <a:p>
            <a:r>
              <a:rPr lang="en-US" b="1" dirty="0"/>
              <a:t>MESS</a:t>
            </a:r>
          </a:p>
        </p:txBody>
      </p:sp>
      <p:sp>
        <p:nvSpPr>
          <p:cNvPr id="15" name="TextBox 14">
            <a:extLst>
              <a:ext uri="{FF2B5EF4-FFF2-40B4-BE49-F238E27FC236}">
                <a16:creationId xmlns:a16="http://schemas.microsoft.com/office/drawing/2014/main" id="{DE8F4A55-8687-48F8-BDD4-E478A7E1E6E9}"/>
              </a:ext>
            </a:extLst>
          </p:cNvPr>
          <p:cNvSpPr txBox="1"/>
          <p:nvPr/>
        </p:nvSpPr>
        <p:spPr>
          <a:xfrm>
            <a:off x="7132320" y="5394960"/>
            <a:ext cx="761747" cy="369332"/>
          </a:xfrm>
          <a:prstGeom prst="rect">
            <a:avLst/>
          </a:prstGeom>
          <a:solidFill>
            <a:schemeClr val="accent1"/>
          </a:solidFill>
        </p:spPr>
        <p:txBody>
          <a:bodyPr wrap="none" rtlCol="0">
            <a:spAutoFit/>
          </a:bodyPr>
          <a:lstStyle/>
          <a:p>
            <a:r>
              <a:rPr lang="en-US" b="1" dirty="0"/>
              <a:t>MESS</a:t>
            </a:r>
          </a:p>
        </p:txBody>
      </p:sp>
    </p:spTree>
    <p:extLst>
      <p:ext uri="{BB962C8B-B14F-4D97-AF65-F5344CB8AC3E}">
        <p14:creationId xmlns:p14="http://schemas.microsoft.com/office/powerpoint/2010/main" val="40998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indefinite" fill="hold" grpId="0" nodeType="after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repeatCount="indefinite" fill="hold" grpId="0" nodeType="afterEffect">
                                  <p:stCondLst>
                                    <p:cond delay="0"/>
                                  </p:stCondLst>
                                  <p:endCondLst>
                                    <p:cond evt="onNext" delay="0">
                                      <p:tgtEl>
                                        <p:sldTgt/>
                                      </p:tgtEl>
                                    </p:cond>
                                  </p:end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repeatCount="indefinite" fill="hold" grpId="0" nodeType="afterEffect">
                                  <p:stCondLst>
                                    <p:cond delay="0"/>
                                  </p:stCondLst>
                                  <p:endCondLst>
                                    <p:cond evt="onNext" delay="0">
                                      <p:tgtEl>
                                        <p:sldTgt/>
                                      </p:tgtEl>
                                    </p:cond>
                                  </p:end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repeatCount="indefinite" fill="hold" grpId="0" nodeType="afterEffect">
                                  <p:stCondLst>
                                    <p:cond delay="0"/>
                                  </p:stCondLst>
                                  <p:endCondLst>
                                    <p:cond evt="onNext" delay="0">
                                      <p:tgtEl>
                                        <p:sldTgt/>
                                      </p:tgtEl>
                                    </p:cond>
                                  </p:end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repeatCount="indefinite" fill="hold" grpId="0" nodeType="afterEffect">
                                  <p:stCondLst>
                                    <p:cond delay="0"/>
                                  </p:stCondLst>
                                  <p:endCondLst>
                                    <p:cond evt="onNext" delay="0">
                                      <p:tgtEl>
                                        <p:sldTgt/>
                                      </p:tgtEl>
                                    </p:cond>
                                  </p:end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repeatCount="indefinite" fill="hold" grpId="0" nodeType="afterEffect">
                                  <p:stCondLst>
                                    <p:cond delay="0"/>
                                  </p:stCondLst>
                                  <p:endCondLst>
                                    <p:cond evt="onNext" delay="0">
                                      <p:tgtEl>
                                        <p:sldTgt/>
                                      </p:tgtEl>
                                    </p:cond>
                                  </p:end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9" repeatCount="indefinite" fill="hold" grpId="0" nodeType="afterEffect">
                                  <p:stCondLst>
                                    <p:cond delay="0"/>
                                  </p:stCondLst>
                                  <p:endCondLst>
                                    <p:cond evt="onNext" delay="0">
                                      <p:tgtEl>
                                        <p:sldTgt/>
                                      </p:tgtEl>
                                    </p:cond>
                                  </p:end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3" repeatCount="indefinite" fill="hold" grpId="0" nodeType="afterEffect">
                                  <p:stCondLst>
                                    <p:cond delay="0"/>
                                  </p:stCondLst>
                                  <p:endCondLst>
                                    <p:cond evt="onNext" delay="0">
                                      <p:tgtEl>
                                        <p:sldTgt/>
                                      </p:tgtEl>
                                    </p:cond>
                                  </p:end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9F67FF69-55BE-487A-A235-EB6B8EC761F0}"/>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3400" dirty="0">
                <a:solidFill>
                  <a:srgbClr val="FFFFFF"/>
                </a:solidFill>
              </a:rPr>
              <a:t>DOL issues Frequently Asked Questions</a:t>
            </a:r>
          </a:p>
        </p:txBody>
      </p:sp>
      <p:cxnSp>
        <p:nvCxnSpPr>
          <p:cNvPr id="23" name="Straight Connector 22">
            <a:extLst>
              <a:ext uri="{FF2B5EF4-FFF2-40B4-BE49-F238E27FC236}">
                <a16:creationId xmlns:a16="http://schemas.microsoft.com/office/drawing/2014/main" id="{E04A321A-A039-4720-87B4-66A4210E0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6DE7911-DA56-4F24-98B3-D7C2BE2752C9}"/>
              </a:ext>
            </a:extLst>
          </p:cNvPr>
          <p:cNvSpPr>
            <a:spLocks noGrp="1"/>
          </p:cNvSpPr>
          <p:nvPr>
            <p:ph sz="half" idx="2"/>
          </p:nvPr>
        </p:nvSpPr>
        <p:spPr>
          <a:xfrm>
            <a:off x="571752" y="2799654"/>
            <a:ext cx="3005462" cy="3189665"/>
          </a:xfrm>
        </p:spPr>
        <p:txBody>
          <a:bodyPr vert="horz" lIns="0" tIns="45720" rIns="0" bIns="45720" rtlCol="0">
            <a:normAutofit/>
          </a:bodyPr>
          <a:lstStyle/>
          <a:p>
            <a:pPr>
              <a:lnSpc>
                <a:spcPct val="90000"/>
              </a:lnSpc>
            </a:pPr>
            <a:r>
              <a:rPr lang="en-US" sz="1700" b="1" dirty="0">
                <a:solidFill>
                  <a:srgbClr val="FFFFFF"/>
                </a:solidFill>
              </a:rPr>
              <a:t>11.  Will my DOL account be charged for the benefits?  </a:t>
            </a:r>
          </a:p>
          <a:p>
            <a:pPr lvl="1">
              <a:lnSpc>
                <a:spcPct val="90000"/>
              </a:lnSpc>
            </a:pPr>
            <a:r>
              <a:rPr lang="en-US" dirty="0">
                <a:solidFill>
                  <a:srgbClr val="FFFFFF"/>
                </a:solidFill>
              </a:rPr>
              <a:t>You will NOT be charged for benefits paid on partial claims that you submit because of COVID-19.  However, you will be charged for claims filed by your employees, and you will be required to reimburse GDOL for the total amount of benefits paid on individual-initiated claims. </a:t>
            </a:r>
          </a:p>
        </p:txBody>
      </p:sp>
      <p:pic>
        <p:nvPicPr>
          <p:cNvPr id="9" name="Content Placeholder 8" descr="Graphical user interface, text, application&#10;&#10;Description automatically generated">
            <a:extLst>
              <a:ext uri="{FF2B5EF4-FFF2-40B4-BE49-F238E27FC236}">
                <a16:creationId xmlns:a16="http://schemas.microsoft.com/office/drawing/2014/main" id="{0CC91B4E-C4E3-406F-8FC0-74A352ABD880}"/>
              </a:ext>
            </a:extLst>
          </p:cNvPr>
          <p:cNvPicPr>
            <a:picLocks noGrp="1" noChangeAspect="1"/>
          </p:cNvPicPr>
          <p:nvPr>
            <p:ph sz="half" idx="1"/>
          </p:nvPr>
        </p:nvPicPr>
        <p:blipFill>
          <a:blip r:embed="rId2"/>
          <a:stretch>
            <a:fillRect/>
          </a:stretch>
        </p:blipFill>
        <p:spPr>
          <a:xfrm>
            <a:off x="4742017" y="1117652"/>
            <a:ext cx="6798082" cy="4622695"/>
          </a:xfrm>
          <a:prstGeom prst="rect">
            <a:avLst/>
          </a:prstGeom>
        </p:spPr>
      </p:pic>
    </p:spTree>
    <p:extLst>
      <p:ext uri="{BB962C8B-B14F-4D97-AF65-F5344CB8AC3E}">
        <p14:creationId xmlns:p14="http://schemas.microsoft.com/office/powerpoint/2010/main" val="14013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Rectangle 23">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C5373426-E26E-431D-959C-5DB96C0B6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522BBF2-6688-4A00-9217-F955D9EB26CB}"/>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4100">
                <a:solidFill>
                  <a:schemeClr val="bg1"/>
                </a:solidFill>
              </a:rPr>
              <a:t>March 2021</a:t>
            </a:r>
            <a:br>
              <a:rPr lang="en-US" sz="4100">
                <a:solidFill>
                  <a:schemeClr val="bg1"/>
                </a:solidFill>
              </a:rPr>
            </a:br>
            <a:r>
              <a:rPr lang="en-US" sz="4100">
                <a:solidFill>
                  <a:schemeClr val="bg1"/>
                </a:solidFill>
              </a:rPr>
              <a:t>The Bait and Switch…</a:t>
            </a:r>
          </a:p>
        </p:txBody>
      </p:sp>
      <p:cxnSp>
        <p:nvCxnSpPr>
          <p:cNvPr id="35" name="Straight Connector 27">
            <a:extLst>
              <a:ext uri="{FF2B5EF4-FFF2-40B4-BE49-F238E27FC236}">
                <a16:creationId xmlns:a16="http://schemas.microsoft.com/office/drawing/2014/main" id="{96D07482-83A3-4451-943C-B469610829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Content Placeholder 8" descr="Text&#10;&#10;Description automatically generated">
            <a:extLst>
              <a:ext uri="{FF2B5EF4-FFF2-40B4-BE49-F238E27FC236}">
                <a16:creationId xmlns:a16="http://schemas.microsoft.com/office/drawing/2014/main" id="{D6F59FEB-9C7D-4D3D-B09C-16B2E117F0A1}"/>
              </a:ext>
            </a:extLst>
          </p:cNvPr>
          <p:cNvPicPr>
            <a:picLocks noGrp="1"/>
          </p:cNvPicPr>
          <p:nvPr>
            <p:ph sz="half" idx="1"/>
          </p:nvPr>
        </p:nvPicPr>
        <p:blipFill>
          <a:blip r:embed="rId2"/>
          <a:stretch>
            <a:fillRect/>
          </a:stretch>
        </p:blipFill>
        <p:spPr>
          <a:xfrm>
            <a:off x="4602762" y="444500"/>
            <a:ext cx="4503137" cy="5618914"/>
          </a:xfrm>
          <a:prstGeom prst="rect">
            <a:avLst/>
          </a:prstGeom>
        </p:spPr>
      </p:pic>
      <p:pic>
        <p:nvPicPr>
          <p:cNvPr id="15" name="Content Placeholder 14">
            <a:extLst>
              <a:ext uri="{FF2B5EF4-FFF2-40B4-BE49-F238E27FC236}">
                <a16:creationId xmlns:a16="http://schemas.microsoft.com/office/drawing/2014/main" id="{1E0FA25D-2CE4-4007-9019-F512D8D4580C}"/>
              </a:ext>
            </a:extLst>
          </p:cNvPr>
          <p:cNvPicPr>
            <a:picLocks noGrp="1"/>
          </p:cNvPicPr>
          <p:nvPr>
            <p:ph sz="half" idx="2"/>
          </p:nvPr>
        </p:nvPicPr>
        <p:blipFill>
          <a:blip r:embed="rId3"/>
          <a:stretch>
            <a:fillRect/>
          </a:stretch>
        </p:blipFill>
        <p:spPr>
          <a:xfrm>
            <a:off x="0" y="3193580"/>
            <a:ext cx="12344400" cy="1737360"/>
          </a:xfrm>
          <a:prstGeom prst="rect">
            <a:avLst/>
          </a:prstGeom>
          <a:solidFill>
            <a:schemeClr val="bg2">
              <a:lumMod val="75000"/>
            </a:schemeClr>
          </a:solidFill>
        </p:spPr>
      </p:pic>
      <p:sp>
        <p:nvSpPr>
          <p:cNvPr id="30" name="Rectangle 29">
            <a:extLst>
              <a:ext uri="{FF2B5EF4-FFF2-40B4-BE49-F238E27FC236}">
                <a16:creationId xmlns:a16="http://schemas.microsoft.com/office/drawing/2014/main" id="{E239D8CC-16F4-4B2B-80F0-203C56D0D2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638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A70235-7CCD-4290-BCD4-4D8B513BC2E1}"/>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4000" b="1" dirty="0">
                <a:solidFill>
                  <a:srgbClr val="FFFFFF"/>
                </a:solidFill>
              </a:rPr>
              <a:t>What to do</a:t>
            </a:r>
          </a:p>
        </p:txBody>
      </p:sp>
      <p:cxnSp>
        <p:nvCxnSpPr>
          <p:cNvPr id="22" name="Straight Connector 21">
            <a:extLst>
              <a:ext uri="{FF2B5EF4-FFF2-40B4-BE49-F238E27FC236}">
                <a16:creationId xmlns:a16="http://schemas.microsoft.com/office/drawing/2014/main" id="{E04A321A-A039-4720-87B4-66A4210E0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3BDEE2-7CD3-426D-BB92-4B8BA04DD421}"/>
              </a:ext>
            </a:extLst>
          </p:cNvPr>
          <p:cNvSpPr>
            <a:spLocks noGrp="1"/>
          </p:cNvSpPr>
          <p:nvPr>
            <p:ph sz="half" idx="1"/>
          </p:nvPr>
        </p:nvSpPr>
        <p:spPr>
          <a:xfrm>
            <a:off x="571752" y="2799654"/>
            <a:ext cx="3005462" cy="3189665"/>
          </a:xfrm>
        </p:spPr>
        <p:txBody>
          <a:bodyPr vert="horz" lIns="0" tIns="45720" rIns="0" bIns="45720" rtlCol="0">
            <a:normAutofit/>
          </a:bodyPr>
          <a:lstStyle/>
          <a:p>
            <a:pPr>
              <a:lnSpc>
                <a:spcPct val="100000"/>
              </a:lnSpc>
            </a:pPr>
            <a:r>
              <a:rPr lang="en-US" sz="1800" b="1" dirty="0">
                <a:solidFill>
                  <a:srgbClr val="FFFFFF"/>
                </a:solidFill>
              </a:rPr>
              <a:t>Pay Quarterly Bill</a:t>
            </a:r>
          </a:p>
          <a:p>
            <a:pPr lvl="1"/>
            <a:r>
              <a:rPr lang="en-US" sz="1800" dirty="0">
                <a:solidFill>
                  <a:srgbClr val="FFFFFF"/>
                </a:solidFill>
              </a:rPr>
              <a:t>Just the legitimate charges?  </a:t>
            </a:r>
          </a:p>
        </p:txBody>
      </p:sp>
      <p:pic>
        <p:nvPicPr>
          <p:cNvPr id="9" name="Content Placeholder 8" descr="Confused Bee">
            <a:extLst>
              <a:ext uri="{FF2B5EF4-FFF2-40B4-BE49-F238E27FC236}">
                <a16:creationId xmlns:a16="http://schemas.microsoft.com/office/drawing/2014/main" id="{105EFEB8-4C2D-4CEE-8332-D93E3EBE8F6B}"/>
              </a:ext>
            </a:extLst>
          </p:cNvPr>
          <p:cNvPicPr>
            <a:picLocks noGrp="1" noChangeAspect="1"/>
          </p:cNvPicPr>
          <p:nvPr>
            <p:ph sz="half" idx="2"/>
          </p:nvPr>
        </p:nvPicPr>
        <p:blipFill>
          <a:blip r:embed="rId2"/>
          <a:stretch>
            <a:fillRect/>
          </a:stretch>
        </p:blipFill>
        <p:spPr>
          <a:xfrm>
            <a:off x="5352138" y="640080"/>
            <a:ext cx="5577840" cy="5577840"/>
          </a:xfrm>
          <a:prstGeom prst="rect">
            <a:avLst/>
          </a:prstGeom>
        </p:spPr>
      </p:pic>
    </p:spTree>
    <p:extLst>
      <p:ext uri="{BB962C8B-B14F-4D97-AF65-F5344CB8AC3E}">
        <p14:creationId xmlns:p14="http://schemas.microsoft.com/office/powerpoint/2010/main" val="178660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60CA9E-58DA-46AA-8AA2-744F94EA3B60}"/>
              </a:ext>
            </a:extLst>
          </p:cNvPr>
          <p:cNvSpPr>
            <a:spLocks noGrp="1"/>
          </p:cNvSpPr>
          <p:nvPr>
            <p:ph type="title"/>
          </p:nvPr>
        </p:nvSpPr>
        <p:spPr>
          <a:xfrm>
            <a:off x="492369" y="605896"/>
            <a:ext cx="3642309" cy="5646208"/>
          </a:xfrm>
        </p:spPr>
        <p:txBody>
          <a:bodyPr anchor="ctr">
            <a:normAutofit/>
          </a:bodyPr>
          <a:lstStyle/>
          <a:p>
            <a:r>
              <a:rPr lang="en-US" sz="4400" b="1" dirty="0">
                <a:solidFill>
                  <a:srgbClr val="FFFFFF"/>
                </a:solidFill>
              </a:rPr>
              <a:t>Request Review</a:t>
            </a:r>
          </a:p>
        </p:txBody>
      </p:sp>
      <p:sp>
        <p:nvSpPr>
          <p:cNvPr id="3" name="Content Placeholder 2">
            <a:extLst>
              <a:ext uri="{FF2B5EF4-FFF2-40B4-BE49-F238E27FC236}">
                <a16:creationId xmlns:a16="http://schemas.microsoft.com/office/drawing/2014/main" id="{3A3E6FAD-3D0B-4639-B635-80A2ECA2053C}"/>
              </a:ext>
            </a:extLst>
          </p:cNvPr>
          <p:cNvSpPr>
            <a:spLocks noGrp="1"/>
          </p:cNvSpPr>
          <p:nvPr>
            <p:ph idx="1"/>
          </p:nvPr>
        </p:nvSpPr>
        <p:spPr>
          <a:xfrm>
            <a:off x="5231958" y="605896"/>
            <a:ext cx="5923721" cy="5646208"/>
          </a:xfrm>
        </p:spPr>
        <p:txBody>
          <a:bodyPr anchor="ctr">
            <a:normAutofit/>
          </a:bodyPr>
          <a:lstStyle/>
          <a:p>
            <a:r>
              <a:rPr lang="en-US" sz="2400" b="1" dirty="0"/>
              <a:t>Categorize Employee Issue</a:t>
            </a:r>
            <a:br>
              <a:rPr lang="en-US" sz="2400" b="1" dirty="0"/>
            </a:br>
            <a:endParaRPr lang="en-US" sz="2400" b="1" dirty="0"/>
          </a:p>
          <a:p>
            <a:pPr lvl="1"/>
            <a:r>
              <a:rPr lang="en-US" sz="2400" dirty="0"/>
              <a:t>No determination</a:t>
            </a:r>
            <a:br>
              <a:rPr lang="en-US" sz="2400" dirty="0"/>
            </a:br>
            <a:endParaRPr lang="en-US" sz="2400" dirty="0"/>
          </a:p>
          <a:p>
            <a:pPr lvl="1"/>
            <a:r>
              <a:rPr lang="en-US" sz="2400" dirty="0"/>
              <a:t>Appealed</a:t>
            </a:r>
            <a:br>
              <a:rPr lang="en-US" sz="2400" dirty="0"/>
            </a:br>
            <a:endParaRPr lang="en-US" sz="2400" dirty="0"/>
          </a:p>
          <a:p>
            <a:pPr lvl="1"/>
            <a:r>
              <a:rPr lang="en-US" sz="2400" dirty="0"/>
              <a:t>Not Eligible</a:t>
            </a:r>
            <a:br>
              <a:rPr lang="en-US" sz="2400" dirty="0"/>
            </a:br>
            <a:endParaRPr lang="en-US" sz="2400" dirty="0"/>
          </a:p>
          <a:p>
            <a:pPr lvl="1"/>
            <a:r>
              <a:rPr lang="en-US" sz="2400" dirty="0"/>
              <a:t>Fraudulent</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036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title"/>
          </p:nvPr>
        </p:nvSpPr>
        <p:spPr/>
        <p:txBody>
          <a:bodyPr>
            <a:normAutofit/>
          </a:bodyPr>
          <a:lstStyle/>
          <a:p>
            <a:r>
              <a:rPr lang="en-US" dirty="0"/>
              <a:t>Transgender Issues</a:t>
            </a:r>
          </a:p>
        </p:txBody>
      </p:sp>
    </p:spTree>
    <p:extLst>
      <p:ext uri="{BB962C8B-B14F-4D97-AF65-F5344CB8AC3E}">
        <p14:creationId xmlns:p14="http://schemas.microsoft.com/office/powerpoint/2010/main" val="2584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le">
            <a:extLst>
              <a:ext uri="{FF2B5EF4-FFF2-40B4-BE49-F238E27FC236}">
                <a16:creationId xmlns:a16="http://schemas.microsoft.com/office/drawing/2014/main" id="{A78941D0-F834-4F0D-BA37-68CD830549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41180" y="871138"/>
            <a:ext cx="5129784" cy="5129784"/>
          </a:xfrm>
          <a:prstGeom prst="rect">
            <a:avLst/>
          </a:prstGeom>
        </p:spPr>
      </p:pic>
      <p:pic>
        <p:nvPicPr>
          <p:cNvPr id="5" name="Graphic 4" descr="Female">
            <a:extLst>
              <a:ext uri="{FF2B5EF4-FFF2-40B4-BE49-F238E27FC236}">
                <a16:creationId xmlns:a16="http://schemas.microsoft.com/office/drawing/2014/main" id="{A45FF64A-903C-4DB3-9326-2C9C67A542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21034" y="864108"/>
            <a:ext cx="5129784" cy="5129784"/>
          </a:xfrm>
          <a:prstGeom prst="rect">
            <a:avLst/>
          </a:prstGeom>
        </p:spPr>
      </p:pic>
      <p:sp>
        <p:nvSpPr>
          <p:cNvPr id="7" name="Rectangle 6">
            <a:extLst>
              <a:ext uri="{FF2B5EF4-FFF2-40B4-BE49-F238E27FC236}">
                <a16:creationId xmlns:a16="http://schemas.microsoft.com/office/drawing/2014/main" id="{75A93564-5D33-46B2-A026-E4AC0E07D2FD}"/>
              </a:ext>
            </a:extLst>
          </p:cNvPr>
          <p:cNvSpPr/>
          <p:nvPr/>
        </p:nvSpPr>
        <p:spPr>
          <a:xfrm>
            <a:off x="833607" y="697424"/>
            <a:ext cx="10557647" cy="5501898"/>
          </a:xfrm>
          <a:prstGeom prst="rect">
            <a:avLst/>
          </a:prstGeom>
          <a:solidFill>
            <a:schemeClr val="accent1">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6CE228C-CAB2-4083-856C-81C5DA241380}"/>
              </a:ext>
            </a:extLst>
          </p:cNvPr>
          <p:cNvSpPr/>
          <p:nvPr/>
        </p:nvSpPr>
        <p:spPr>
          <a:xfrm>
            <a:off x="1208723" y="2162159"/>
            <a:ext cx="9807414" cy="34163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black"/>
                  </a:solidFill>
                </a:ln>
                <a:solidFill>
                  <a:schemeClr val="tx2"/>
                </a:solidFill>
                <a:effectLst>
                  <a:outerShdw blurRad="38100" dist="38100" dir="2700000" algn="tl">
                    <a:srgbClr val="000000">
                      <a:alpha val="43137"/>
                    </a:srgbClr>
                  </a:outerShdw>
                </a:effectLst>
                <a:uLnTx/>
                <a:uFillTx/>
                <a:latin typeface="Arial" panose="020B0604020202020204"/>
                <a:ea typeface="+mn-ea"/>
                <a:cs typeface="+mn-cs"/>
              </a:rPr>
              <a:t>“No person in the United States shall, </a:t>
            </a:r>
            <a:r>
              <a:rPr kumimoji="0" lang="en-US" sz="3600" b="1" i="0" u="none" strike="noStrike" kern="1200" cap="none" spc="0" normalizeH="0" baseline="0" noProof="0" dirty="0">
                <a:ln>
                  <a:solidFill>
                    <a:prstClr val="black"/>
                  </a:solidFill>
                </a:ln>
                <a:solidFill>
                  <a:schemeClr val="accent4">
                    <a:lumMod val="50000"/>
                  </a:schemeClr>
                </a:solidFill>
                <a:effectLst>
                  <a:outerShdw blurRad="38100" dist="38100" dir="2700000" algn="tl">
                    <a:srgbClr val="000000">
                      <a:alpha val="43137"/>
                    </a:srgbClr>
                  </a:outerShdw>
                </a:effectLst>
                <a:uLnTx/>
                <a:uFillTx/>
                <a:latin typeface="Arial" panose="020B0604020202020204"/>
                <a:ea typeface="+mn-ea"/>
                <a:cs typeface="+mn-cs"/>
              </a:rPr>
              <a:t>on the basis of sex,</a:t>
            </a:r>
            <a:r>
              <a:rPr kumimoji="0" lang="en-US" sz="3600" b="1" i="0" u="none" strike="noStrike" kern="1200" cap="none" spc="0" normalizeH="0" baseline="0" noProof="0" dirty="0">
                <a:ln>
                  <a:solidFill>
                    <a:prstClr val="black"/>
                  </a:solidFill>
                </a:ln>
                <a:solidFill>
                  <a:schemeClr val="tx2"/>
                </a:solidFill>
                <a:effectLst>
                  <a:outerShdw blurRad="38100" dist="38100" dir="2700000" algn="tl">
                    <a:srgbClr val="000000">
                      <a:alpha val="43137"/>
                    </a:srgbClr>
                  </a:outerShdw>
                </a:effectLst>
                <a:uLnTx/>
                <a:uFillTx/>
                <a:latin typeface="Arial" panose="020B0604020202020204"/>
                <a:ea typeface="+mn-ea"/>
                <a:cs typeface="+mn-cs"/>
              </a:rPr>
              <a:t> be excluded from participation in, be denied the benefits of, or be subjected to discrimination under any education program or activity receiving Federal financial assistance.”</a:t>
            </a:r>
          </a:p>
        </p:txBody>
      </p:sp>
      <p:sp>
        <p:nvSpPr>
          <p:cNvPr id="17" name="Title 1">
            <a:extLst>
              <a:ext uri="{FF2B5EF4-FFF2-40B4-BE49-F238E27FC236}">
                <a16:creationId xmlns:a16="http://schemas.microsoft.com/office/drawing/2014/main" id="{8EAA4627-EF68-4C42-A9FF-CF8E3A5F9147}"/>
              </a:ext>
            </a:extLst>
          </p:cNvPr>
          <p:cNvSpPr>
            <a:spLocks noGrp="1"/>
          </p:cNvSpPr>
          <p:nvPr>
            <p:ph type="title"/>
          </p:nvPr>
        </p:nvSpPr>
        <p:spPr/>
        <p:txBody>
          <a:bodyPr anchor="ctr">
            <a:normAutofit fontScale="90000"/>
          </a:bodyPr>
          <a:lstStyle/>
          <a:p>
            <a:pPr algn="ctr"/>
            <a:r>
              <a:rPr lang="en-US" sz="8000" dirty="0">
                <a:ln>
                  <a:solidFill>
                    <a:schemeClr val="tx1"/>
                  </a:solidFill>
                </a:ln>
              </a:rPr>
              <a:t>Title IX</a:t>
            </a:r>
            <a:r>
              <a:rPr lang="en-US" sz="4000" dirty="0">
                <a:solidFill>
                  <a:srgbClr val="FFFFFF"/>
                </a:solidFill>
              </a:rPr>
              <a:t/>
            </a:r>
            <a:br>
              <a:rPr lang="en-US" sz="4000" dirty="0">
                <a:solidFill>
                  <a:srgbClr val="FFFFFF"/>
                </a:solidFill>
              </a:rPr>
            </a:br>
            <a:endParaRPr lang="en-US" sz="4000" dirty="0">
              <a:solidFill>
                <a:srgbClr val="FFFFFF"/>
              </a:solidFill>
            </a:endParaRPr>
          </a:p>
        </p:txBody>
      </p:sp>
      <p:sp>
        <p:nvSpPr>
          <p:cNvPr id="2" name="Slide Number Placeholder 1">
            <a:extLst>
              <a:ext uri="{FF2B5EF4-FFF2-40B4-BE49-F238E27FC236}">
                <a16:creationId xmlns:a16="http://schemas.microsoft.com/office/drawing/2014/main" id="{4838BCCE-996B-4968-99DA-41C75833737D}"/>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8E28480-1C08-4458-AD97-0283E6FFD09D}" type="slidenum">
              <a:rPr lang="en-US" smtClean="0"/>
              <a:pPr/>
              <a:t>39</a:t>
            </a:fld>
            <a:endParaRPr lang="en-US" dirty="0"/>
          </a:p>
        </p:txBody>
      </p:sp>
    </p:spTree>
    <p:extLst>
      <p:ext uri="{BB962C8B-B14F-4D97-AF65-F5344CB8AC3E}">
        <p14:creationId xmlns:p14="http://schemas.microsoft.com/office/powerpoint/2010/main" val="354592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20-2-51(e)</a:t>
            </a:r>
          </a:p>
        </p:txBody>
      </p:sp>
      <p:sp>
        <p:nvSpPr>
          <p:cNvPr id="3" name="Content Placeholder 2"/>
          <p:cNvSpPr>
            <a:spLocks noGrp="1"/>
          </p:cNvSpPr>
          <p:nvPr>
            <p:ph idx="1"/>
          </p:nvPr>
        </p:nvSpPr>
        <p:spPr>
          <a:xfrm>
            <a:off x="1096963" y="2675694"/>
            <a:ext cx="10058400" cy="3193294"/>
          </a:xfrm>
        </p:spPr>
        <p:txBody>
          <a:bodyPr>
            <a:normAutofit/>
          </a:bodyPr>
          <a:lstStyle/>
          <a:p>
            <a:pPr eaLnBrk="1" hangingPunct="1">
              <a:defRPr/>
            </a:pPr>
            <a:r>
              <a:rPr lang="en-US" dirty="0"/>
              <a:t>Adds to eligibility requirements:</a:t>
            </a:r>
          </a:p>
          <a:p>
            <a:pPr lvl="1" eaLnBrk="1" hangingPunct="1">
              <a:defRPr/>
            </a:pPr>
            <a:r>
              <a:rPr lang="en-US" dirty="0"/>
              <a:t>Has completed all prior annual training requirement established by the local board of education and the State Board of Education pursuant to Code Section 20-2-230 if such person is eligible for reelection as a member of the local board of education.</a:t>
            </a:r>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a:pPr>
                <a:spcAft>
                  <a:spcPts val="600"/>
                </a:spcAft>
                <a:defRPr/>
              </a:pPr>
              <a:t>4</a:t>
            </a:fld>
            <a:endParaRPr lang="en-US" dirty="0"/>
          </a:p>
        </p:txBody>
      </p:sp>
    </p:spTree>
    <p:extLst>
      <p:ext uri="{BB962C8B-B14F-4D97-AF65-F5344CB8AC3E}">
        <p14:creationId xmlns:p14="http://schemas.microsoft.com/office/powerpoint/2010/main" val="40968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vert="horz" lIns="91440" tIns="45720" rIns="91440" bIns="45720" rtlCol="0" anchor="ctr">
            <a:normAutofit/>
          </a:bodyPr>
          <a:lstStyle/>
          <a:p>
            <a:r>
              <a:rPr lang="en-US" sz="3300" i="1" cap="all" spc="300" dirty="0">
                <a:solidFill>
                  <a:srgbClr val="FFFFFF"/>
                </a:solidFill>
              </a:rPr>
              <a:t>G.G. v. Gloucester Cnty. Sch. Bd.</a:t>
            </a:r>
            <a:r>
              <a:rPr lang="en-US" sz="3300" cap="all" spc="300" dirty="0">
                <a:solidFill>
                  <a:srgbClr val="FFFFFF"/>
                </a:solidFill>
              </a:rPr>
              <a:t>,</a:t>
            </a:r>
            <a:r>
              <a:rPr lang="en-US" sz="3300" i="1" cap="all" spc="300" dirty="0">
                <a:solidFill>
                  <a:srgbClr val="FFFFFF"/>
                </a:solidFill>
              </a:rPr>
              <a:t> </a:t>
            </a:r>
            <a:br>
              <a:rPr lang="en-US" sz="3300" i="1" cap="all" spc="300" dirty="0">
                <a:solidFill>
                  <a:srgbClr val="FFFFFF"/>
                </a:solidFill>
              </a:rPr>
            </a:br>
            <a:r>
              <a:rPr lang="en-US" sz="3300" cap="all" spc="300" dirty="0">
                <a:solidFill>
                  <a:srgbClr val="FFFFFF"/>
                </a:solidFill>
              </a:rPr>
              <a:t>(Virginia, 4th Cir.)</a:t>
            </a:r>
          </a:p>
        </p:txBody>
      </p:sp>
      <p:sp>
        <p:nvSpPr>
          <p:cNvPr id="3" name="Content Placeholder 2"/>
          <p:cNvSpPr>
            <a:spLocks noGrp="1"/>
          </p:cNvSpPr>
          <p:nvPr>
            <p:ph idx="1"/>
          </p:nvPr>
        </p:nvSpPr>
        <p:spPr>
          <a:xfrm>
            <a:off x="1096963" y="2675694"/>
            <a:ext cx="10058400" cy="3193294"/>
          </a:xfrm>
        </p:spPr>
        <p:txBody>
          <a:bodyPr vert="horz" lIns="91440" tIns="45720" rIns="91440" bIns="45720" rtlCol="0">
            <a:normAutofit/>
          </a:bodyPr>
          <a:lstStyle/>
          <a:p>
            <a:pPr indent="-228600">
              <a:spcBef>
                <a:spcPct val="20000"/>
              </a:spcBef>
              <a:spcAft>
                <a:spcPts val="600"/>
              </a:spcAft>
              <a:buClr>
                <a:schemeClr val="tx1"/>
              </a:buClr>
              <a:buFont typeface="Arial"/>
              <a:buChar char="•"/>
            </a:pPr>
            <a:r>
              <a:rPr lang="en-US" dirty="0"/>
              <a:t>Transgender male HS student was allowed to use boys’ restroom for weeks, until school got negative feedback from community </a:t>
            </a:r>
          </a:p>
          <a:p>
            <a:pPr indent="-228600">
              <a:spcBef>
                <a:spcPct val="20000"/>
              </a:spcBef>
              <a:spcAft>
                <a:spcPts val="600"/>
              </a:spcAft>
              <a:buClr>
                <a:schemeClr val="tx1"/>
              </a:buClr>
              <a:buFont typeface="Arial"/>
              <a:buChar char="•"/>
            </a:pPr>
            <a:endParaRPr lang="en-US" dirty="0"/>
          </a:p>
          <a:p>
            <a:pPr indent="-228600">
              <a:spcBef>
                <a:spcPct val="20000"/>
              </a:spcBef>
              <a:spcAft>
                <a:spcPts val="600"/>
              </a:spcAft>
              <a:buClr>
                <a:schemeClr val="tx1"/>
              </a:buClr>
              <a:buFont typeface="Arial"/>
              <a:buChar char="•"/>
            </a:pPr>
            <a:r>
              <a:rPr lang="en-US" dirty="0"/>
              <a:t>School Board adopted new restroom policy: “It shall be the practice of the GCPS to provide male and female restroom and locker room facilities in its schools, and the use of said facilities shall be limited to the </a:t>
            </a:r>
            <a:r>
              <a:rPr lang="en-US" b="1" dirty="0"/>
              <a:t>corresponding biological genders</a:t>
            </a:r>
            <a:r>
              <a:rPr lang="en-US" dirty="0"/>
              <a:t>, and students with gender identity issues shall be provided an alternative appropriate private facility.”</a:t>
            </a:r>
          </a:p>
          <a:p>
            <a:pPr indent="-228600">
              <a:spcBef>
                <a:spcPct val="20000"/>
              </a:spcBef>
              <a:spcAft>
                <a:spcPts val="600"/>
              </a:spcAft>
              <a:buClr>
                <a:schemeClr val="tx1"/>
              </a:buClr>
              <a:buFont typeface="Arial"/>
              <a:buChar char="•"/>
            </a:pPr>
            <a:endParaRPr lang="en-US" dirty="0"/>
          </a:p>
        </p:txBody>
      </p:sp>
      <p:sp>
        <p:nvSpPr>
          <p:cNvPr id="13" name="Rectangle 12">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0993582" y="6446838"/>
            <a:ext cx="780010" cy="365125"/>
          </a:xfrm>
        </p:spPr>
        <p:txBody>
          <a:bodyPr vert="horz" lIns="91440" tIns="45720" rIns="91440" bIns="45720" rtlCol="0">
            <a:normAutofit/>
          </a:bodyPr>
          <a:lstStyle/>
          <a:p>
            <a:pPr>
              <a:spcAft>
                <a:spcPts val="600"/>
              </a:spcAft>
              <a:defRPr/>
            </a:pPr>
            <a:fld id="{A52F134E-BC93-47FE-8058-E63AFDEB62F5}" type="slidenum">
              <a:rPr lang="en-US" b="1" i="0" kern="1200" dirty="0">
                <a:effectLst>
                  <a:outerShdw blurRad="50800" dist="38100" dir="2700000" algn="tl" rotWithShape="0">
                    <a:srgbClr val="000000">
                      <a:alpha val="43000"/>
                    </a:srgbClr>
                  </a:outerShdw>
                </a:effectLst>
                <a:latin typeface="+mn-lt"/>
                <a:ea typeface="+mn-ea"/>
                <a:cs typeface="+mn-cs"/>
              </a:rPr>
              <a:pPr>
                <a:spcAft>
                  <a:spcPts val="600"/>
                </a:spcAft>
                <a:defRPr/>
              </a:pPr>
              <a:t>40</a:t>
            </a:fld>
            <a:endParaRPr lang="en-US" b="1" i="0" kern="1200" dirty="0">
              <a:effectLst>
                <a:outerShdw blurRad="50800" dist="38100" dir="2700000" algn="tl" rotWithShape="0">
                  <a:srgbClr val="000000">
                    <a:alpha val="43000"/>
                  </a:srgbClr>
                </a:outerShdw>
              </a:effectLst>
              <a:latin typeface="+mn-lt"/>
              <a:ea typeface="+mn-ea"/>
              <a:cs typeface="+mn-cs"/>
            </a:endParaRPr>
          </a:p>
        </p:txBody>
      </p:sp>
    </p:spTree>
    <p:extLst>
      <p:ext uri="{BB962C8B-B14F-4D97-AF65-F5344CB8AC3E}">
        <p14:creationId xmlns:p14="http://schemas.microsoft.com/office/powerpoint/2010/main" val="2511022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vert="horz" lIns="91440" tIns="45720" rIns="91440" bIns="45720" rtlCol="0" anchor="ctr">
            <a:normAutofit/>
          </a:bodyPr>
          <a:lstStyle/>
          <a:p>
            <a:r>
              <a:rPr lang="en-US" sz="4400" b="0" i="0" cap="all" spc="-50" dirty="0">
                <a:solidFill>
                  <a:srgbClr val="FFFFFF"/>
                </a:solidFill>
              </a:rPr>
              <a:t>What the District Court held</a:t>
            </a:r>
            <a:br>
              <a:rPr lang="en-US" sz="4400" b="0" i="0" cap="all" spc="-50" dirty="0">
                <a:solidFill>
                  <a:srgbClr val="FFFFFF"/>
                </a:solidFill>
              </a:rPr>
            </a:br>
            <a:r>
              <a:rPr lang="en-US" sz="4400" b="0" i="0" cap="all" spc="-50" dirty="0">
                <a:solidFill>
                  <a:srgbClr val="FFFFFF"/>
                </a:solidFill>
              </a:rPr>
              <a:t>(E.D. Va. Sept. 17, 2015)…</a:t>
            </a:r>
          </a:p>
        </p:txBody>
      </p:sp>
      <p:sp>
        <p:nvSpPr>
          <p:cNvPr id="3" name="Content Placeholder 2"/>
          <p:cNvSpPr>
            <a:spLocks noGrp="1"/>
          </p:cNvSpPr>
          <p:nvPr>
            <p:ph idx="13"/>
          </p:nvPr>
        </p:nvSpPr>
        <p:spPr>
          <a:xfrm>
            <a:off x="1096963" y="2675694"/>
            <a:ext cx="10058400" cy="3193294"/>
          </a:xfrm>
        </p:spPr>
        <p:txBody>
          <a:bodyPr vert="horz" lIns="0" tIns="45720" rIns="0" bIns="45720" rtlCol="0">
            <a:normAutofit/>
          </a:bodyPr>
          <a:lstStyle/>
          <a:p>
            <a:pPr indent="-228600">
              <a:lnSpc>
                <a:spcPct val="100000"/>
              </a:lnSpc>
              <a:spcBef>
                <a:spcPts val="1000"/>
              </a:spcBef>
              <a:spcAft>
                <a:spcPts val="0"/>
              </a:spcAft>
              <a:buClr>
                <a:schemeClr val="bg2">
                  <a:lumMod val="40000"/>
                  <a:lumOff val="60000"/>
                </a:schemeClr>
              </a:buClr>
              <a:buFont typeface="Calibri" panose="020F0502020204030204" pitchFamily="34" charset="0"/>
              <a:buChar char=""/>
            </a:pPr>
            <a:r>
              <a:rPr lang="en-US" dirty="0"/>
              <a:t>The court dismissed the student’s claim that the school board’s policy excluding him from using the boys’ restroom based on his gender identity amounts to sex discrimination in violation of Title IX. </a:t>
            </a:r>
          </a:p>
          <a:p>
            <a:pPr indent="-228600">
              <a:lnSpc>
                <a:spcPct val="100000"/>
              </a:lnSpc>
              <a:spcBef>
                <a:spcPts val="1000"/>
              </a:spcBef>
              <a:spcAft>
                <a:spcPts val="0"/>
              </a:spcAft>
              <a:buClr>
                <a:schemeClr val="bg2">
                  <a:lumMod val="40000"/>
                  <a:lumOff val="60000"/>
                </a:schemeClr>
              </a:buClr>
              <a:buFont typeface="Calibri" panose="020F0502020204030204" pitchFamily="34" charset="0"/>
              <a:buChar char=""/>
            </a:pPr>
            <a:endParaRPr lang="en-US" dirty="0"/>
          </a:p>
          <a:p>
            <a:pPr indent="-228600">
              <a:lnSpc>
                <a:spcPct val="100000"/>
              </a:lnSpc>
              <a:spcBef>
                <a:spcPts val="1000"/>
              </a:spcBef>
              <a:spcAft>
                <a:spcPts val="0"/>
              </a:spcAft>
              <a:buClr>
                <a:schemeClr val="bg2">
                  <a:lumMod val="40000"/>
                  <a:lumOff val="60000"/>
                </a:schemeClr>
              </a:buClr>
              <a:buFont typeface="Calibri" panose="020F0502020204030204" pitchFamily="34" charset="0"/>
              <a:buChar char=""/>
            </a:pPr>
            <a:r>
              <a:rPr lang="en-US" dirty="0"/>
              <a:t>“The Title IX claim is precluded by Department of Education [(ED)] regulations.” Specifically, it pointed out that ED regulation 34 C.F.R. § 106.33 expressly “allows schools to provide separate bathroom facilities based upon sex, so long as the bathrooms are comparable.”</a:t>
            </a:r>
          </a:p>
          <a:p>
            <a:pPr indent="-228600">
              <a:lnSpc>
                <a:spcPct val="100000"/>
              </a:lnSpc>
              <a:spcBef>
                <a:spcPts val="1000"/>
              </a:spcBef>
              <a:spcAft>
                <a:spcPts val="0"/>
              </a:spcAft>
              <a:buClr>
                <a:schemeClr val="bg2">
                  <a:lumMod val="40000"/>
                  <a:lumOff val="60000"/>
                </a:schemeClr>
              </a:buClr>
              <a:buFont typeface="Calibri" panose="020F0502020204030204" pitchFamily="34" charset="0"/>
              <a:buChar char=""/>
            </a:pPr>
            <a:endParaRPr lang="en-US" dirty="0"/>
          </a:p>
        </p:txBody>
      </p:sp>
      <p:sp>
        <p:nvSpPr>
          <p:cNvPr id="17" name="Rectangle 16">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4"/>
          </p:nvPr>
        </p:nvSpPr>
        <p:spPr>
          <a:xfrm>
            <a:off x="10993582" y="6446838"/>
            <a:ext cx="780010" cy="365125"/>
          </a:xfrm>
        </p:spPr>
        <p:txBody>
          <a:bodyPr vert="horz" lIns="91440" tIns="45720" rIns="91440" bIns="45720" rtlCol="0" anchor="ctr">
            <a:normAutofit/>
          </a:bodyPr>
          <a:lstStyle/>
          <a:p>
            <a:pPr algn="l">
              <a:spcAft>
                <a:spcPts val="600"/>
              </a:spcAft>
              <a:defRPr/>
            </a:pPr>
            <a:fld id="{A52F134E-BC93-47FE-8058-E63AFDEB62F5}" type="slidenum">
              <a:rPr lang="en-US" sz="1050" b="0" i="0">
                <a:solidFill>
                  <a:srgbClr val="FFFFFF"/>
                </a:solidFill>
                <a:effectLst>
                  <a:outerShdw blurRad="50800" dist="38100" dir="2700000" algn="tl" rotWithShape="0">
                    <a:srgbClr val="000000">
                      <a:alpha val="43000"/>
                    </a:srgbClr>
                  </a:outerShdw>
                </a:effectLst>
                <a:latin typeface="+mn-lt"/>
              </a:rPr>
              <a:pPr algn="l">
                <a:spcAft>
                  <a:spcPts val="600"/>
                </a:spcAft>
                <a:defRPr/>
              </a:pPr>
              <a:t>41</a:t>
            </a:fld>
            <a:endParaRPr lang="en-US" sz="1050" b="0" i="0" dirty="0">
              <a:solidFill>
                <a:srgbClr val="FFFFFF"/>
              </a:solidFill>
              <a:effectLst>
                <a:outerShdw blurRad="50800" dist="38100" dir="2700000" algn="tl" rotWithShape="0">
                  <a:srgbClr val="000000">
                    <a:alpha val="43000"/>
                  </a:srgbClr>
                </a:outerShdw>
              </a:effectLst>
              <a:latin typeface="+mn-lt"/>
            </a:endParaRPr>
          </a:p>
        </p:txBody>
      </p:sp>
    </p:spTree>
    <p:extLst>
      <p:ext uri="{BB962C8B-B14F-4D97-AF65-F5344CB8AC3E}">
        <p14:creationId xmlns:p14="http://schemas.microsoft.com/office/powerpoint/2010/main" val="1453150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1097280" y="286603"/>
            <a:ext cx="10058400" cy="1450757"/>
          </a:xfrm>
        </p:spPr>
        <p:txBody>
          <a:bodyPr anchor="ctr">
            <a:normAutofit/>
          </a:bodyPr>
          <a:lstStyle/>
          <a:p>
            <a:r>
              <a:rPr lang="en-US" dirty="0">
                <a:solidFill>
                  <a:srgbClr val="FFFFFF"/>
                </a:solidFill>
                <a:latin typeface="Calibri" pitchFamily="34" charset="0"/>
                <a:cs typeface="Calibri" pitchFamily="34" charset="0"/>
              </a:rPr>
              <a:t>However, the Fourth Circuit reversed…</a:t>
            </a:r>
            <a:endParaRPr lang="en-US" dirty="0">
              <a:solidFill>
                <a:srgbClr val="FFFFFF"/>
              </a:solidFill>
            </a:endParaRPr>
          </a:p>
        </p:txBody>
      </p:sp>
      <p:sp>
        <p:nvSpPr>
          <p:cNvPr id="2" name="Content Placeholder 1"/>
          <p:cNvSpPr>
            <a:spLocks noGrp="1"/>
          </p:cNvSpPr>
          <p:nvPr>
            <p:ph idx="1"/>
          </p:nvPr>
        </p:nvSpPr>
        <p:spPr>
          <a:xfrm>
            <a:off x="1096963" y="2675694"/>
            <a:ext cx="10058400" cy="3193294"/>
          </a:xfrm>
        </p:spPr>
        <p:txBody>
          <a:bodyPr>
            <a:normAutofit/>
          </a:bodyPr>
          <a:lstStyle/>
          <a:p>
            <a:r>
              <a:rPr lang="en-US" dirty="0">
                <a:latin typeface="Calibri" pitchFamily="34" charset="0"/>
                <a:cs typeface="Calibri" pitchFamily="34" charset="0"/>
              </a:rPr>
              <a:t>Referenced an opinion letter (January 7, 2015) by OCR: “When a school elects to separate or treat students differently on the basis of sex ... a school generally must treat transgender students consistent with their </a:t>
            </a:r>
            <a:r>
              <a:rPr lang="en-US" b="1" dirty="0">
                <a:latin typeface="Calibri" pitchFamily="34" charset="0"/>
                <a:cs typeface="Calibri" pitchFamily="34" charset="0"/>
              </a:rPr>
              <a:t>gender identity</a:t>
            </a:r>
            <a:r>
              <a:rPr lang="en-US" dirty="0">
                <a:latin typeface="Calibri" pitchFamily="34" charset="0"/>
                <a:cs typeface="Calibri" pitchFamily="34" charset="0"/>
              </a:rPr>
              <a:t>.”</a:t>
            </a:r>
          </a:p>
          <a:p>
            <a:r>
              <a:rPr lang="en-US" dirty="0">
                <a:latin typeface="Calibri" pitchFamily="34" charset="0"/>
                <a:cs typeface="Calibri" pitchFamily="34" charset="0"/>
              </a:rPr>
              <a:t>The District Court had refused to consider the OCR opinion letter but the 4</a:t>
            </a:r>
            <a:r>
              <a:rPr lang="en-US" baseline="30000" dirty="0">
                <a:latin typeface="Calibri" pitchFamily="34" charset="0"/>
                <a:cs typeface="Calibri" pitchFamily="34" charset="0"/>
              </a:rPr>
              <a:t>th</a:t>
            </a:r>
            <a:r>
              <a:rPr lang="en-US" dirty="0">
                <a:latin typeface="Calibri" pitchFamily="34" charset="0"/>
                <a:cs typeface="Calibri" pitchFamily="34" charset="0"/>
              </a:rPr>
              <a:t> Circuit determined that it should have given deference to OCR’s interpretation of its own regulation. </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161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p:cNvSpPr>
            <a:spLocks noGrp="1"/>
          </p:cNvSpPr>
          <p:nvPr>
            <p:ph type="title"/>
          </p:nvPr>
        </p:nvSpPr>
        <p:spPr>
          <a:xfrm>
            <a:off x="1097280" y="286603"/>
            <a:ext cx="10058400" cy="1450757"/>
          </a:xfrm>
        </p:spPr>
        <p:txBody>
          <a:bodyPr vert="horz" lIns="91440" tIns="45720" rIns="91440" bIns="45720" rtlCol="0" anchor="ctr">
            <a:normAutofit/>
          </a:bodyPr>
          <a:lstStyle/>
          <a:p>
            <a:r>
              <a:rPr lang="en-US" sz="3600" cap="all" spc="300" dirty="0">
                <a:solidFill>
                  <a:srgbClr val="FFFFFF"/>
                </a:solidFill>
                <a:effectLst>
                  <a:outerShdw blurRad="38100" dist="38100" dir="2700000" algn="tl">
                    <a:srgbClr val="000000">
                      <a:alpha val="43137"/>
                    </a:srgbClr>
                  </a:outerShdw>
                </a:effectLst>
              </a:rPr>
              <a:t>5/13/16 Dear Colleague Letter on Transgender Students</a:t>
            </a:r>
          </a:p>
        </p:txBody>
      </p:sp>
      <p:sp>
        <p:nvSpPr>
          <p:cNvPr id="7" name="Content Placeholder 1"/>
          <p:cNvSpPr>
            <a:spLocks noGrp="1"/>
          </p:cNvSpPr>
          <p:nvPr>
            <p:ph idx="1"/>
          </p:nvPr>
        </p:nvSpPr>
        <p:spPr>
          <a:xfrm>
            <a:off x="1096963" y="2675694"/>
            <a:ext cx="10058400" cy="3193294"/>
          </a:xfrm>
        </p:spPr>
        <p:txBody>
          <a:bodyPr vert="horz" lIns="91440" tIns="45720" rIns="91440" bIns="45720" rtlCol="0">
            <a:normAutofit/>
          </a:bodyPr>
          <a:lstStyle/>
          <a:p>
            <a:pPr indent="-228600">
              <a:lnSpc>
                <a:spcPct val="100000"/>
              </a:lnSpc>
            </a:pPr>
            <a:r>
              <a:rPr lang="en-US" spc="100" dirty="0"/>
              <a:t>Schools must ensure nondiscrimination on the basis of sex includes providing transgender students equal access to educational programs and activities, </a:t>
            </a:r>
            <a:r>
              <a:rPr lang="en-US" b="1" spc="100" dirty="0"/>
              <a:t>even in circumstances in which other students, parents, or community members raise objections or concerns</a:t>
            </a:r>
            <a:r>
              <a:rPr lang="en-US" spc="100" dirty="0"/>
              <a:t>. </a:t>
            </a:r>
          </a:p>
          <a:p>
            <a:pPr indent="-228600">
              <a:lnSpc>
                <a:spcPct val="100000"/>
              </a:lnSpc>
            </a:pPr>
            <a:r>
              <a:rPr lang="en-US" spc="100" dirty="0"/>
              <a:t>The desire to accommodate others’ discomfort cannot justify a policy that singles out and disadvantages a particular class of students. </a:t>
            </a:r>
          </a:p>
          <a:p>
            <a:pPr indent="-228600">
              <a:lnSpc>
                <a:spcPct val="100000"/>
              </a:lnSpc>
            </a:pPr>
            <a:r>
              <a:rPr lang="en-US" spc="100" dirty="0"/>
              <a:t>Student or parent notice that a student will assert a new gender identity is sufficient to require a school to begin treating the student consistent with the student’s gender identity.</a:t>
            </a:r>
          </a:p>
          <a:p>
            <a:pPr indent="-228600">
              <a:lnSpc>
                <a:spcPct val="100000"/>
              </a:lnSpc>
            </a:pPr>
            <a:endParaRPr lang="en-US" spc="100" dirty="0"/>
          </a:p>
        </p:txBody>
      </p:sp>
      <p:sp>
        <p:nvSpPr>
          <p:cNvPr id="16" name="Rectangle 15">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0993582" y="6446838"/>
            <a:ext cx="780010" cy="365125"/>
          </a:xfrm>
        </p:spPr>
        <p:txBody>
          <a:bodyPr vert="horz" lIns="91440" tIns="45720" rIns="91440" bIns="45720" rtlCol="0">
            <a:normAutofit/>
          </a:bodyPr>
          <a:lstStyle/>
          <a:p>
            <a:pPr defTabSz="914400">
              <a:spcAft>
                <a:spcPts val="600"/>
              </a:spcAft>
              <a:defRPr/>
            </a:pPr>
            <a:fld id="{A52F134E-BC93-47FE-8058-E63AFDEB62F5}" type="slidenum">
              <a:rPr lang="en-US"/>
              <a:pPr defTabSz="914400">
                <a:spcAft>
                  <a:spcPts val="600"/>
                </a:spcAft>
                <a:defRPr/>
              </a:pPr>
              <a:t>43</a:t>
            </a:fld>
            <a:endParaRPr lang="en-US" dirty="0"/>
          </a:p>
        </p:txBody>
      </p:sp>
    </p:spTree>
    <p:extLst>
      <p:ext uri="{BB962C8B-B14F-4D97-AF65-F5344CB8AC3E}">
        <p14:creationId xmlns:p14="http://schemas.microsoft.com/office/powerpoint/2010/main" val="2785979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ECB1D2-D0FA-4411-AA2B-4066592C9F79}"/>
              </a:ext>
            </a:extLst>
          </p:cNvPr>
          <p:cNvPicPr>
            <a:picLocks noChangeAspect="1"/>
          </p:cNvPicPr>
          <p:nvPr/>
        </p:nvPicPr>
        <p:blipFill rotWithShape="1">
          <a:blip r:embed="rId2"/>
          <a:srcRect l="699" r="1086" b="388"/>
          <a:stretch/>
        </p:blipFill>
        <p:spPr>
          <a:xfrm>
            <a:off x="1" y="0"/>
            <a:ext cx="12192000" cy="6858000"/>
          </a:xfrm>
          <a:prstGeom prst="rect">
            <a:avLst/>
          </a:prstGeom>
        </p:spPr>
      </p:pic>
      <p:sp>
        <p:nvSpPr>
          <p:cNvPr id="5" name="TextBox 4">
            <a:extLst>
              <a:ext uri="{FF2B5EF4-FFF2-40B4-BE49-F238E27FC236}">
                <a16:creationId xmlns:a16="http://schemas.microsoft.com/office/drawing/2014/main" id="{858B5432-B9F0-4E82-BFE1-1CFCD0D03853}"/>
              </a:ext>
            </a:extLst>
          </p:cNvPr>
          <p:cNvSpPr txBox="1"/>
          <p:nvPr/>
        </p:nvSpPr>
        <p:spPr>
          <a:xfrm>
            <a:off x="2635756" y="2505670"/>
            <a:ext cx="6920484" cy="707886"/>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Department of Justice and the Department of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are withdrawing the statements of policy and guidance</a:t>
            </a:r>
          </a:p>
        </p:txBody>
      </p:sp>
      <p:sp>
        <p:nvSpPr>
          <p:cNvPr id="6" name="TextBox 5">
            <a:extLst>
              <a:ext uri="{FF2B5EF4-FFF2-40B4-BE49-F238E27FC236}">
                <a16:creationId xmlns:a16="http://schemas.microsoft.com/office/drawing/2014/main" id="{1ECBD94C-6BE4-42A9-9345-3656B9DC201F}"/>
              </a:ext>
            </a:extLst>
          </p:cNvPr>
          <p:cNvSpPr txBox="1"/>
          <p:nvPr/>
        </p:nvSpPr>
        <p:spPr>
          <a:xfrm>
            <a:off x="2635756" y="3429000"/>
            <a:ext cx="7376315" cy="707886"/>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These guidance documents take the position that the prohibitions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discrimination “on the basis of sex” in Title IX</a:t>
            </a:r>
          </a:p>
        </p:txBody>
      </p:sp>
      <p:sp>
        <p:nvSpPr>
          <p:cNvPr id="7" name="TextBox 6">
            <a:extLst>
              <a:ext uri="{FF2B5EF4-FFF2-40B4-BE49-F238E27FC236}">
                <a16:creationId xmlns:a16="http://schemas.microsoft.com/office/drawing/2014/main" id="{7CB5009B-086B-4254-B328-D03666DA996E}"/>
              </a:ext>
            </a:extLst>
          </p:cNvPr>
          <p:cNvSpPr txBox="1"/>
          <p:nvPr/>
        </p:nvSpPr>
        <p:spPr>
          <a:xfrm>
            <a:off x="2635756" y="4358669"/>
            <a:ext cx="7247497" cy="400110"/>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require access to sex-segregated facilities based on gender identity. </a:t>
            </a:r>
          </a:p>
        </p:txBody>
      </p:sp>
      <p:sp>
        <p:nvSpPr>
          <p:cNvPr id="8" name="TextBox 7">
            <a:extLst>
              <a:ext uri="{FF2B5EF4-FFF2-40B4-BE49-F238E27FC236}">
                <a16:creationId xmlns:a16="http://schemas.microsoft.com/office/drawing/2014/main" id="{3807B8FC-CE3F-493D-AE91-77E3DF4DCFB7}"/>
              </a:ext>
            </a:extLst>
          </p:cNvPr>
          <p:cNvSpPr txBox="1"/>
          <p:nvPr/>
        </p:nvSpPr>
        <p:spPr>
          <a:xfrm>
            <a:off x="2103120" y="5120640"/>
            <a:ext cx="8100679" cy="1015663"/>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These guidance documents do not, however, contain extensive legal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Analysis or explain how the position is consistent with the express language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of Title IX, nor did they undergo any formal public process.</a:t>
            </a:r>
          </a:p>
        </p:txBody>
      </p:sp>
      <p:sp>
        <p:nvSpPr>
          <p:cNvPr id="2" name="Slide Number Placeholder 1">
            <a:extLst>
              <a:ext uri="{FF2B5EF4-FFF2-40B4-BE49-F238E27FC236}">
                <a16:creationId xmlns:a16="http://schemas.microsoft.com/office/drawing/2014/main" id="{C64D61D3-F1E4-4BDB-A8D7-D027A8AD272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8E28480-1C08-4458-AD97-0283E6FFD09D}" type="slidenum">
              <a:rPr lang="en-US" smtClean="0"/>
              <a:pPr/>
              <a:t>44</a:t>
            </a:fld>
            <a:endParaRPr lang="en-US" dirty="0"/>
          </a:p>
        </p:txBody>
      </p:sp>
    </p:spTree>
    <p:extLst>
      <p:ext uri="{BB962C8B-B14F-4D97-AF65-F5344CB8AC3E}">
        <p14:creationId xmlns:p14="http://schemas.microsoft.com/office/powerpoint/2010/main" val="159484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BD90F3-FCBF-4F87-8902-E2C68173F99B}"/>
              </a:ext>
            </a:extLst>
          </p:cNvPr>
          <p:cNvSpPr>
            <a:spLocks noGrp="1"/>
          </p:cNvSpPr>
          <p:nvPr>
            <p:ph type="sldNum" sz="quarter" idx="12"/>
          </p:nvPr>
        </p:nvSpPr>
        <p:spPr>
          <a:xfrm>
            <a:off x="10514012" y="58832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E28480-1C08-4458-AD97-0283E6FFD09D}"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endParaRPr>
          </a:p>
        </p:txBody>
      </p:sp>
      <p:pic>
        <p:nvPicPr>
          <p:cNvPr id="1026" name="Picture 2" descr="C:\Users\rws\Desktop\Dear Colleague.jpg"/>
          <p:cNvPicPr>
            <a:picLocks noGrp="1" noChangeAspect="1" noChangeArrowheads="1"/>
          </p:cNvPicPr>
          <p:nvPr>
            <p:ph idx="4294967295"/>
          </p:nvPr>
        </p:nvPicPr>
        <p:blipFill>
          <a:blip r:embed="rId2" cstate="print"/>
          <a:stretch>
            <a:fillRect/>
          </a:stretch>
        </p:blipFill>
        <p:spPr bwMode="auto">
          <a:xfrm>
            <a:off x="0" y="0"/>
            <a:ext cx="12192000" cy="6840538"/>
          </a:xfrm>
          <a:prstGeom prst="rect">
            <a:avLst/>
          </a:prstGeom>
          <a:noFill/>
          <a:ln>
            <a:noFill/>
          </a:ln>
        </p:spPr>
      </p:pic>
      <p:sp>
        <p:nvSpPr>
          <p:cNvPr id="6" name="TextBox 5"/>
          <p:cNvSpPr txBox="1"/>
          <p:nvPr/>
        </p:nvSpPr>
        <p:spPr>
          <a:xfrm>
            <a:off x="1828800" y="2438401"/>
            <a:ext cx="8529099" cy="2246769"/>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The purpose of this guidance is to inform you that the Department of 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and the Department of Education are withdrawing the statements of policy and guidance reflected in: </a:t>
            </a:r>
          </a:p>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
            </a:r>
            <a:b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b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Dear Colleague Letter on Transgender Students jointly issued by the Civil Rights Division of the Department of Justice and Department of Education dated May 13, 2016</a:t>
            </a:r>
          </a:p>
        </p:txBody>
      </p:sp>
      <p:sp>
        <p:nvSpPr>
          <p:cNvPr id="9" name="TextBox 8"/>
          <p:cNvSpPr txBox="1"/>
          <p:nvPr/>
        </p:nvSpPr>
        <p:spPr>
          <a:xfrm>
            <a:off x="1920240" y="2438400"/>
            <a:ext cx="8534400" cy="2862322"/>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These guidance documents take the position that the prohibitions on discrimination “on the basis of sex”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require access to sex-segregated facilities based on gender identity.  These guidance documents do not, however, contain extensive legal analysis or explain how the position is consistent with the express language of Title IX, nor did they undergo any formal public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
            </a:r>
            <a:b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b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This interpretation has given rise to significant litigation regarding school restrooms and locker rooms. </a:t>
            </a:r>
          </a:p>
        </p:txBody>
      </p:sp>
      <p:sp>
        <p:nvSpPr>
          <p:cNvPr id="10" name="TextBox 9"/>
          <p:cNvSpPr txBox="1"/>
          <p:nvPr/>
        </p:nvSpPr>
        <p:spPr>
          <a:xfrm>
            <a:off x="1828800" y="2438400"/>
            <a:ext cx="8534400" cy="2862322"/>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In addition, the Departments believe that, in this context, there must be due regard for the primary role of the States and local school districts in establishing educational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80808"/>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Franklin Gothic Book"/>
                <a:ea typeface="+mn-ea"/>
                <a:cs typeface="+mn-cs"/>
              </a:rPr>
              <a:t>In these circumstances, the Department of Education and The Department of Justice have decided to withdraw and rescind the above-referenced guidance documents in order to further and more completely consider the legal issues involved.  The Departments thus will not rely on the views expressed within them. </a:t>
            </a:r>
          </a:p>
        </p:txBody>
      </p:sp>
    </p:spTree>
    <p:extLst>
      <p:ext uri="{BB962C8B-B14F-4D97-AF65-F5344CB8AC3E}">
        <p14:creationId xmlns:p14="http://schemas.microsoft.com/office/powerpoint/2010/main" val="29328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2/3*#ppt_w"/>
                                          </p:val>
                                        </p:tav>
                                        <p:tav tm="100000">
                                          <p:val>
                                            <p:strVal val="#ppt_w"/>
                                          </p:val>
                                        </p:tav>
                                      </p:tavLst>
                                    </p:anim>
                                    <p:anim calcmode="lin" valueType="num">
                                      <p:cBhvr>
                                        <p:cTn id="8"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288" fill="hold" grpId="1" nodeType="clickEffect">
                                  <p:stCondLst>
                                    <p:cond delay="0"/>
                                  </p:stCondLst>
                                  <p:childTnLst>
                                    <p:anim calcmode="lin" valueType="num">
                                      <p:cBhvr>
                                        <p:cTn id="12" dur="500"/>
                                        <p:tgtEl>
                                          <p:spTgt spid="6"/>
                                        </p:tgtEl>
                                        <p:attrNameLst>
                                          <p:attrName>ppt_w</p:attrName>
                                        </p:attrNameLst>
                                      </p:cBhvr>
                                      <p:tavLst>
                                        <p:tav tm="0">
                                          <p:val>
                                            <p:strVal val="ppt_w"/>
                                          </p:val>
                                        </p:tav>
                                        <p:tav tm="100000">
                                          <p:val>
                                            <p:strVal val="2/3*ppt_w"/>
                                          </p:val>
                                        </p:tav>
                                      </p:tavLst>
                                    </p:anim>
                                    <p:anim calcmode="lin" valueType="num">
                                      <p:cBhvr>
                                        <p:cTn id="13" dur="500"/>
                                        <p:tgtEl>
                                          <p:spTgt spid="6"/>
                                        </p:tgtEl>
                                        <p:attrNameLst>
                                          <p:attrName>ppt_h</p:attrName>
                                        </p:attrNameLst>
                                      </p:cBhvr>
                                      <p:tavLst>
                                        <p:tav tm="0">
                                          <p:val>
                                            <p:strVal val="ppt_h"/>
                                          </p:val>
                                        </p:tav>
                                        <p:tav tm="100000">
                                          <p:val>
                                            <p:strVal val="2/3*ppt_h"/>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3" presetClass="entr" presetSubtype="27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2/3*#ppt_w"/>
                                          </p:val>
                                        </p:tav>
                                        <p:tav tm="100000">
                                          <p:val>
                                            <p:strVal val="#ppt_w"/>
                                          </p:val>
                                        </p:tav>
                                      </p:tavLst>
                                    </p:anim>
                                    <p:anim calcmode="lin" valueType="num">
                                      <p:cBhvr>
                                        <p:cTn id="19"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xit" presetSubtype="288" fill="hold" grpId="1" nodeType="clickEffect">
                                  <p:stCondLst>
                                    <p:cond delay="0"/>
                                  </p:stCondLst>
                                  <p:childTnLst>
                                    <p:anim calcmode="lin" valueType="num">
                                      <p:cBhvr>
                                        <p:cTn id="23" dur="500"/>
                                        <p:tgtEl>
                                          <p:spTgt spid="9"/>
                                        </p:tgtEl>
                                        <p:attrNameLst>
                                          <p:attrName>ppt_w</p:attrName>
                                        </p:attrNameLst>
                                      </p:cBhvr>
                                      <p:tavLst>
                                        <p:tav tm="0">
                                          <p:val>
                                            <p:strVal val="ppt_w"/>
                                          </p:val>
                                        </p:tav>
                                        <p:tav tm="100000">
                                          <p:val>
                                            <p:strVal val="2/3*ppt_w"/>
                                          </p:val>
                                        </p:tav>
                                      </p:tavLst>
                                    </p:anim>
                                    <p:anim calcmode="lin" valueType="num">
                                      <p:cBhvr>
                                        <p:cTn id="24" dur="500"/>
                                        <p:tgtEl>
                                          <p:spTgt spid="9"/>
                                        </p:tgtEl>
                                        <p:attrNameLst>
                                          <p:attrName>ppt_h</p:attrName>
                                        </p:attrNameLst>
                                      </p:cBhvr>
                                      <p:tavLst>
                                        <p:tav tm="0">
                                          <p:val>
                                            <p:strVal val="ppt_h"/>
                                          </p:val>
                                        </p:tav>
                                        <p:tav tm="100000">
                                          <p:val>
                                            <p:strVal val="2/3*ppt_h"/>
                                          </p:val>
                                        </p:tav>
                                      </p:tavLst>
                                    </p:anim>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23" presetClass="entr" presetSubtype="27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2/3*#ppt_w"/>
                                          </p:val>
                                        </p:tav>
                                        <p:tav tm="100000">
                                          <p:val>
                                            <p:strVal val="#ppt_w"/>
                                          </p:val>
                                        </p:tav>
                                      </p:tavLst>
                                    </p:anim>
                                    <p:anim calcmode="lin" valueType="num">
                                      <p:cBhvr>
                                        <p:cTn id="30"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C7B943-71A6-4350-9BA7-F3BB51E6D8EB}"/>
              </a:ext>
            </a:extLst>
          </p:cNvPr>
          <p:cNvSpPr>
            <a:spLocks noGrp="1"/>
          </p:cNvSpPr>
          <p:nvPr>
            <p:ph type="title"/>
          </p:nvPr>
        </p:nvSpPr>
        <p:spPr>
          <a:xfrm>
            <a:off x="949047" y="643466"/>
            <a:ext cx="2771273" cy="5470463"/>
          </a:xfrm>
        </p:spPr>
        <p:txBody>
          <a:bodyPr vert="horz" lIns="91440" tIns="45720" rIns="91440" bIns="45720" rtlCol="0" anchor="ctr">
            <a:normAutofit/>
          </a:bodyPr>
          <a:lstStyle/>
          <a:p>
            <a:r>
              <a:rPr lang="en-US" sz="3600" b="0" i="0" u="sng" cap="none" dirty="0"/>
              <a:t>Adams</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0BA1D5-6CBC-414C-9177-9ED079F39578}"/>
              </a:ext>
            </a:extLst>
          </p:cNvPr>
          <p:cNvSpPr>
            <a:spLocks noGrp="1"/>
          </p:cNvSpPr>
          <p:nvPr>
            <p:ph idx="1"/>
          </p:nvPr>
        </p:nvSpPr>
        <p:spPr>
          <a:xfrm>
            <a:off x="4428565" y="643466"/>
            <a:ext cx="6818427" cy="5470462"/>
          </a:xfrm>
        </p:spPr>
        <p:txBody>
          <a:bodyPr vert="horz" lIns="0" tIns="45720" rIns="0" bIns="45720" rtlCol="0" anchor="ctr">
            <a:normAutofit/>
          </a:bodyPr>
          <a:lstStyle/>
          <a:p>
            <a:pPr>
              <a:lnSpc>
                <a:spcPct val="100000"/>
              </a:lnSpc>
            </a:pPr>
            <a:r>
              <a:rPr lang="en-US" dirty="0">
                <a:solidFill>
                  <a:schemeClr val="tx1">
                    <a:lumMod val="75000"/>
                    <a:lumOff val="25000"/>
                  </a:schemeClr>
                </a:solidFill>
              </a:rPr>
              <a:t>1</a:t>
            </a:r>
            <a:r>
              <a:rPr lang="en-US" baseline="30000" dirty="0">
                <a:solidFill>
                  <a:schemeClr val="tx1">
                    <a:lumMod val="75000"/>
                    <a:lumOff val="25000"/>
                  </a:schemeClr>
                </a:solidFill>
              </a:rPr>
              <a:t>st</a:t>
            </a:r>
            <a:r>
              <a:rPr lang="en-US" dirty="0">
                <a:solidFill>
                  <a:schemeClr val="tx1">
                    <a:lumMod val="75000"/>
                    <a:lumOff val="25000"/>
                  </a:schemeClr>
                </a:solidFill>
              </a:rPr>
              <a:t> 6 weeks of 9</a:t>
            </a:r>
            <a:r>
              <a:rPr lang="en-US" baseline="30000" dirty="0">
                <a:solidFill>
                  <a:schemeClr val="tx1">
                    <a:lumMod val="75000"/>
                    <a:lumOff val="25000"/>
                  </a:schemeClr>
                </a:solidFill>
              </a:rPr>
              <a:t>th</a:t>
            </a:r>
            <a:r>
              <a:rPr lang="en-US" dirty="0">
                <a:solidFill>
                  <a:schemeClr val="tx1">
                    <a:lumMod val="75000"/>
                    <a:lumOff val="25000"/>
                  </a:schemeClr>
                </a:solidFill>
              </a:rPr>
              <a:t> grade year, Adams used Boys’ restroom</a:t>
            </a:r>
            <a:br>
              <a:rPr lang="en-US" dirty="0">
                <a:solidFill>
                  <a:schemeClr val="tx1">
                    <a:lumMod val="75000"/>
                    <a:lumOff val="25000"/>
                  </a:schemeClr>
                </a:solidFill>
              </a:rPr>
            </a:br>
            <a:endParaRPr lang="en-US" dirty="0">
              <a:solidFill>
                <a:schemeClr val="tx1">
                  <a:lumMod val="75000"/>
                  <a:lumOff val="25000"/>
                </a:schemeClr>
              </a:solidFill>
            </a:endParaRPr>
          </a:p>
          <a:p>
            <a:pPr>
              <a:lnSpc>
                <a:spcPct val="100000"/>
              </a:lnSpc>
            </a:pPr>
            <a:r>
              <a:rPr lang="en-US" dirty="0">
                <a:solidFill>
                  <a:schemeClr val="tx1">
                    <a:lumMod val="75000"/>
                    <a:lumOff val="25000"/>
                  </a:schemeClr>
                </a:solidFill>
              </a:rPr>
              <a:t>2 girls complained</a:t>
            </a:r>
            <a:br>
              <a:rPr lang="en-US" dirty="0">
                <a:solidFill>
                  <a:schemeClr val="tx1">
                    <a:lumMod val="75000"/>
                    <a:lumOff val="25000"/>
                  </a:schemeClr>
                </a:solidFill>
              </a:rPr>
            </a:br>
            <a:endParaRPr lang="en-US" dirty="0">
              <a:solidFill>
                <a:schemeClr val="tx1">
                  <a:lumMod val="75000"/>
                  <a:lumOff val="25000"/>
                </a:schemeClr>
              </a:solidFill>
            </a:endParaRPr>
          </a:p>
          <a:p>
            <a:pPr>
              <a:lnSpc>
                <a:spcPct val="100000"/>
              </a:lnSpc>
            </a:pPr>
            <a:r>
              <a:rPr lang="en-US" dirty="0">
                <a:solidFill>
                  <a:schemeClr val="tx1">
                    <a:lumMod val="75000"/>
                    <a:lumOff val="25000"/>
                  </a:schemeClr>
                </a:solidFill>
              </a:rPr>
              <a:t>Adams was given a choice: </a:t>
            </a:r>
            <a:br>
              <a:rPr lang="en-US" dirty="0">
                <a:solidFill>
                  <a:schemeClr val="tx1">
                    <a:lumMod val="75000"/>
                    <a:lumOff val="25000"/>
                  </a:schemeClr>
                </a:solidFill>
              </a:rPr>
            </a:br>
            <a:endParaRPr lang="en-US" dirty="0">
              <a:solidFill>
                <a:schemeClr val="tx1">
                  <a:lumMod val="75000"/>
                  <a:lumOff val="25000"/>
                </a:schemeClr>
              </a:solidFill>
            </a:endParaRPr>
          </a:p>
          <a:p>
            <a:pPr marL="914400" lvl="1" indent="-457200"/>
            <a:r>
              <a:rPr lang="en-US" dirty="0">
                <a:solidFill>
                  <a:schemeClr val="tx1">
                    <a:lumMod val="75000"/>
                    <a:lumOff val="25000"/>
                  </a:schemeClr>
                </a:solidFill>
              </a:rPr>
              <a:t>Use gender-neutral restroom or</a:t>
            </a:r>
            <a:br>
              <a:rPr lang="en-US" dirty="0">
                <a:solidFill>
                  <a:schemeClr val="tx1">
                    <a:lumMod val="75000"/>
                    <a:lumOff val="25000"/>
                  </a:schemeClr>
                </a:solidFill>
              </a:rPr>
            </a:br>
            <a:endParaRPr lang="en-US" dirty="0">
              <a:solidFill>
                <a:schemeClr val="tx1">
                  <a:lumMod val="75000"/>
                  <a:lumOff val="25000"/>
                </a:schemeClr>
              </a:solidFill>
            </a:endParaRPr>
          </a:p>
          <a:p>
            <a:pPr marL="914400" lvl="1" indent="-457200"/>
            <a:r>
              <a:rPr lang="en-US" dirty="0">
                <a:solidFill>
                  <a:schemeClr val="tx1">
                    <a:lumMod val="75000"/>
                    <a:lumOff val="25000"/>
                  </a:schemeClr>
                </a:solidFill>
              </a:rPr>
              <a:t>Use Girls’ restroom</a:t>
            </a:r>
          </a:p>
        </p:txBody>
      </p:sp>
      <p:sp>
        <p:nvSpPr>
          <p:cNvPr id="8" name="Slide Number Placeholder 3">
            <a:extLst>
              <a:ext uri="{FF2B5EF4-FFF2-40B4-BE49-F238E27FC236}">
                <a16:creationId xmlns:a16="http://schemas.microsoft.com/office/drawing/2014/main" id="{3F2B0503-05C4-417C-9F4C-E6940C33BC20}"/>
              </a:ext>
            </a:extLst>
          </p:cNvPr>
          <p:cNvSpPr>
            <a:spLocks noGrp="1"/>
          </p:cNvSpPr>
          <p:nvPr>
            <p:ph type="sldNum" sz="quarter" idx="10"/>
          </p:nvPr>
        </p:nvSpPr>
        <p:spPr>
          <a:xfrm>
            <a:off x="10993582" y="6446838"/>
            <a:ext cx="780010" cy="365125"/>
          </a:xfrm>
        </p:spPr>
        <p:txBody>
          <a:bodyPr vert="horz" lIns="91440" tIns="45720" rIns="91440" bIns="45720" rtlCol="0" anchor="ctr">
            <a:normAutofit/>
          </a:bodyPr>
          <a:lstStyle/>
          <a:p>
            <a:pPr>
              <a:spcAft>
                <a:spcPts val="600"/>
              </a:spcAft>
            </a:pPr>
            <a:fld id="{A27ACAAB-BC80-4ADF-A4C6-B276282231F9}" type="slidenum">
              <a:rPr lang="en-US" sz="1050" b="0" i="0">
                <a:solidFill>
                  <a:schemeClr val="tx1"/>
                </a:solidFill>
              </a:rPr>
              <a:pPr>
                <a:spcAft>
                  <a:spcPts val="600"/>
                </a:spcAft>
              </a:pPr>
              <a:t>46</a:t>
            </a:fld>
            <a:endParaRPr lang="en-US" sz="1050" b="0" i="0" dirty="0">
              <a:solidFill>
                <a:schemeClr val="tx1"/>
              </a:solidFill>
            </a:endParaRPr>
          </a:p>
        </p:txBody>
      </p:sp>
    </p:spTree>
    <p:extLst>
      <p:ext uri="{BB962C8B-B14F-4D97-AF65-F5344CB8AC3E}">
        <p14:creationId xmlns:p14="http://schemas.microsoft.com/office/powerpoint/2010/main" val="11562506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07CEED-CA00-4698-B4E2-EA361D4EDBD4}"/>
              </a:ext>
            </a:extLst>
          </p:cNvPr>
          <p:cNvSpPr>
            <a:spLocks noGrp="1"/>
          </p:cNvSpPr>
          <p:nvPr>
            <p:ph idx="1"/>
          </p:nvPr>
        </p:nvSpPr>
        <p:spPr>
          <a:xfrm>
            <a:off x="643467" y="2546224"/>
            <a:ext cx="3448259" cy="3342747"/>
          </a:xfrm>
        </p:spPr>
        <p:txBody>
          <a:bodyPr>
            <a:normAutofit/>
          </a:bodyPr>
          <a:lstStyle/>
          <a:p>
            <a:r>
              <a:rPr lang="en-US" sz="1800" b="1" dirty="0">
                <a:solidFill>
                  <a:srgbClr val="FFFFFF"/>
                </a:solidFill>
              </a:rPr>
              <a:t>“Transgender students will be given access to a gender-neutral restroom and will not be required to use the restroom corresponding to their biological sex.”</a:t>
            </a:r>
          </a:p>
        </p:txBody>
      </p:sp>
      <p:pic>
        <p:nvPicPr>
          <p:cNvPr id="4098" name="Picture 2">
            <a:extLst>
              <a:ext uri="{FF2B5EF4-FFF2-40B4-BE49-F238E27FC236}">
                <a16:creationId xmlns:a16="http://schemas.microsoft.com/office/drawing/2014/main" id="{CF14E654-AA23-4A3B-93CE-2A48BE65F870}"/>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26909"/>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00016"/>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FE1B2C-7BC1-4AE2-9A50-2A4A70A9D6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97E8244A-2C81-4C0E-A929-3EC8EFF35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BEFC08-C480-4CC4-9758-04286F5CF1D8}"/>
              </a:ext>
            </a:extLst>
          </p:cNvPr>
          <p:cNvSpPr>
            <a:spLocks noGrp="1"/>
          </p:cNvSpPr>
          <p:nvPr>
            <p:ph type="title"/>
          </p:nvPr>
        </p:nvSpPr>
        <p:spPr>
          <a:xfrm>
            <a:off x="858749" y="963997"/>
            <a:ext cx="3787457" cy="4938361"/>
          </a:xfrm>
        </p:spPr>
        <p:txBody>
          <a:bodyPr anchor="ctr">
            <a:normAutofit/>
          </a:bodyPr>
          <a:lstStyle/>
          <a:p>
            <a:pPr algn="r"/>
            <a: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Adams v. School Board of </a:t>
            </a:r>
            <a:b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St. Johns County, Fla.</a:t>
            </a:r>
            <a:b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4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(Florida Federal District Court)</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B54834-3BAD-4257-9118-D78F81BBF7FD}"/>
              </a:ext>
            </a:extLst>
          </p:cNvPr>
          <p:cNvSpPr>
            <a:spLocks noGrp="1"/>
          </p:cNvSpPr>
          <p:nvPr>
            <p:ph idx="1"/>
          </p:nvPr>
        </p:nvSpPr>
        <p:spPr>
          <a:xfrm>
            <a:off x="5301798" y="963507"/>
            <a:ext cx="5968181" cy="4938851"/>
          </a:xfrm>
        </p:spPr>
        <p:txBody>
          <a:bodyPr anchor="ctr">
            <a:normAutofit/>
          </a:bodyPr>
          <a:lstStyle/>
          <a:p>
            <a:pPr>
              <a:lnSpc>
                <a:spcPct val="100000"/>
              </a:lnSpc>
            </a:pPr>
            <a:r>
              <a:rPr lang="en-US" dirty="0">
                <a:ea typeface="Tahoma" panose="020B0604030504040204" pitchFamily="34" charset="0"/>
                <a:cs typeface="Tahoma" panose="020B0604030504040204" pitchFamily="34" charset="0"/>
              </a:rPr>
              <a:t>“Everyone agrees that boys should use the boys’ restroom at Nease and that girls should use the girls’ restroom.  The parties disagree over whether Drew Adams is a boy.”</a:t>
            </a:r>
            <a:br>
              <a:rPr lang="en-US" dirty="0">
                <a:ea typeface="Tahoma" panose="020B0604030504040204" pitchFamily="34" charset="0"/>
                <a:cs typeface="Tahoma" panose="020B0604030504040204" pitchFamily="34" charset="0"/>
              </a:rPr>
            </a:br>
            <a:endParaRPr lang="en-US" dirty="0">
              <a:ea typeface="Tahoma" panose="020B0604030504040204" pitchFamily="34" charset="0"/>
              <a:cs typeface="Tahoma" panose="020B0604030504040204" pitchFamily="34" charset="0"/>
            </a:endParaRPr>
          </a:p>
          <a:p>
            <a:pPr>
              <a:lnSpc>
                <a:spcPct val="100000"/>
              </a:lnSpc>
            </a:pPr>
            <a:r>
              <a:rPr lang="en-US" dirty="0">
                <a:ea typeface="Tahoma" panose="020B0604030504040204" pitchFamily="34" charset="0"/>
                <a:cs typeface="Tahoma" panose="020B0604030504040204" pitchFamily="34" charset="0"/>
              </a:rPr>
              <a:t>Evidence of medical transition and legal documentation</a:t>
            </a:r>
            <a:br>
              <a:rPr lang="en-US" dirty="0">
                <a:ea typeface="Tahoma" panose="020B0604030504040204" pitchFamily="34" charset="0"/>
                <a:cs typeface="Tahoma" panose="020B0604030504040204" pitchFamily="34" charset="0"/>
              </a:rPr>
            </a:br>
            <a:endParaRPr lang="en-US" dirty="0">
              <a:ea typeface="Tahoma" panose="020B0604030504040204" pitchFamily="34" charset="0"/>
              <a:cs typeface="Tahoma" panose="020B0604030504040204" pitchFamily="34" charset="0"/>
            </a:endParaRPr>
          </a:p>
          <a:p>
            <a:pPr>
              <a:lnSpc>
                <a:spcPct val="100000"/>
              </a:lnSpc>
            </a:pPr>
            <a:r>
              <a:rPr lang="en-US" dirty="0">
                <a:ea typeface="Tahoma" panose="020B0604030504040204" pitchFamily="34" charset="0"/>
                <a:cs typeface="Tahoma" panose="020B0604030504040204" pitchFamily="34" charset="0"/>
              </a:rPr>
              <a:t>Rules Title IX requires his use of boys’ restroom and withdrawal of guidance did not substitute substantive interpretation</a:t>
            </a:r>
            <a:br>
              <a:rPr lang="en-US" dirty="0">
                <a:ea typeface="Tahoma" panose="020B0604030504040204" pitchFamily="34" charset="0"/>
                <a:cs typeface="Tahoma" panose="020B0604030504040204" pitchFamily="34" charset="0"/>
              </a:rPr>
            </a:br>
            <a:endParaRPr lang="en-US" dirty="0">
              <a:ea typeface="Tahoma" panose="020B0604030504040204" pitchFamily="34" charset="0"/>
              <a:cs typeface="Tahoma" panose="020B0604030504040204" pitchFamily="34" charset="0"/>
            </a:endParaRPr>
          </a:p>
          <a:p>
            <a:pPr>
              <a:lnSpc>
                <a:spcPct val="100000"/>
              </a:lnSpc>
            </a:pPr>
            <a:r>
              <a:rPr lang="en-US" dirty="0">
                <a:ea typeface="Tahoma" panose="020B0604030504040204" pitchFamily="34" charset="0"/>
                <a:cs typeface="Tahoma" panose="020B0604030504040204" pitchFamily="34" charset="0"/>
              </a:rPr>
              <a:t>If necessary, finds an equal protection violation</a:t>
            </a:r>
            <a:br>
              <a:rPr lang="en-US" dirty="0">
                <a:ea typeface="Tahoma" panose="020B0604030504040204" pitchFamily="34" charset="0"/>
                <a:cs typeface="Tahoma" panose="020B0604030504040204" pitchFamily="34" charset="0"/>
              </a:rPr>
            </a:br>
            <a:endParaRPr lang="en-US" dirty="0">
              <a:ea typeface="Tahoma" panose="020B0604030504040204" pitchFamily="34" charset="0"/>
              <a:cs typeface="Tahoma" panose="020B0604030504040204" pitchFamily="34" charset="0"/>
            </a:endParaRPr>
          </a:p>
          <a:p>
            <a:pPr>
              <a:lnSpc>
                <a:spcPct val="100000"/>
              </a:lnSpc>
            </a:pPr>
            <a:r>
              <a:rPr lang="en-US" dirty="0">
                <a:ea typeface="Tahoma" panose="020B0604030504040204" pitchFamily="34" charset="0"/>
                <a:cs typeface="Tahoma" panose="020B0604030504040204" pitchFamily="34" charset="0"/>
              </a:rPr>
              <a:t>Finds privacy and safety concerns not warranted </a:t>
            </a:r>
          </a:p>
        </p:txBody>
      </p:sp>
      <p:sp>
        <p:nvSpPr>
          <p:cNvPr id="4" name="Slide Number Placeholder 3">
            <a:extLst>
              <a:ext uri="{FF2B5EF4-FFF2-40B4-BE49-F238E27FC236}">
                <a16:creationId xmlns:a16="http://schemas.microsoft.com/office/drawing/2014/main" id="{B741E875-7E1D-4C6C-ABE4-88F4835370BB}"/>
              </a:ext>
            </a:extLst>
          </p:cNvPr>
          <p:cNvSpPr>
            <a:spLocks noGrp="1"/>
          </p:cNvSpPr>
          <p:nvPr>
            <p:ph type="sldNum" sz="quarter" idx="12"/>
          </p:nvPr>
        </p:nvSpPr>
        <p:spPr>
          <a:xfrm>
            <a:off x="10993582" y="6446838"/>
            <a:ext cx="780010" cy="365125"/>
          </a:xfrm>
          <a:prstGeom prst="rect">
            <a:avLst/>
          </a:prstGeom>
        </p:spPr>
        <p:txBody>
          <a:bodyPr vert="horz" lIns="91440" tIns="45720" rIns="91440" bIns="45720" rtlCol="0">
            <a:normAutofit/>
          </a:bodyPr>
          <a:lstStyle>
            <a:defPPr>
              <a:defRPr lang="en-US"/>
            </a:defPPr>
            <a:lvl1pPr marL="0" algn="r" defTabSz="457200" rtl="0" eaLnBrk="1" latinLnBrk="0" hangingPunct="1">
              <a:defRPr sz="900"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F8E28480-1C08-4458-AD97-0283E6FFD09D}" type="slidenum">
              <a:rPr lang="en-US">
                <a:solidFill>
                  <a:schemeClr val="tx1">
                    <a:lumMod val="85000"/>
                    <a:lumOff val="15000"/>
                  </a:schemeClr>
                </a:solidFill>
              </a:rPr>
              <a:pPr>
                <a:spcAft>
                  <a:spcPts val="600"/>
                </a:spcAft>
              </a:pPr>
              <a:t>48</a:t>
            </a:fld>
            <a:endParaRPr lang="en-US" dirty="0">
              <a:solidFill>
                <a:schemeClr val="tx1">
                  <a:lumMod val="85000"/>
                  <a:lumOff val="15000"/>
                </a:schemeClr>
              </a:solidFill>
            </a:endParaRPr>
          </a:p>
        </p:txBody>
      </p:sp>
    </p:spTree>
    <p:extLst>
      <p:ext uri="{BB962C8B-B14F-4D97-AF65-F5344CB8AC3E}">
        <p14:creationId xmlns:p14="http://schemas.microsoft.com/office/powerpoint/2010/main" val="11958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6A4E2C-E8A4-456E-B6E9-E1B5389CE089}"/>
              </a:ext>
            </a:extLst>
          </p:cNvPr>
          <p:cNvSpPr>
            <a:spLocks noGrp="1"/>
          </p:cNvSpPr>
          <p:nvPr>
            <p:ph type="title"/>
          </p:nvPr>
        </p:nvSpPr>
        <p:spPr>
          <a:xfrm>
            <a:off x="858749" y="963997"/>
            <a:ext cx="3787457" cy="4938361"/>
          </a:xfrm>
        </p:spPr>
        <p:txBody>
          <a:bodyPr anchor="ctr">
            <a:normAutofit/>
          </a:bodyPr>
          <a:lstStyle/>
          <a:p>
            <a:pPr algn="r"/>
            <a: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Adams v. School Board of </a:t>
            </a:r>
            <a:b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St. Johns County, Fla.</a:t>
            </a:r>
            <a:br>
              <a:rPr lang="en-US" sz="40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4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(Florida Federal District Court)</a:t>
            </a:r>
            <a:endParaRPr lang="en-US" sz="4000" b="1" dirty="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DB8AE9-C6A8-45F9-89F4-B479268CBC62}"/>
              </a:ext>
            </a:extLst>
          </p:cNvPr>
          <p:cNvSpPr>
            <a:spLocks noGrp="1"/>
          </p:cNvSpPr>
          <p:nvPr>
            <p:ph idx="1"/>
          </p:nvPr>
        </p:nvSpPr>
        <p:spPr>
          <a:xfrm>
            <a:off x="5301798" y="963507"/>
            <a:ext cx="5968181" cy="4938851"/>
          </a:xfrm>
        </p:spPr>
        <p:txBody>
          <a:bodyPr anchor="ctr">
            <a:normAutofit/>
          </a:bodyPr>
          <a:lstStyle/>
          <a:p>
            <a:pPr>
              <a:lnSpc>
                <a:spcPct val="100000"/>
              </a:lnSpc>
            </a:pPr>
            <a:endParaRPr lang="en-US" sz="1500" dirty="0"/>
          </a:p>
          <a:p>
            <a:pPr>
              <a:lnSpc>
                <a:spcPct val="100000"/>
              </a:lnSpc>
            </a:pPr>
            <a:r>
              <a:rPr lang="en-US" sz="1500" dirty="0"/>
              <a:t>“Biological boys” may only use boys’ restrooms or gender-neutral single-stall bathrooms and “biological girls” may only use girls’ restrooms or gender-neutral single-stall bathrooms</a:t>
            </a:r>
            <a:br>
              <a:rPr lang="en-US" sz="1500" dirty="0"/>
            </a:br>
            <a:endParaRPr lang="en-US" sz="1500" dirty="0"/>
          </a:p>
          <a:p>
            <a:pPr>
              <a:lnSpc>
                <a:spcPct val="100000"/>
              </a:lnSpc>
            </a:pPr>
            <a:r>
              <a:rPr lang="en-US" sz="1500" dirty="0"/>
              <a:t>District Court ruled in favor of the transgender student’s claims under the Equal Protection Clause and Title IX, granting a permanent injunction ordering the Florida school district to allow the student to use the boys’ restroom on the basis of gender identity</a:t>
            </a:r>
            <a:br>
              <a:rPr lang="en-US" sz="1500" dirty="0"/>
            </a:br>
            <a:endParaRPr lang="en-US" sz="1500" dirty="0"/>
          </a:p>
          <a:p>
            <a:pPr>
              <a:lnSpc>
                <a:spcPct val="100000"/>
              </a:lnSpc>
            </a:pPr>
            <a:r>
              <a:rPr lang="en-US" sz="1500" dirty="0"/>
              <a:t>Eleventh Circuit affirmed, relying on </a:t>
            </a:r>
            <a:r>
              <a:rPr lang="en-US" sz="1500" u="sng" dirty="0"/>
              <a:t>Bostock</a:t>
            </a:r>
            <a:r>
              <a:rPr lang="en-US" sz="1500" dirty="0"/>
              <a:t>: “</a:t>
            </a:r>
            <a:r>
              <a:rPr lang="en-US" sz="1500" u="sng" dirty="0"/>
              <a:t>Bostock</a:t>
            </a:r>
            <a:r>
              <a:rPr lang="en-US" sz="1500" dirty="0"/>
              <a:t> confirmed that workplace discrimination against transgender people is contrary to law. Neither should this discrimination be tolerated in schools. The School Board’s bathroom policy, as applied to Mr. Adams, singled him out for different treatment because of his transgender status.”</a:t>
            </a:r>
            <a:br>
              <a:rPr lang="en-US" sz="1500" dirty="0"/>
            </a:br>
            <a:endParaRPr lang="en-US" sz="1500" dirty="0"/>
          </a:p>
          <a:p>
            <a:pPr>
              <a:lnSpc>
                <a:spcPct val="100000"/>
              </a:lnSpc>
            </a:pPr>
            <a:r>
              <a:rPr lang="en-US" sz="1500" dirty="0"/>
              <a:t>On August 26, 2020, the Fourth Circuit similarly rejected transgender bathroom ban in second </a:t>
            </a:r>
            <a:r>
              <a:rPr lang="en-US" sz="1500" u="sng" dirty="0"/>
              <a:t>Grimm </a:t>
            </a:r>
            <a:r>
              <a:rPr lang="en-US" sz="1500" dirty="0"/>
              <a:t>decision</a:t>
            </a:r>
            <a:endParaRPr lang="en-US" sz="1500" u="sng" dirty="0"/>
          </a:p>
        </p:txBody>
      </p:sp>
    </p:spTree>
    <p:extLst>
      <p:ext uri="{BB962C8B-B14F-4D97-AF65-F5344CB8AC3E}">
        <p14:creationId xmlns:p14="http://schemas.microsoft.com/office/powerpoint/2010/main" val="22434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20-2-58</a:t>
            </a:r>
          </a:p>
        </p:txBody>
      </p:sp>
      <p:sp>
        <p:nvSpPr>
          <p:cNvPr id="3" name="Content Placeholder 2"/>
          <p:cNvSpPr>
            <a:spLocks noGrp="1"/>
          </p:cNvSpPr>
          <p:nvPr>
            <p:ph idx="1"/>
          </p:nvPr>
        </p:nvSpPr>
        <p:spPr>
          <a:xfrm>
            <a:off x="1096963" y="2675694"/>
            <a:ext cx="10058400" cy="3193294"/>
          </a:xfrm>
        </p:spPr>
        <p:txBody>
          <a:bodyPr>
            <a:normAutofit/>
          </a:bodyPr>
          <a:lstStyle/>
          <a:p>
            <a:pPr marL="457200" indent="-457200">
              <a:buAutoNum type="alphaLcParenBoth"/>
              <a:defRPr/>
            </a:pPr>
            <a:r>
              <a:rPr lang="en-US" dirty="0"/>
              <a:t>It shall be the duty of each local board of education to hold a regular meeting during each calendar month for the transaction of business pertaining to the public schools and to review the financial status of the local school system…. </a:t>
            </a:r>
          </a:p>
          <a:p>
            <a:pPr marL="457200" indent="-457200">
              <a:buAutoNum type="alphaLcParenBoth"/>
              <a:defRPr/>
            </a:pPr>
            <a:r>
              <a:rPr lang="en-US" dirty="0"/>
              <a:t>The State Board of Education shall create a template for local boards of education to use to review the financial status of their local school systems, which shall include at a minimum, a statement of revenues, expenditures, and encumbrances.</a:t>
            </a:r>
          </a:p>
        </p:txBody>
      </p:sp>
      <p:sp>
        <p:nvSpPr>
          <p:cNvPr id="23" name="Rectangle 22">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a:pPr>
                <a:spcAft>
                  <a:spcPts val="600"/>
                </a:spcAft>
                <a:defRPr/>
              </a:pPr>
              <a:t>5</a:t>
            </a:fld>
            <a:endParaRPr lang="en-US" dirty="0"/>
          </a:p>
        </p:txBody>
      </p:sp>
    </p:spTree>
    <p:extLst>
      <p:ext uri="{BB962C8B-B14F-4D97-AF65-F5344CB8AC3E}">
        <p14:creationId xmlns:p14="http://schemas.microsoft.com/office/powerpoint/2010/main" val="38896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62A1FB-D687-40C3-8366-6EE3F9411A4B}"/>
              </a:ext>
            </a:extLst>
          </p:cNvPr>
          <p:cNvSpPr>
            <a:spLocks noGrp="1"/>
          </p:cNvSpPr>
          <p:nvPr>
            <p:ph type="title"/>
          </p:nvPr>
        </p:nvSpPr>
        <p:spPr>
          <a:xfrm>
            <a:off x="858749" y="963997"/>
            <a:ext cx="3787457" cy="4938361"/>
          </a:xfrm>
        </p:spPr>
        <p:txBody>
          <a:bodyPr anchor="ctr">
            <a:normAutofit/>
          </a:bodyPr>
          <a:lstStyle/>
          <a:p>
            <a:pPr algn="r"/>
            <a:r>
              <a:rPr lang="en-US" b="1" dirty="0"/>
              <a:t>Bostock v. Clayton County, Ga </a:t>
            </a:r>
            <a:br>
              <a:rPr lang="en-US" b="1" dirty="0"/>
            </a:br>
            <a:r>
              <a:rPr lang="en-US" b="1" dirty="0"/>
              <a:t>(USSC, June 15, 2020)</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36EE5D-4209-499F-9BCA-88B80A9571DC}"/>
              </a:ext>
            </a:extLst>
          </p:cNvPr>
          <p:cNvSpPr>
            <a:spLocks noGrp="1"/>
          </p:cNvSpPr>
          <p:nvPr>
            <p:ph idx="1"/>
          </p:nvPr>
        </p:nvSpPr>
        <p:spPr>
          <a:xfrm>
            <a:off x="5301798" y="963507"/>
            <a:ext cx="5968181" cy="4938851"/>
          </a:xfrm>
        </p:spPr>
        <p:txBody>
          <a:bodyPr anchor="ctr">
            <a:normAutofit/>
          </a:bodyPr>
          <a:lstStyle/>
          <a:p>
            <a:r>
              <a:rPr lang="en-US" dirty="0"/>
              <a:t>3 cases, 11</a:t>
            </a:r>
            <a:r>
              <a:rPr lang="en-US" baseline="30000" dirty="0"/>
              <a:t>th</a:t>
            </a:r>
            <a:r>
              <a:rPr lang="en-US" dirty="0"/>
              <a:t> Cir. Ruled that Sexual Orientation Not Protected by Title VII, 2</a:t>
            </a:r>
            <a:r>
              <a:rPr lang="en-US" baseline="30000" dirty="0"/>
              <a:t>nd</a:t>
            </a:r>
            <a:r>
              <a:rPr lang="en-US" dirty="0"/>
              <a:t> Cir. Ruled that It Was; 6</a:t>
            </a:r>
            <a:r>
              <a:rPr lang="en-US" baseline="30000" dirty="0"/>
              <a:t>th</a:t>
            </a:r>
            <a:r>
              <a:rPr lang="en-US" dirty="0"/>
              <a:t> Cir. Ruled that Gender Identity Was Protected</a:t>
            </a:r>
            <a:br>
              <a:rPr lang="en-US" dirty="0"/>
            </a:br>
            <a:endParaRPr lang="en-US" dirty="0"/>
          </a:p>
          <a:p>
            <a:r>
              <a:rPr lang="en-US" dirty="0"/>
              <a:t>“Because discrimination on the basis of homosexuality or transgender status requires an employer to intentionally treat individual employees differently because of their sex, an employer who intentionally penalizes an employee for being homosexual or transgender also violates Title VII.” </a:t>
            </a:r>
          </a:p>
        </p:txBody>
      </p:sp>
    </p:spTree>
    <p:extLst>
      <p:ext uri="{BB962C8B-B14F-4D97-AF65-F5344CB8AC3E}">
        <p14:creationId xmlns:p14="http://schemas.microsoft.com/office/powerpoint/2010/main" val="10146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3C867-0333-4952-B4B3-6DC558808D82}"/>
              </a:ext>
            </a:extLst>
          </p:cNvPr>
          <p:cNvSpPr>
            <a:spLocks noGrp="1"/>
          </p:cNvSpPr>
          <p:nvPr>
            <p:ph sz="half" idx="1"/>
          </p:nvPr>
        </p:nvSpPr>
        <p:spPr>
          <a:xfrm>
            <a:off x="7592993" y="1307939"/>
            <a:ext cx="3913208" cy="5008455"/>
          </a:xfrm>
        </p:spPr>
        <p:txBody>
          <a:bodyPr vert="horz" lIns="91440" tIns="45720" rIns="91440" bIns="45720" rtlCol="0">
            <a:normAutofit/>
          </a:bodyPr>
          <a:lstStyle/>
          <a:p>
            <a:r>
              <a:rPr lang="en-US" sz="2800" dirty="0"/>
              <a:t>Although Title VII and Title IX are separate substantive provisions of the Civil Rights Act of 1964, both titles protect discrimination against individuals on the basis of sex </a:t>
            </a:r>
          </a:p>
          <a:p>
            <a:endParaRPr lang="en-US" dirty="0"/>
          </a:p>
        </p:txBody>
      </p:sp>
      <p:pic>
        <p:nvPicPr>
          <p:cNvPr id="9" name="Content Placeholder 8" descr="Blue push pin surrounded by circle of red push pins">
            <a:extLst>
              <a:ext uri="{FF2B5EF4-FFF2-40B4-BE49-F238E27FC236}">
                <a16:creationId xmlns:a16="http://schemas.microsoft.com/office/drawing/2014/main" id="{80E67217-61D7-4708-BD1D-58BC24943884}"/>
              </a:ext>
            </a:extLst>
          </p:cNvPr>
          <p:cNvPicPr>
            <a:picLocks noGrp="1" noChangeAspect="1"/>
          </p:cNvPicPr>
          <p:nvPr>
            <p:ph sz="half" idx="2"/>
          </p:nvPr>
        </p:nvPicPr>
        <p:blipFill>
          <a:blip r:embed="rId2"/>
          <a:stretch>
            <a:fillRect/>
          </a:stretch>
        </p:blipFill>
        <p:spPr>
          <a:xfrm>
            <a:off x="683489" y="1394460"/>
            <a:ext cx="6096000" cy="4069080"/>
          </a:xfrm>
          <a:prstGeom prst="rect">
            <a:avLst/>
          </a:prstGeom>
        </p:spPr>
      </p:pic>
    </p:spTree>
    <p:extLst>
      <p:ext uri="{BB962C8B-B14F-4D97-AF65-F5344CB8AC3E}">
        <p14:creationId xmlns:p14="http://schemas.microsoft.com/office/powerpoint/2010/main" val="4201453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2B4D17-01F2-4704-BE52-F70DB41E1501}"/>
              </a:ext>
            </a:extLst>
          </p:cNvPr>
          <p:cNvSpPr>
            <a:spLocks noGrp="1"/>
          </p:cNvSpPr>
          <p:nvPr>
            <p:ph type="title"/>
          </p:nvPr>
        </p:nvSpPr>
        <p:spPr>
          <a:xfrm>
            <a:off x="1097280" y="286603"/>
            <a:ext cx="10058400" cy="1450757"/>
          </a:xfrm>
        </p:spPr>
        <p:txBody>
          <a:bodyPr anchor="ctr">
            <a:normAutofit/>
          </a:bodyPr>
          <a:lstStyle/>
          <a:p>
            <a:r>
              <a:rPr lang="en-US" sz="4000" u="sng" dirty="0">
                <a:solidFill>
                  <a:srgbClr val="FFFFFF"/>
                </a:solidFill>
              </a:rPr>
              <a:t>Adams v. School Bd. of St. Johns Cnty.</a:t>
            </a:r>
            <a:r>
              <a:rPr lang="en-US" sz="4000" dirty="0">
                <a:solidFill>
                  <a:srgbClr val="FFFFFF"/>
                </a:solidFill>
              </a:rPr>
              <a:t>  </a:t>
            </a:r>
            <a:br>
              <a:rPr lang="en-US" sz="4000" dirty="0">
                <a:solidFill>
                  <a:srgbClr val="FFFFFF"/>
                </a:solidFill>
              </a:rPr>
            </a:br>
            <a:r>
              <a:rPr lang="en-US" sz="4000" dirty="0">
                <a:solidFill>
                  <a:srgbClr val="FFFFFF"/>
                </a:solidFill>
              </a:rPr>
              <a:t>(11th Cir. Aug. 7, 2020)</a:t>
            </a:r>
          </a:p>
        </p:txBody>
      </p:sp>
      <p:sp>
        <p:nvSpPr>
          <p:cNvPr id="3" name="Content Placeholder 2">
            <a:extLst>
              <a:ext uri="{FF2B5EF4-FFF2-40B4-BE49-F238E27FC236}">
                <a16:creationId xmlns:a16="http://schemas.microsoft.com/office/drawing/2014/main" id="{D39DF845-6DEC-4F19-AD83-0B99C66A8945}"/>
              </a:ext>
            </a:extLst>
          </p:cNvPr>
          <p:cNvSpPr>
            <a:spLocks noGrp="1"/>
          </p:cNvSpPr>
          <p:nvPr>
            <p:ph idx="1"/>
          </p:nvPr>
        </p:nvSpPr>
        <p:spPr>
          <a:xfrm>
            <a:off x="1096963" y="2675694"/>
            <a:ext cx="10058400" cy="3193294"/>
          </a:xfrm>
        </p:spPr>
        <p:txBody>
          <a:bodyPr>
            <a:normAutofit/>
          </a:bodyPr>
          <a:lstStyle/>
          <a:p>
            <a:pPr marL="0" lvl="0" indent="0">
              <a:buNone/>
            </a:pPr>
            <a:r>
              <a:rPr lang="en-US" dirty="0"/>
              <a:t>Decision in favor of student, 2-1 ; motion for rehearing en banc pending</a:t>
            </a:r>
          </a:p>
          <a:p>
            <a:pPr marL="0" lvl="0" indent="0">
              <a:buNone/>
            </a:pPr>
            <a:r>
              <a:rPr lang="en-US" dirty="0"/>
              <a:t>Active judges on full court: 6 by Trump, 4 by Obama, 1 by Bush and 1 by Clinton</a:t>
            </a:r>
          </a:p>
          <a:p>
            <a:pPr marL="0" lvl="0" indent="0">
              <a:buNone/>
            </a:pPr>
            <a:r>
              <a:rPr lang="en-US" dirty="0"/>
              <a:t>The Court focused on how this student was treated differently from other students and refused to address whether sexually separated restrooms were constitutional or whether “sex” in Title IX specifically includes gender identity</a:t>
            </a:r>
          </a:p>
          <a:p>
            <a:endParaRPr lang="en-US" dirty="0"/>
          </a:p>
        </p:txBody>
      </p:sp>
      <p:sp>
        <p:nvSpPr>
          <p:cNvPr id="13" name="Rectangle 12">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F4EF2CF8-5BE9-4B44-8980-3B49827D2112}"/>
              </a:ext>
            </a:extLst>
          </p:cNvPr>
          <p:cNvSpPr>
            <a:spLocks noGrp="1"/>
          </p:cNvSpPr>
          <p:nvPr>
            <p:ph type="sldNum" sz="quarter" idx="12"/>
          </p:nvPr>
        </p:nvSpPr>
        <p:spPr>
          <a:xfrm>
            <a:off x="10993582" y="6446838"/>
            <a:ext cx="780010" cy="365125"/>
          </a:xfrm>
          <a:prstGeom prst="rect">
            <a:avLst/>
          </a:prstGeom>
        </p:spPr>
        <p:txBody>
          <a:bodyPr vert="horz" lIns="91440" tIns="45720" rIns="91440" bIns="45720" rtlCol="0">
            <a:normAutofit/>
          </a:bodyPr>
          <a:lstStyle>
            <a:defPPr>
              <a:defRPr lang="en-US"/>
            </a:defPPr>
            <a:lvl1pPr marL="0" algn="r" defTabSz="457200" rtl="0" eaLnBrk="1" latinLnBrk="0" hangingPunct="1">
              <a:defRPr sz="900" b="1" i="0" kern="1200">
                <a:solidFill>
                  <a:schemeClr val="tx1">
                    <a:lumMod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F8E28480-1C08-4458-AD97-0283E6FFD09D}" type="slidenum">
              <a:rPr lang="en-US"/>
              <a:pPr>
                <a:spcAft>
                  <a:spcPts val="600"/>
                </a:spcAft>
              </a:pPr>
              <a:t>52</a:t>
            </a:fld>
            <a:endParaRPr lang="en-US" dirty="0"/>
          </a:p>
        </p:txBody>
      </p:sp>
    </p:spTree>
    <p:extLst>
      <p:ext uri="{BB962C8B-B14F-4D97-AF65-F5344CB8AC3E}">
        <p14:creationId xmlns:p14="http://schemas.microsoft.com/office/powerpoint/2010/main" val="26450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4F9BFA-1471-455C-A6F2-A85B79CC551C}"/>
              </a:ext>
            </a:extLst>
          </p:cNvPr>
          <p:cNvSpPr>
            <a:spLocks noGrp="1"/>
          </p:cNvSpPr>
          <p:nvPr>
            <p:ph type="title"/>
          </p:nvPr>
        </p:nvSpPr>
        <p:spPr>
          <a:xfrm>
            <a:off x="858749" y="963997"/>
            <a:ext cx="3787457" cy="4938361"/>
          </a:xfrm>
        </p:spPr>
        <p:txBody>
          <a:bodyPr anchor="ctr">
            <a:normAutofit/>
          </a:bodyPr>
          <a:lstStyle/>
          <a:p>
            <a:pPr algn="r"/>
            <a:r>
              <a:rPr lang="en-US" dirty="0"/>
              <a:t>Are Teachers Essential Workers or Not?</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83FBCE-59FF-46A1-B9EA-5B8C0E782781}"/>
              </a:ext>
            </a:extLst>
          </p:cNvPr>
          <p:cNvSpPr>
            <a:spLocks noGrp="1"/>
          </p:cNvSpPr>
          <p:nvPr>
            <p:ph idx="1"/>
          </p:nvPr>
        </p:nvSpPr>
        <p:spPr>
          <a:xfrm>
            <a:off x="5301798" y="963507"/>
            <a:ext cx="5968181" cy="4938851"/>
          </a:xfrm>
        </p:spPr>
        <p:txBody>
          <a:bodyPr anchor="ctr">
            <a:normAutofit/>
          </a:bodyPr>
          <a:lstStyle/>
          <a:p>
            <a:pPr marL="0" marR="0" lvl="0" indent="0">
              <a:spcBef>
                <a:spcPts val="0"/>
              </a:spcBef>
              <a:spcAft>
                <a:spcPts val="0"/>
              </a:spcAft>
              <a:buNone/>
              <a:tabLst>
                <a:tab pos="457200" algn="l"/>
              </a:tabLst>
            </a:pPr>
            <a:r>
              <a:rPr lang="en-US" dirty="0">
                <a:latin typeface="Calibri" panose="020F0502020204030204" pitchFamily="34" charset="0"/>
                <a:ea typeface="Times New Roman" panose="02020603050405020304" pitchFamily="18" charset="0"/>
              </a:rPr>
              <a:t>The </a:t>
            </a:r>
            <a:r>
              <a:rPr lang="en-US" dirty="0">
                <a:effectLst/>
                <a:latin typeface="Calibri" panose="020F0502020204030204" pitchFamily="34" charset="0"/>
                <a:ea typeface="Times New Roman" panose="02020603050405020304" pitchFamily="18" charset="0"/>
              </a:rPr>
              <a:t>Department Homeland Security made clear that all school employees are essential workers, and that education is a part of the critical infrastructure. </a:t>
            </a:r>
            <a:endParaRPr lang="en-US" dirty="0">
              <a:effectLst/>
              <a:latin typeface="Calibri" panose="020F0502020204030204" pitchFamily="34" charset="0"/>
              <a:ea typeface="Calibri" panose="020F0502020204030204" pitchFamily="34" charset="0"/>
            </a:endParaRPr>
          </a:p>
          <a:p>
            <a:pPr marL="0" marR="0" lvl="0" indent="0">
              <a:spcBef>
                <a:spcPts val="0"/>
              </a:spcBef>
              <a:spcAft>
                <a:spcPts val="0"/>
              </a:spcAft>
              <a:buNone/>
              <a:tabLst>
                <a:tab pos="457200" algn="l"/>
              </a:tabLst>
            </a:pPr>
            <a:r>
              <a:rPr lang="en-US" dirty="0">
                <a:effectLst/>
                <a:latin typeface="Calibri" panose="020F0502020204030204" pitchFamily="34" charset="0"/>
                <a:ea typeface="Times New Roman" panose="02020603050405020304" pitchFamily="18" charset="0"/>
              </a:rPr>
              <a:t>The Governor adopted DHS guidance until </a:t>
            </a:r>
            <a:r>
              <a:rPr lang="en-US" dirty="0">
                <a:latin typeface="Calibri" panose="020F0502020204030204" pitchFamily="34" charset="0"/>
                <a:ea typeface="Times New Roman" panose="02020603050405020304" pitchFamily="18" charset="0"/>
              </a:rPr>
              <a:t>this was added. </a:t>
            </a:r>
            <a:endParaRPr lang="en-US" dirty="0">
              <a:effectLst/>
              <a:latin typeface="Calibri" panose="020F0502020204030204" pitchFamily="34" charset="0"/>
              <a:ea typeface="Calibri" panose="020F0502020204030204" pitchFamily="34" charset="0"/>
            </a:endParaRPr>
          </a:p>
          <a:p>
            <a:pPr marL="0" marR="0" lvl="0" indent="0">
              <a:spcBef>
                <a:spcPts val="0"/>
              </a:spcBef>
              <a:spcAft>
                <a:spcPts val="0"/>
              </a:spcAft>
              <a:buNone/>
              <a:tabLst>
                <a:tab pos="457200" algn="l"/>
              </a:tabLst>
            </a:pPr>
            <a:r>
              <a:rPr lang="en-US" dirty="0">
                <a:effectLst/>
                <a:latin typeface="Calibri" panose="020F0502020204030204" pitchFamily="34" charset="0"/>
                <a:ea typeface="Times New Roman" panose="02020603050405020304" pitchFamily="18" charset="0"/>
              </a:rPr>
              <a:t>Local DPH’s did not seem to agree.</a:t>
            </a:r>
          </a:p>
          <a:p>
            <a:pPr marL="0" marR="0" lvl="0" indent="0">
              <a:spcBef>
                <a:spcPts val="0"/>
              </a:spcBef>
              <a:spcAft>
                <a:spcPts val="0"/>
              </a:spcAft>
              <a:buNone/>
              <a:tabLst>
                <a:tab pos="457200" algn="l"/>
              </a:tabLst>
            </a:pPr>
            <a:r>
              <a:rPr lang="en-US" dirty="0">
                <a:latin typeface="Calibri" panose="020F0502020204030204" pitchFamily="34" charset="0"/>
                <a:ea typeface="Calibri" panose="020F0502020204030204" pitchFamily="34" charset="0"/>
              </a:rPr>
              <a:t>So, What: </a:t>
            </a:r>
          </a:p>
          <a:p>
            <a:pPr marL="0" marR="0" lvl="0" indent="0">
              <a:spcBef>
                <a:spcPts val="0"/>
              </a:spcBef>
              <a:spcAft>
                <a:spcPts val="0"/>
              </a:spcAft>
              <a:buNone/>
              <a:tabLst>
                <a:tab pos="457200" algn="l"/>
              </a:tabLst>
            </a:pPr>
            <a:r>
              <a:rPr lang="en-US" dirty="0">
                <a:effectLst/>
                <a:latin typeface="Calibri" panose="020F0502020204030204" pitchFamily="34" charset="0"/>
                <a:ea typeface="Calibri" panose="020F0502020204030204" pitchFamily="34" charset="0"/>
              </a:rPr>
              <a:t>	Is it more essential for school employees to come to work or grocery baggers?</a:t>
            </a:r>
          </a:p>
          <a:p>
            <a:pPr marL="0" marR="0" lvl="0" indent="0">
              <a:spcBef>
                <a:spcPts val="0"/>
              </a:spcBef>
              <a:spcAft>
                <a:spcPts val="0"/>
              </a:spcAft>
              <a:buNone/>
              <a:tabLst>
                <a:tab pos="457200" algn="l"/>
              </a:tabLst>
            </a:pPr>
            <a:r>
              <a:rPr lang="en-US" dirty="0">
                <a:latin typeface="Calibri" panose="020F0502020204030204" pitchFamily="34" charset="0"/>
                <a:ea typeface="Calibri" panose="020F0502020204030204" pitchFamily="34" charset="0"/>
              </a:rPr>
              <a:t>	But what if they have underlying conditions putting them at risk?</a:t>
            </a:r>
          </a:p>
          <a:p>
            <a:pPr marL="0" marR="0" lvl="0" indent="0">
              <a:spcBef>
                <a:spcPts val="0"/>
              </a:spcBef>
              <a:spcAft>
                <a:spcPts val="0"/>
              </a:spcAft>
              <a:buNone/>
              <a:tabLst>
                <a:tab pos="457200" algn="l"/>
              </a:tabLst>
            </a:pPr>
            <a:r>
              <a:rPr lang="en-US" dirty="0">
                <a:effectLst/>
                <a:latin typeface="Calibri" panose="020F0502020204030204" pitchFamily="34" charset="0"/>
                <a:ea typeface="Calibri" panose="020F0502020204030204" pitchFamily="34" charset="0"/>
              </a:rPr>
              <a:t>	But what is essential workers </a:t>
            </a:r>
            <a:r>
              <a:rPr lang="en-US" dirty="0">
                <a:latin typeface="Calibri" panose="020F0502020204030204" pitchFamily="34" charset="0"/>
                <a:ea typeface="Calibri" panose="020F0502020204030204" pitchFamily="34" charset="0"/>
              </a:rPr>
              <a:t>get vaccinations at a higher priority?</a:t>
            </a:r>
          </a:p>
          <a:p>
            <a:pPr marL="0" marR="0" lvl="0" indent="0">
              <a:spcBef>
                <a:spcPts val="0"/>
              </a:spcBef>
              <a:spcAft>
                <a:spcPts val="0"/>
              </a:spcAft>
              <a:buNone/>
              <a:tabLst>
                <a:tab pos="457200" algn="l"/>
              </a:tabLst>
            </a:pPr>
            <a:r>
              <a:rPr lang="en-US" dirty="0">
                <a:latin typeface="Calibri" panose="020F0502020204030204" pitchFamily="34" charset="0"/>
                <a:ea typeface="Calibri" panose="020F0502020204030204" pitchFamily="34" charset="0"/>
              </a:rPr>
              <a:t>WHAT HAS THE LAST YEAR DONE FOR THE REPUTATION OF EDUCATORS?</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4159077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F0A37D-2337-4AAF-98B0-7E4E9B98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DBEBE-B3D4-43CC-B20B-F8A69019CB64}"/>
              </a:ext>
            </a:extLst>
          </p:cNvPr>
          <p:cNvSpPr>
            <a:spLocks noGrp="1"/>
          </p:cNvSpPr>
          <p:nvPr>
            <p:ph type="title"/>
          </p:nvPr>
        </p:nvSpPr>
        <p:spPr>
          <a:xfrm>
            <a:off x="1097280" y="286603"/>
            <a:ext cx="10058400" cy="1450757"/>
          </a:xfrm>
        </p:spPr>
        <p:txBody>
          <a:bodyPr>
            <a:normAutofit/>
          </a:bodyPr>
          <a:lstStyle/>
          <a:p>
            <a:r>
              <a:rPr lang="en-US" dirty="0"/>
              <a:t>Federal Leave Laws</a:t>
            </a:r>
          </a:p>
        </p:txBody>
      </p:sp>
      <p:cxnSp>
        <p:nvCxnSpPr>
          <p:cNvPr id="12" name="Straight Connector 11">
            <a:extLst>
              <a:ext uri="{FF2B5EF4-FFF2-40B4-BE49-F238E27FC236}">
                <a16:creationId xmlns:a16="http://schemas.microsoft.com/office/drawing/2014/main" id="{F15CCCF0-E573-463A-9760-1FDC0B2CFB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234D70-FB65-4E99-985E-64D219674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6AC45F1-7E46-4163-9CE0-147B066D6D11}"/>
              </a:ext>
            </a:extLst>
          </p:cNvPr>
          <p:cNvGraphicFramePr>
            <a:graphicFrameLocks noGrp="1"/>
          </p:cNvGraphicFramePr>
          <p:nvPr>
            <p:ph idx="1"/>
            <p:extLst>
              <p:ext uri="{D42A27DB-BD31-4B8C-83A1-F6EECF244321}">
                <p14:modId xmlns:p14="http://schemas.microsoft.com/office/powerpoint/2010/main" val="120233870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2028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descr="Analogue wall clock">
            <a:extLst>
              <a:ext uri="{FF2B5EF4-FFF2-40B4-BE49-F238E27FC236}">
                <a16:creationId xmlns:a16="http://schemas.microsoft.com/office/drawing/2014/main" id="{EC15A403-7F0F-4F5D-8C6E-1A4CD31AF961}"/>
              </a:ext>
            </a:extLst>
          </p:cNvPr>
          <p:cNvPicPr>
            <a:picLocks noChangeAspect="1"/>
          </p:cNvPicPr>
          <p:nvPr/>
        </p:nvPicPr>
        <p:blipFill rotWithShape="1">
          <a:blip r:embed="rId2">
            <a:alphaModFix amt="35000"/>
          </a:blip>
          <a:srcRect t="3575" b="11839"/>
          <a:stretch/>
        </p:blipFill>
        <p:spPr>
          <a:xfrm>
            <a:off x="20" y="10"/>
            <a:ext cx="12191980" cy="6857990"/>
          </a:xfrm>
          <a:prstGeom prst="rect">
            <a:avLst/>
          </a:prstGeom>
        </p:spPr>
      </p:pic>
      <p:sp>
        <p:nvSpPr>
          <p:cNvPr id="2" name="Title 1">
            <a:extLst>
              <a:ext uri="{FF2B5EF4-FFF2-40B4-BE49-F238E27FC236}">
                <a16:creationId xmlns:a16="http://schemas.microsoft.com/office/drawing/2014/main" id="{FC5E5640-B579-4201-9E93-98E72586157E}"/>
              </a:ext>
            </a:extLst>
          </p:cNvPr>
          <p:cNvSpPr>
            <a:spLocks noGrp="1"/>
          </p:cNvSpPr>
          <p:nvPr>
            <p:ph type="title"/>
          </p:nvPr>
        </p:nvSpPr>
        <p:spPr>
          <a:xfrm>
            <a:off x="1097280" y="286603"/>
            <a:ext cx="10058400" cy="1450757"/>
          </a:xfrm>
        </p:spPr>
        <p:txBody>
          <a:bodyPr>
            <a:normAutofit/>
          </a:bodyPr>
          <a:lstStyle/>
          <a:p>
            <a:r>
              <a:rPr lang="en-US" dirty="0"/>
              <a:t>Emergency Paid Sick Leave</a:t>
            </a:r>
          </a:p>
        </p:txBody>
      </p:sp>
      <p:cxnSp>
        <p:nvCxnSpPr>
          <p:cNvPr id="60" name="Straight Connector 59">
            <a:extLst>
              <a:ext uri="{FF2B5EF4-FFF2-40B4-BE49-F238E27FC236}">
                <a16:creationId xmlns:a16="http://schemas.microsoft.com/office/drawing/2014/main"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A572AB-6B4F-4271-A5BA-15ECCE59022B}"/>
              </a:ext>
            </a:extLst>
          </p:cNvPr>
          <p:cNvSpPr>
            <a:spLocks noGrp="1"/>
          </p:cNvSpPr>
          <p:nvPr>
            <p:ph idx="1"/>
          </p:nvPr>
        </p:nvSpPr>
        <p:spPr>
          <a:xfrm>
            <a:off x="1097280" y="2108201"/>
            <a:ext cx="10058400" cy="3760891"/>
          </a:xfrm>
        </p:spPr>
        <p:txBody>
          <a:bodyPr>
            <a:normAutofit/>
          </a:bodyPr>
          <a:lstStyle/>
          <a:p>
            <a:pPr>
              <a:lnSpc>
                <a:spcPct val="90000"/>
              </a:lnSpc>
            </a:pPr>
            <a:r>
              <a:rPr lang="en-US" sz="1700" dirty="0"/>
              <a:t>Available to All Employees</a:t>
            </a:r>
          </a:p>
          <a:p>
            <a:pPr>
              <a:lnSpc>
                <a:spcPct val="90000"/>
              </a:lnSpc>
            </a:pPr>
            <a:r>
              <a:rPr lang="en-US" sz="1700" dirty="0"/>
              <a:t>Full time Employees Eligible for 80 hours (basically 2 weeks)</a:t>
            </a:r>
          </a:p>
          <a:p>
            <a:pPr>
              <a:lnSpc>
                <a:spcPct val="90000"/>
              </a:lnSpc>
            </a:pPr>
            <a:r>
              <a:rPr lang="en-US" sz="1700" dirty="0"/>
              <a:t>Part-time Employees Eligible for average hours worked over 2 weeks</a:t>
            </a:r>
          </a:p>
          <a:p>
            <a:pPr>
              <a:lnSpc>
                <a:spcPct val="90000"/>
              </a:lnSpc>
            </a:pPr>
            <a:r>
              <a:rPr lang="en-US" sz="1700" dirty="0"/>
              <a:t>Advance Notice from Employee Not Required, Reasonable Notice after First Day Can be Required </a:t>
            </a:r>
          </a:p>
          <a:p>
            <a:pPr lvl="1">
              <a:lnSpc>
                <a:spcPct val="90000"/>
              </a:lnSpc>
            </a:pPr>
            <a:r>
              <a:rPr lang="en-US" dirty="0"/>
              <a:t>Name, Dates for leave, Qualifying reason, Statement that this is reason Employee Cannot Work</a:t>
            </a:r>
          </a:p>
          <a:p>
            <a:pPr lvl="1">
              <a:lnSpc>
                <a:spcPct val="90000"/>
              </a:lnSpc>
            </a:pPr>
            <a:r>
              <a:rPr lang="en-US" dirty="0"/>
              <a:t>Name of child, name of school that is closed, representation that no one else is available</a:t>
            </a:r>
          </a:p>
          <a:p>
            <a:pPr>
              <a:lnSpc>
                <a:spcPct val="90000"/>
              </a:lnSpc>
            </a:pPr>
            <a:r>
              <a:rPr lang="en-US" sz="1700" dirty="0"/>
              <a:t>Regular pay not to exceed $511 per day for reasons 1, 2 and 3</a:t>
            </a:r>
          </a:p>
          <a:p>
            <a:pPr>
              <a:lnSpc>
                <a:spcPct val="90000"/>
              </a:lnSpc>
            </a:pPr>
            <a:r>
              <a:rPr lang="en-US" sz="1700" dirty="0"/>
              <a:t>Two-thirds of regular pay not to exceed $200 per day for reasons 4, 5, and 6</a:t>
            </a:r>
          </a:p>
          <a:p>
            <a:pPr>
              <a:lnSpc>
                <a:spcPct val="90000"/>
              </a:lnSpc>
            </a:pPr>
            <a:r>
              <a:rPr lang="en-US" sz="1700" dirty="0"/>
              <a:t>EPSLA takes precedence over other leave available</a:t>
            </a:r>
          </a:p>
        </p:txBody>
      </p:sp>
      <p:sp>
        <p:nvSpPr>
          <p:cNvPr id="62" name="Rectangle 61">
            <a:extLst>
              <a:ext uri="{FF2B5EF4-FFF2-40B4-BE49-F238E27FC236}">
                <a16:creationId xmlns:a16="http://schemas.microsoft.com/office/drawing/2014/main"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69192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3A54-84B6-4876-85FC-4BC7500F1CB6}"/>
              </a:ext>
            </a:extLst>
          </p:cNvPr>
          <p:cNvSpPr>
            <a:spLocks noGrp="1"/>
          </p:cNvSpPr>
          <p:nvPr>
            <p:ph type="title"/>
          </p:nvPr>
        </p:nvSpPr>
        <p:spPr>
          <a:xfrm>
            <a:off x="1097280" y="286603"/>
            <a:ext cx="10058400" cy="1450757"/>
          </a:xfrm>
        </p:spPr>
        <p:txBody>
          <a:bodyPr>
            <a:normAutofit/>
          </a:bodyPr>
          <a:lstStyle/>
          <a:p>
            <a:r>
              <a:rPr lang="en-US" dirty="0"/>
              <a:t>Emergency Family and Medical Leave Expansion Act</a:t>
            </a:r>
          </a:p>
        </p:txBody>
      </p:sp>
      <p:graphicFrame>
        <p:nvGraphicFramePr>
          <p:cNvPr id="5" name="Content Placeholder 2">
            <a:extLst>
              <a:ext uri="{FF2B5EF4-FFF2-40B4-BE49-F238E27FC236}">
                <a16:creationId xmlns:a16="http://schemas.microsoft.com/office/drawing/2014/main" id="{664F9C5D-F0B5-4674-8460-CB554C3DEF54}"/>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42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C0CB4E-613B-4016-9D76-398B09F46514}"/>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Covid Leave in 2021</a:t>
            </a:r>
          </a:p>
        </p:txBody>
      </p:sp>
      <p:graphicFrame>
        <p:nvGraphicFramePr>
          <p:cNvPr id="5" name="Content Placeholder 2">
            <a:extLst>
              <a:ext uri="{FF2B5EF4-FFF2-40B4-BE49-F238E27FC236}">
                <a16:creationId xmlns:a16="http://schemas.microsoft.com/office/drawing/2014/main" id="{40458300-46B9-4CD2-A402-1DC1767B9166}"/>
              </a:ext>
            </a:extLst>
          </p:cNvPr>
          <p:cNvGraphicFramePr>
            <a:graphicFrameLocks noGrp="1"/>
          </p:cNvGraphicFramePr>
          <p:nvPr>
            <p:ph idx="1"/>
            <p:extLst>
              <p:ext uri="{D42A27DB-BD31-4B8C-83A1-F6EECF244321}">
                <p14:modId xmlns:p14="http://schemas.microsoft.com/office/powerpoint/2010/main" val="413890621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331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ADD77A-3129-4C9F-98D7-F1C3BDD6DA2C}"/>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rPr>
              <a:t>American Rescue Plan</a:t>
            </a:r>
            <a:br>
              <a:rPr lang="en-US" sz="4400" dirty="0">
                <a:solidFill>
                  <a:srgbClr val="FFFFFF"/>
                </a:solidFill>
              </a:rPr>
            </a:br>
            <a:r>
              <a:rPr lang="en-US" sz="4400" dirty="0">
                <a:solidFill>
                  <a:srgbClr val="FFFFFF"/>
                </a:solidFill>
              </a:rPr>
              <a:t> 4/1/21 – 9/30/21?</a:t>
            </a:r>
          </a:p>
        </p:txBody>
      </p:sp>
      <p:sp>
        <p:nvSpPr>
          <p:cNvPr id="3" name="Content Placeholder 2">
            <a:extLst>
              <a:ext uri="{FF2B5EF4-FFF2-40B4-BE49-F238E27FC236}">
                <a16:creationId xmlns:a16="http://schemas.microsoft.com/office/drawing/2014/main" id="{FA565679-959A-43FB-8D56-CFC09E0D390B}"/>
              </a:ext>
            </a:extLst>
          </p:cNvPr>
          <p:cNvSpPr>
            <a:spLocks noGrp="1"/>
          </p:cNvSpPr>
          <p:nvPr>
            <p:ph idx="1"/>
          </p:nvPr>
        </p:nvSpPr>
        <p:spPr>
          <a:xfrm>
            <a:off x="5231958" y="605896"/>
            <a:ext cx="5923721" cy="5646208"/>
          </a:xfrm>
        </p:spPr>
        <p:txBody>
          <a:bodyPr anchor="ctr">
            <a:normAutofit/>
          </a:bodyPr>
          <a:lstStyle/>
          <a:p>
            <a:pPr>
              <a:lnSpc>
                <a:spcPct val="90000"/>
              </a:lnSpc>
            </a:pPr>
            <a:r>
              <a:rPr lang="en-US" sz="2400" dirty="0"/>
              <a:t>Continues the Voluntary Extension of EPSLA and EFMLA and Tax Credits</a:t>
            </a:r>
          </a:p>
          <a:p>
            <a:pPr>
              <a:lnSpc>
                <a:spcPct val="90000"/>
              </a:lnSpc>
            </a:pPr>
            <a:r>
              <a:rPr lang="en-US" sz="2400" dirty="0"/>
              <a:t>Adds Additional Reasons for EPSLA</a:t>
            </a:r>
          </a:p>
          <a:p>
            <a:pPr lvl="1">
              <a:lnSpc>
                <a:spcPct val="90000"/>
              </a:lnSpc>
            </a:pPr>
            <a:r>
              <a:rPr lang="en-US" sz="2400" dirty="0"/>
              <a:t>Awaiting Results of Covid Test</a:t>
            </a:r>
          </a:p>
          <a:p>
            <a:pPr lvl="1">
              <a:lnSpc>
                <a:spcPct val="90000"/>
              </a:lnSpc>
            </a:pPr>
            <a:r>
              <a:rPr lang="en-US" sz="2400" dirty="0"/>
              <a:t>Getting a Covid Vaccination</a:t>
            </a:r>
          </a:p>
          <a:p>
            <a:pPr lvl="1">
              <a:lnSpc>
                <a:spcPct val="90000"/>
              </a:lnSpc>
            </a:pPr>
            <a:r>
              <a:rPr lang="en-US" sz="2400" dirty="0"/>
              <a:t>Recovering from Condition Related to Vaccination</a:t>
            </a:r>
          </a:p>
          <a:p>
            <a:pPr>
              <a:lnSpc>
                <a:spcPct val="90000"/>
              </a:lnSpc>
            </a:pPr>
            <a:r>
              <a:rPr lang="en-US" sz="2400" dirty="0"/>
              <a:t>Any of the EPSLA reasons now qualify for EFMLA, and EPSLA 80 Hours Starts Over</a:t>
            </a:r>
          </a:p>
          <a:p>
            <a:pPr>
              <a:lnSpc>
                <a:spcPct val="90000"/>
              </a:lnSpc>
            </a:pPr>
            <a:r>
              <a:rPr lang="en-US" sz="2400" dirty="0"/>
              <a:t>Removes the Exclusion of Governmental Entities</a:t>
            </a:r>
          </a:p>
          <a:p>
            <a:pPr>
              <a:lnSpc>
                <a:spcPct val="90000"/>
              </a:lnSpc>
            </a:pPr>
            <a:r>
              <a:rPr lang="en-US" sz="2400" dirty="0"/>
              <a:t>So What Would a Tax Credit Mean?</a:t>
            </a:r>
          </a:p>
        </p:txBody>
      </p:sp>
    </p:spTree>
    <p:extLst>
      <p:ext uri="{BB962C8B-B14F-4D97-AF65-F5344CB8AC3E}">
        <p14:creationId xmlns:p14="http://schemas.microsoft.com/office/powerpoint/2010/main" val="3171147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88BF-10AB-4E4B-9794-9E81F0ECB026}"/>
              </a:ext>
            </a:extLst>
          </p:cNvPr>
          <p:cNvSpPr>
            <a:spLocks noGrp="1"/>
          </p:cNvSpPr>
          <p:nvPr>
            <p:ph type="title"/>
          </p:nvPr>
        </p:nvSpPr>
        <p:spPr>
          <a:xfrm>
            <a:off x="1097280" y="286603"/>
            <a:ext cx="10058400" cy="1450757"/>
          </a:xfrm>
        </p:spPr>
        <p:txBody>
          <a:bodyPr>
            <a:normAutofit/>
          </a:bodyPr>
          <a:lstStyle/>
          <a:p>
            <a:r>
              <a:rPr lang="en-US" dirty="0"/>
              <a:t>Covid 19 and the ADA - </a:t>
            </a:r>
            <a:br>
              <a:rPr lang="en-US" dirty="0"/>
            </a:br>
            <a:r>
              <a:rPr lang="en-US" dirty="0"/>
              <a:t>Section 504</a:t>
            </a:r>
          </a:p>
        </p:txBody>
      </p:sp>
      <p:graphicFrame>
        <p:nvGraphicFramePr>
          <p:cNvPr id="44" name="Content Placeholder 2">
            <a:extLst>
              <a:ext uri="{FF2B5EF4-FFF2-40B4-BE49-F238E27FC236}">
                <a16:creationId xmlns:a16="http://schemas.microsoft.com/office/drawing/2014/main" id="{580203E4-9D3C-4035-B28C-5BE11553E7E5}"/>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12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20-2-103</a:t>
            </a:r>
          </a:p>
        </p:txBody>
      </p:sp>
      <p:sp>
        <p:nvSpPr>
          <p:cNvPr id="3" name="Content Placeholder 2"/>
          <p:cNvSpPr>
            <a:spLocks noGrp="1"/>
          </p:cNvSpPr>
          <p:nvPr>
            <p:ph idx="1"/>
          </p:nvPr>
        </p:nvSpPr>
        <p:spPr>
          <a:xfrm>
            <a:off x="1096963" y="2675694"/>
            <a:ext cx="10058400" cy="3193294"/>
          </a:xfrm>
        </p:spPr>
        <p:txBody>
          <a:bodyPr>
            <a:normAutofit/>
          </a:bodyPr>
          <a:lstStyle/>
          <a:p>
            <a:pPr marL="0" indent="0">
              <a:buNone/>
              <a:defRPr/>
            </a:pPr>
            <a:r>
              <a:rPr lang="en-US" dirty="0"/>
              <a:t>Before entering upon the discharge of his or her duties, the local school superintendent shall take and subscribe to the following oath of office: </a:t>
            </a:r>
          </a:p>
          <a:p>
            <a:pPr marL="0" indent="0">
              <a:buNone/>
              <a:defRPr/>
            </a:pPr>
            <a:r>
              <a:rPr lang="en-US" dirty="0"/>
              <a:t>&gt;&gt;&gt;</a:t>
            </a:r>
          </a:p>
          <a:p>
            <a:pPr marL="0" indent="0">
              <a:buNone/>
              <a:defRPr/>
            </a:pPr>
            <a:r>
              <a:rPr lang="en-US" dirty="0"/>
              <a:t>That I am not the holder of any unaccounted for public money due this state or any political subdivision or authority thereof and that I will manage the finances of the local school system in compliance with all applicable laws and regulations.</a:t>
            </a:r>
          </a:p>
          <a:p>
            <a:pPr marL="0" indent="0">
              <a:buNone/>
              <a:defRPr/>
            </a:pPr>
            <a:r>
              <a:rPr lang="en-US" dirty="0"/>
              <a:t> &gt;&gt;&gt;</a:t>
            </a:r>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a:pPr>
                <a:spcAft>
                  <a:spcPts val="600"/>
                </a:spcAft>
                <a:defRPr/>
              </a:pPr>
              <a:t>6</a:t>
            </a:fld>
            <a:endParaRPr lang="en-US" dirty="0"/>
          </a:p>
        </p:txBody>
      </p:sp>
    </p:spTree>
    <p:extLst>
      <p:ext uri="{BB962C8B-B14F-4D97-AF65-F5344CB8AC3E}">
        <p14:creationId xmlns:p14="http://schemas.microsoft.com/office/powerpoint/2010/main" val="34631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8BDBE5C-BBE9-4E89-BEE5-DEB6EAB870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2C30FD-4770-470C-A36D-9BEA6D750B92}"/>
              </a:ext>
            </a:extLst>
          </p:cNvPr>
          <p:cNvSpPr>
            <a:spLocks noGrp="1"/>
          </p:cNvSpPr>
          <p:nvPr>
            <p:ph type="title"/>
          </p:nvPr>
        </p:nvSpPr>
        <p:spPr>
          <a:xfrm>
            <a:off x="643467" y="634946"/>
            <a:ext cx="3689094" cy="5055904"/>
          </a:xfrm>
        </p:spPr>
        <p:txBody>
          <a:bodyPr anchor="ctr">
            <a:normAutofit/>
          </a:bodyPr>
          <a:lstStyle/>
          <a:p>
            <a:pPr algn="r"/>
            <a:r>
              <a:rPr lang="en-US" dirty="0"/>
              <a:t>And then what?</a:t>
            </a:r>
          </a:p>
        </p:txBody>
      </p:sp>
      <p:cxnSp>
        <p:nvCxnSpPr>
          <p:cNvPr id="27" name="Straight Connector 26">
            <a:extLst>
              <a:ext uri="{FF2B5EF4-FFF2-40B4-BE49-F238E27FC236}">
                <a16:creationId xmlns:a16="http://schemas.microsoft.com/office/drawing/2014/main" id="{2752F38C-F560-47AA-90AD-209F39C041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FC4168B-AA75-4715-9B96-CF84B170A6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 name="Content Placeholder 2">
            <a:extLst>
              <a:ext uri="{FF2B5EF4-FFF2-40B4-BE49-F238E27FC236}">
                <a16:creationId xmlns:a16="http://schemas.microsoft.com/office/drawing/2014/main" id="{C2BD90F5-E887-46D6-BD37-333E69688842}"/>
              </a:ext>
            </a:extLst>
          </p:cNvPr>
          <p:cNvGraphicFramePr>
            <a:graphicFrameLocks noGrp="1"/>
          </p:cNvGraphicFramePr>
          <p:nvPr>
            <p:ph idx="1"/>
            <p:extLst>
              <p:ext uri="{D42A27DB-BD31-4B8C-83A1-F6EECF244321}">
                <p14:modId xmlns:p14="http://schemas.microsoft.com/office/powerpoint/2010/main" val="1893670997"/>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343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20-2-67</a:t>
            </a:r>
          </a:p>
        </p:txBody>
      </p:sp>
      <p:sp>
        <p:nvSpPr>
          <p:cNvPr id="3" name="Content Placeholder 2"/>
          <p:cNvSpPr>
            <a:spLocks noGrp="1"/>
          </p:cNvSpPr>
          <p:nvPr>
            <p:ph idx="1"/>
          </p:nvPr>
        </p:nvSpPr>
        <p:spPr>
          <a:xfrm>
            <a:off x="1096963" y="2675694"/>
            <a:ext cx="10058400" cy="3193294"/>
          </a:xfrm>
        </p:spPr>
        <p:txBody>
          <a:bodyPr>
            <a:normAutofit/>
          </a:bodyPr>
          <a:lstStyle/>
          <a:p>
            <a:pPr marL="457200" indent="-457200">
              <a:lnSpc>
                <a:spcPct val="100000"/>
              </a:lnSpc>
              <a:buAutoNum type="alphaLcParenBoth"/>
              <a:defRPr/>
            </a:pPr>
            <a:r>
              <a:rPr lang="en-US" sz="1600" dirty="0"/>
              <a:t>… The Department of Audits and Accounts shall designate local school system that had had reported irregularities or budget deficits for three or more consecutive years as high-risk local school systems and … for one year or two consecutive years as moderate risk local school systems. </a:t>
            </a:r>
          </a:p>
          <a:p>
            <a:pPr marL="457200" indent="-457200">
              <a:lnSpc>
                <a:spcPct val="100000"/>
              </a:lnSpc>
              <a:buAutoNum type="alphaLcParenBoth"/>
              <a:defRPr/>
            </a:pPr>
            <a:r>
              <a:rPr lang="en-US" sz="1600" dirty="0"/>
              <a:t>… The superintendent shall submit to the DOE a response to the findings and a corrective action plan approved by the local board of education at a board meeting within 120 days of receiving notice of designation…</a:t>
            </a:r>
          </a:p>
          <a:p>
            <a:pPr marL="457200" indent="-457200">
              <a:lnSpc>
                <a:spcPct val="100000"/>
              </a:lnSpc>
              <a:buAutoNum type="alphaLcParenBoth"/>
              <a:defRPr/>
            </a:pPr>
            <a:endParaRPr lang="en-US" sz="1600" dirty="0"/>
          </a:p>
          <a:p>
            <a:pPr marL="0" indent="0">
              <a:lnSpc>
                <a:spcPct val="100000"/>
              </a:lnSpc>
              <a:buNone/>
              <a:defRPr/>
            </a:pPr>
            <a:r>
              <a:rPr lang="en-US" sz="1600" dirty="0"/>
              <a:t>Must be addressed in flexibility contract </a:t>
            </a:r>
          </a:p>
          <a:p>
            <a:pPr marL="0" indent="0">
              <a:lnSpc>
                <a:spcPct val="100000"/>
              </a:lnSpc>
              <a:buNone/>
              <a:defRPr/>
            </a:pPr>
            <a:r>
              <a:rPr lang="en-US" sz="1600" dirty="0"/>
              <a:t>SDOE shall monitor and provide support and guidance. </a:t>
            </a:r>
          </a:p>
          <a:p>
            <a:pPr marL="0" indent="0">
              <a:lnSpc>
                <a:spcPct val="100000"/>
              </a:lnSpc>
              <a:buNone/>
              <a:defRPr/>
            </a:pPr>
            <a:r>
              <a:rPr lang="en-US" sz="1600" dirty="0"/>
              <a:t>Superintendent has to complete training </a:t>
            </a:r>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smtClean="0"/>
              <a:pPr>
                <a:spcAft>
                  <a:spcPts val="600"/>
                </a:spcAft>
                <a:defRPr/>
              </a:pPr>
              <a:t>7</a:t>
            </a:fld>
            <a:endParaRPr lang="en-US" dirty="0"/>
          </a:p>
        </p:txBody>
      </p:sp>
    </p:spTree>
    <p:extLst>
      <p:ext uri="{BB962C8B-B14F-4D97-AF65-F5344CB8AC3E}">
        <p14:creationId xmlns:p14="http://schemas.microsoft.com/office/powerpoint/2010/main" val="34997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20-2-230</a:t>
            </a:r>
          </a:p>
        </p:txBody>
      </p:sp>
      <p:sp>
        <p:nvSpPr>
          <p:cNvPr id="3" name="Content Placeholder 2"/>
          <p:cNvSpPr>
            <a:spLocks noGrp="1"/>
          </p:cNvSpPr>
          <p:nvPr>
            <p:ph idx="1"/>
          </p:nvPr>
        </p:nvSpPr>
        <p:spPr>
          <a:xfrm>
            <a:off x="1096963" y="2675694"/>
            <a:ext cx="10058400" cy="3193294"/>
          </a:xfrm>
        </p:spPr>
        <p:txBody>
          <a:bodyPr>
            <a:normAutofit/>
          </a:bodyPr>
          <a:lstStyle/>
          <a:p>
            <a:pPr marL="0" indent="0">
              <a:buNone/>
              <a:defRPr/>
            </a:pPr>
            <a:r>
              <a:rPr lang="en-US" dirty="0"/>
              <a:t>(c) The SBOE shall require each newly elected member of a LBOE to receive guidance and training regarding his or her own local system’s most recent findings and the risk status of the local school system… shall include training on the role of the local school superintendent with respect to financial management and financial governance…</a:t>
            </a:r>
          </a:p>
          <a:p>
            <a:pPr marL="0" indent="0">
              <a:buNone/>
              <a:defRPr/>
            </a:pPr>
            <a:r>
              <a:rPr lang="en-US" dirty="0"/>
              <a:t>(d) The SBOE shall require members of local boards of education to complete the training required under this Code Section … if the LBOE has been designated … as a high-risk local school system… or if the DOAA has determined that corrective actions have not been implemented or devised to correct serious findings….</a:t>
            </a:r>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a:pPr>
                <a:spcAft>
                  <a:spcPts val="600"/>
                </a:spcAft>
                <a:defRPr/>
              </a:pPr>
              <a:t>8</a:t>
            </a:fld>
            <a:endParaRPr lang="en-US" dirty="0"/>
          </a:p>
        </p:txBody>
      </p:sp>
    </p:spTree>
    <p:extLst>
      <p:ext uri="{BB962C8B-B14F-4D97-AF65-F5344CB8AC3E}">
        <p14:creationId xmlns:p14="http://schemas.microsoft.com/office/powerpoint/2010/main" val="27269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86603"/>
            <a:ext cx="10058400" cy="1450757"/>
          </a:xfrm>
        </p:spPr>
        <p:txBody>
          <a:bodyPr anchor="ctr">
            <a:normAutofit/>
          </a:bodyPr>
          <a:lstStyle/>
          <a:p>
            <a:r>
              <a:rPr lang="en-US" sz="3600" dirty="0">
                <a:solidFill>
                  <a:srgbClr val="FFFFFF"/>
                </a:solidFill>
              </a:rPr>
              <a:t>Important Changes Beginning July 1, 2021</a:t>
            </a:r>
            <a:br>
              <a:rPr lang="en-US" sz="3600" dirty="0">
                <a:solidFill>
                  <a:srgbClr val="FFFFFF"/>
                </a:solidFill>
              </a:rPr>
            </a:br>
            <a:r>
              <a:rPr lang="en-US" sz="3600" dirty="0">
                <a:solidFill>
                  <a:srgbClr val="FFFFFF"/>
                </a:solidFill>
              </a:rPr>
              <a:t>O.C.G.A. § 20-2-61</a:t>
            </a:r>
          </a:p>
        </p:txBody>
      </p:sp>
      <p:sp>
        <p:nvSpPr>
          <p:cNvPr id="3" name="Content Placeholder 2"/>
          <p:cNvSpPr>
            <a:spLocks noGrp="1"/>
          </p:cNvSpPr>
          <p:nvPr>
            <p:ph idx="1"/>
          </p:nvPr>
        </p:nvSpPr>
        <p:spPr>
          <a:xfrm>
            <a:off x="1096963" y="2675694"/>
            <a:ext cx="10058400" cy="3193294"/>
          </a:xfrm>
        </p:spPr>
        <p:txBody>
          <a:bodyPr>
            <a:normAutofit/>
          </a:bodyPr>
          <a:lstStyle/>
          <a:p>
            <a:pPr marL="457200" indent="-457200">
              <a:buAutoNum type="alphaLcParenBoth"/>
              <a:defRPr/>
            </a:pPr>
            <a:r>
              <a:rPr lang="en-US" dirty="0"/>
              <a:t>… It shall not be the role of the local board of education or individual members of such board to micromanage the superintendent in executing his or her duties, but it shall be the duty of the local board to hold the local school superintendent accountable in the performance of his or her duties; </a:t>
            </a:r>
          </a:p>
          <a:p>
            <a:pPr marL="0" indent="0">
              <a:buNone/>
              <a:defRPr/>
            </a:pPr>
            <a:r>
              <a:rPr lang="en-US" dirty="0"/>
              <a:t>Provided, however, that requesting and reviewing financial data and documents shall not constitute micromanagement.</a:t>
            </a:r>
          </a:p>
        </p:txBody>
      </p:sp>
      <p:sp>
        <p:nvSpPr>
          <p:cNvPr id="14" name="Rectangle 13">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88498511-DA96-4AFC-8280-85616A9EE293}"/>
              </a:ext>
            </a:extLst>
          </p:cNvPr>
          <p:cNvSpPr>
            <a:spLocks noGrp="1"/>
          </p:cNvSpPr>
          <p:nvPr>
            <p:ph type="sldNum" sz="quarter" idx="12"/>
          </p:nvPr>
        </p:nvSpPr>
        <p:spPr>
          <a:xfrm>
            <a:off x="10993582" y="6446838"/>
            <a:ext cx="780010" cy="365125"/>
          </a:xfrm>
        </p:spPr>
        <p:txBody>
          <a:bodyPr>
            <a:normAutofit/>
          </a:bodyPr>
          <a:lstStyle/>
          <a:p>
            <a:pPr>
              <a:spcAft>
                <a:spcPts val="600"/>
              </a:spcAft>
              <a:defRPr/>
            </a:pPr>
            <a:fld id="{A52F134E-BC93-47FE-8058-E63AFDEB62F5}" type="slidenum">
              <a:rPr lang="en-US" smtClean="0"/>
              <a:pPr>
                <a:spcAft>
                  <a:spcPts val="600"/>
                </a:spcAft>
                <a:defRPr/>
              </a:pPr>
              <a:t>9</a:t>
            </a:fld>
            <a:endParaRPr lang="en-US" dirty="0"/>
          </a:p>
        </p:txBody>
      </p:sp>
    </p:spTree>
    <p:extLst>
      <p:ext uri="{BB962C8B-B14F-4D97-AF65-F5344CB8AC3E}">
        <p14:creationId xmlns:p14="http://schemas.microsoft.com/office/powerpoint/2010/main" val="411188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3EEFF0-FB57-4CB4-8BFC-DF397689E2ED}">
  <ds:schemaRefs>
    <ds:schemaRef ds:uri="http://schemas.microsoft.com/office/2006/metadata/properties"/>
    <ds:schemaRef ds:uri="http://purl.org/dc/terms/"/>
    <ds:schemaRef ds:uri="http://schemas.microsoft.com/office/2006/documentManagement/types"/>
    <ds:schemaRef ds:uri="16c05727-aa75-4e4a-9b5f-8a80a1165891"/>
    <ds:schemaRef ds:uri="http://purl.org/dc/elements/1.1/"/>
    <ds:schemaRef ds:uri="http://purl.org/dc/dcmityp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{7B4C5B9D-BA36-4A4E-8933-7055C0245B83}tf22712842_win32</Template>
  <TotalTime>134</TotalTime>
  <Words>4326</Words>
  <Application>Microsoft Office PowerPoint</Application>
  <PresentationFormat>Widescreen</PresentationFormat>
  <Paragraphs>307</Paragraphs>
  <Slides>60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Bookman Old Style</vt:lpstr>
      <vt:lpstr>BRUEEF+Times New Roman</vt:lpstr>
      <vt:lpstr>Calibri</vt:lpstr>
      <vt:lpstr>Franklin Gothic Book</vt:lpstr>
      <vt:lpstr>PAUTKW+Times New Roman</vt:lpstr>
      <vt:lpstr>Roboto</vt:lpstr>
      <vt:lpstr>Tahoma</vt:lpstr>
      <vt:lpstr>Times New Roman</vt:lpstr>
      <vt:lpstr>Wingdings</vt:lpstr>
      <vt:lpstr>1_RetrospectVTI</vt:lpstr>
      <vt:lpstr>2021 Annual Conference</vt:lpstr>
      <vt:lpstr>This year’s  general assembly: the good, the Bad and the ugly</vt:lpstr>
      <vt:lpstr>O.C.G.A. § 20-2-49</vt:lpstr>
      <vt:lpstr>Important Changes Beginning July 1, 2021 O.C.G.A. § 20-2-51(e)</vt:lpstr>
      <vt:lpstr>Important Changes Beginning July 1, 2021 O.C.G.A. § 20-2-58</vt:lpstr>
      <vt:lpstr>Important Changes Beginning July 1, 2021 O.C.G.A. § 20-2-103</vt:lpstr>
      <vt:lpstr>Important Changes Beginning July 1, 2021 O.C.G.A. § 20-2-67</vt:lpstr>
      <vt:lpstr>Important Changes Beginning July 1, 2021 O.C.G.A. § 20-2-230</vt:lpstr>
      <vt:lpstr>Important Changes Beginning July 1, 2021 O.C.G.A. § 20-2-61</vt:lpstr>
      <vt:lpstr>Important Changes Beginning July 1, 2021 O.C.G.A. § 20-2-58</vt:lpstr>
      <vt:lpstr>O. C. G. A. § 20-2-989.7 H. B. 86 (2020)</vt:lpstr>
      <vt:lpstr>ISSUES FROM THE  GENERAL ASSEMBLY</vt:lpstr>
      <vt:lpstr>Teacher and Staff Compensation</vt:lpstr>
      <vt:lpstr>Amends Existing Georgia Special Needs Scholarship Act – SB 47</vt:lpstr>
      <vt:lpstr>SB 51- Dexter Mosley Act</vt:lpstr>
      <vt:lpstr>HB 146 Paid Parental Leave</vt:lpstr>
      <vt:lpstr>Parental Leave</vt:lpstr>
      <vt:lpstr>HB 32 – Teacher Recruitment and Retention</vt:lpstr>
      <vt:lpstr>Sb 88  - Teacher Pipeline Bill</vt:lpstr>
      <vt:lpstr>SB 159</vt:lpstr>
      <vt:lpstr>HB 98</vt:lpstr>
      <vt:lpstr>HB 134 – Open Meetings exception – cyber protection</vt:lpstr>
      <vt:lpstr>HB 156 – Reporting of Cyber Attacks</vt:lpstr>
      <vt:lpstr>SB 32 – Open Records Exemption </vt:lpstr>
      <vt:lpstr>HB 287 – Health Courses </vt:lpstr>
      <vt:lpstr>SB 59 – EIP Not Waived by Charter System Contract  AND NOT WAIVABLE THROUGH STRATEGIC SYSTEMS CONTRACT</vt:lpstr>
      <vt:lpstr>SB 246 – Learning Pods</vt:lpstr>
      <vt:lpstr>SB 153 – Current State Charter Alternative Schools to become Alternative Charter Schools with Special Rules</vt:lpstr>
      <vt:lpstr>SB 204 – authorizes pilot program for technical college students to receive high school diploma under prescribed circumstances</vt:lpstr>
      <vt:lpstr>SB 213 – Authorizes use of SPLOST proceeds for energy management and savings contracts </vt:lpstr>
      <vt:lpstr>What didn’t pass but is still alive</vt:lpstr>
      <vt:lpstr> O.C.G.A. § 20-2-690 </vt:lpstr>
      <vt:lpstr>Department of Labor</vt:lpstr>
      <vt:lpstr>DOL issues Frequently Asked Questions</vt:lpstr>
      <vt:lpstr>March 2021 The Bait and Switch…</vt:lpstr>
      <vt:lpstr>What to do</vt:lpstr>
      <vt:lpstr>Request Review</vt:lpstr>
      <vt:lpstr>Transgender Issues</vt:lpstr>
      <vt:lpstr>Title IX </vt:lpstr>
      <vt:lpstr>G.G. v. Gloucester Cnty. Sch. Bd.,  (Virginia, 4th Cir.)</vt:lpstr>
      <vt:lpstr>What the District Court held (E.D. Va. Sept. 17, 2015)…</vt:lpstr>
      <vt:lpstr>However, the Fourth Circuit reversed…</vt:lpstr>
      <vt:lpstr>5/13/16 Dear Colleague Letter on Transgender Students</vt:lpstr>
      <vt:lpstr>PowerPoint Presentation</vt:lpstr>
      <vt:lpstr>PowerPoint Presentation</vt:lpstr>
      <vt:lpstr>Adams</vt:lpstr>
      <vt:lpstr>PowerPoint Presentation</vt:lpstr>
      <vt:lpstr>Adams v. School Board of  St. Johns County, Fla. (Florida Federal District Court)</vt:lpstr>
      <vt:lpstr>Adams v. School Board of  St. Johns County, Fla. (Florida Federal District Court)</vt:lpstr>
      <vt:lpstr>Bostock v. Clayton County, Ga  (USSC, June 15, 2020)</vt:lpstr>
      <vt:lpstr>PowerPoint Presentation</vt:lpstr>
      <vt:lpstr>Adams v. School Bd. of St. Johns Cnty.   (11th Cir. Aug. 7, 2020)</vt:lpstr>
      <vt:lpstr>Are Teachers Essential Workers or Not?</vt:lpstr>
      <vt:lpstr>Federal Leave Laws</vt:lpstr>
      <vt:lpstr>Emergency Paid Sick Leave</vt:lpstr>
      <vt:lpstr>Emergency Family and Medical Leave Expansion Act</vt:lpstr>
      <vt:lpstr>Covid Leave in 2021</vt:lpstr>
      <vt:lpstr>American Rescue Plan  4/1/21 – 9/30/21?</vt:lpstr>
      <vt:lpstr>Covid 19 and the ADA -  Section 504</vt:lpstr>
      <vt:lpstr>And then what?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Annual Conference</dc:title>
  <dc:creator>Rhonda Stevens</dc:creator>
  <cp:lastModifiedBy>Troy Brown</cp:lastModifiedBy>
  <cp:revision>17</cp:revision>
  <cp:lastPrinted>2021-05-12T18:26:30Z</cp:lastPrinted>
  <dcterms:created xsi:type="dcterms:W3CDTF">2021-05-11T14:22:51Z</dcterms:created>
  <dcterms:modified xsi:type="dcterms:W3CDTF">2021-05-13T18:08:03Z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