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9" r:id="rId4"/>
    <p:sldId id="280" r:id="rId5"/>
    <p:sldId id="289" r:id="rId6"/>
    <p:sldId id="281" r:id="rId7"/>
    <p:sldId id="282" r:id="rId8"/>
    <p:sldId id="284" r:id="rId9"/>
    <p:sldId id="283" r:id="rId10"/>
    <p:sldId id="285" r:id="rId11"/>
    <p:sldId id="277" r:id="rId12"/>
    <p:sldId id="278" r:id="rId13"/>
    <p:sldId id="286" r:id="rId14"/>
    <p:sldId id="287" r:id="rId15"/>
    <p:sldId id="288" r:id="rId16"/>
    <p:sldId id="290" r:id="rId17"/>
    <p:sldId id="29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9" autoAdjust="0"/>
    <p:restoredTop sz="94660"/>
  </p:normalViewPr>
  <p:slideViewPr>
    <p:cSldViewPr snapToGrid="0">
      <p:cViewPr varScale="1">
        <p:scale>
          <a:sx n="85" d="100"/>
          <a:sy n="85" d="100"/>
        </p:scale>
        <p:origin x="132"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05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5428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779993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10587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60464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3537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541382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4500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0106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4542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638830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5367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5388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0649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733000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8715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19890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frc.gsu.edu/files/2017/09/Analysis-of-Georgia-TAVT_September-2017.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83A4FB-6E8D-4AB8-A6D0-A5D6D4ED575C}"/>
              </a:ext>
            </a:extLst>
          </p:cNvPr>
          <p:cNvSpPr>
            <a:spLocks noGrp="1"/>
          </p:cNvSpPr>
          <p:nvPr>
            <p:ph type="ctrTitle"/>
          </p:nvPr>
        </p:nvSpPr>
        <p:spPr>
          <a:xfrm>
            <a:off x="4419136" y="1020871"/>
            <a:ext cx="6960759" cy="2849671"/>
          </a:xfrm>
        </p:spPr>
        <p:txBody>
          <a:bodyPr>
            <a:normAutofit/>
          </a:bodyPr>
          <a:lstStyle/>
          <a:p>
            <a:pPr algn="l"/>
            <a:r>
              <a:rPr lang="en-US" sz="6000" dirty="0">
                <a:solidFill>
                  <a:srgbClr val="FFFFFF"/>
                </a:solidFill>
              </a:rPr>
              <a:t>2019 Legislative Update GAINS</a:t>
            </a:r>
          </a:p>
        </p:txBody>
      </p:sp>
      <p:sp>
        <p:nvSpPr>
          <p:cNvPr id="3" name="Subtitle 2">
            <a:extLst>
              <a:ext uri="{FF2B5EF4-FFF2-40B4-BE49-F238E27FC236}">
                <a16:creationId xmlns:a16="http://schemas.microsoft.com/office/drawing/2014/main" id="{10EC51DC-2B29-4775-A116-E449656A47D0}"/>
              </a:ext>
            </a:extLst>
          </p:cNvPr>
          <p:cNvSpPr>
            <a:spLocks noGrp="1"/>
          </p:cNvSpPr>
          <p:nvPr>
            <p:ph type="subTitle" idx="1"/>
          </p:nvPr>
        </p:nvSpPr>
        <p:spPr>
          <a:xfrm>
            <a:off x="4548104" y="3962087"/>
            <a:ext cx="6112077" cy="1309823"/>
          </a:xfrm>
        </p:spPr>
        <p:txBody>
          <a:bodyPr>
            <a:normAutofit fontScale="92500" lnSpcReduction="20000"/>
          </a:bodyPr>
          <a:lstStyle/>
          <a:p>
            <a:pPr algn="l"/>
            <a:r>
              <a:rPr lang="en-US" dirty="0">
                <a:solidFill>
                  <a:srgbClr val="FFFFFF">
                    <a:alpha val="70000"/>
                  </a:srgbClr>
                </a:solidFill>
              </a:rPr>
              <a:t>Angela Palm</a:t>
            </a:r>
          </a:p>
          <a:p>
            <a:pPr algn="l"/>
            <a:r>
              <a:rPr lang="en-US" dirty="0">
                <a:solidFill>
                  <a:srgbClr val="FFFFFF">
                    <a:alpha val="70000"/>
                  </a:srgbClr>
                </a:solidFill>
              </a:rPr>
              <a:t>Director of Policy &amp; Legislative Services</a:t>
            </a:r>
          </a:p>
          <a:p>
            <a:pPr algn="l"/>
            <a:r>
              <a:rPr lang="en-US" dirty="0">
                <a:solidFill>
                  <a:srgbClr val="FFFFFF">
                    <a:alpha val="70000"/>
                  </a:srgbClr>
                </a:solidFill>
              </a:rPr>
              <a:t>Georgia School Boards Association</a:t>
            </a:r>
          </a:p>
          <a:p>
            <a:pPr algn="l"/>
            <a:r>
              <a:rPr lang="en-US" dirty="0">
                <a:solidFill>
                  <a:srgbClr val="FFFFFF">
                    <a:alpha val="70000"/>
                  </a:srgbClr>
                </a:solidFill>
              </a:rPr>
              <a:t>770-962-6849 or apalm@gsba.com</a:t>
            </a:r>
          </a:p>
        </p:txBody>
      </p:sp>
      <p:sp>
        <p:nvSpPr>
          <p:cNvPr id="26"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198898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0E548-04A6-458C-9F2D-BE393799BBF0}"/>
              </a:ext>
            </a:extLst>
          </p:cNvPr>
          <p:cNvSpPr>
            <a:spLocks noGrp="1"/>
          </p:cNvSpPr>
          <p:nvPr>
            <p:ph type="title"/>
          </p:nvPr>
        </p:nvSpPr>
        <p:spPr/>
        <p:txBody>
          <a:bodyPr/>
          <a:lstStyle/>
          <a:p>
            <a:r>
              <a:rPr lang="en-US" dirty="0"/>
              <a:t>TAVT</a:t>
            </a:r>
          </a:p>
        </p:txBody>
      </p:sp>
      <p:sp>
        <p:nvSpPr>
          <p:cNvPr id="3" name="Content Placeholder 2">
            <a:extLst>
              <a:ext uri="{FF2B5EF4-FFF2-40B4-BE49-F238E27FC236}">
                <a16:creationId xmlns:a16="http://schemas.microsoft.com/office/drawing/2014/main" id="{DC9678CC-4459-452B-A25F-680D9A3BF75C}"/>
              </a:ext>
            </a:extLst>
          </p:cNvPr>
          <p:cNvSpPr>
            <a:spLocks noGrp="1"/>
          </p:cNvSpPr>
          <p:nvPr>
            <p:ph idx="1"/>
          </p:nvPr>
        </p:nvSpPr>
        <p:spPr/>
        <p:txBody>
          <a:bodyPr/>
          <a:lstStyle/>
          <a:p>
            <a:r>
              <a:rPr lang="en-US" dirty="0"/>
              <a:t>Passed in 2012 and went into effect March 1, 2013</a:t>
            </a:r>
          </a:p>
          <a:p>
            <a:endParaRPr lang="en-US" dirty="0"/>
          </a:p>
          <a:p>
            <a:r>
              <a:rPr lang="en-US" dirty="0"/>
              <a:t>Who pays, how much do they pay, who gets the revenue</a:t>
            </a:r>
          </a:p>
          <a:p>
            <a:endParaRPr lang="en-US" dirty="0"/>
          </a:p>
          <a:p>
            <a:r>
              <a:rPr lang="en-US" dirty="0"/>
              <a:t>Was annual ad valorem (almost all local) + sales tax (state and local)</a:t>
            </a:r>
          </a:p>
          <a:p>
            <a:endParaRPr lang="en-US" dirty="0"/>
          </a:p>
          <a:p>
            <a:r>
              <a:rPr lang="en-US" dirty="0"/>
              <a:t>TAVT a one-time fee based on fair market value but now includes casual sales and transfers from out-of-state</a:t>
            </a:r>
          </a:p>
          <a:p>
            <a:endParaRPr lang="en-US" dirty="0"/>
          </a:p>
          <a:p>
            <a:r>
              <a:rPr lang="en-US" dirty="0"/>
              <a:t>Changed every year</a:t>
            </a:r>
          </a:p>
        </p:txBody>
      </p:sp>
    </p:spTree>
    <p:extLst>
      <p:ext uri="{BB962C8B-B14F-4D97-AF65-F5344CB8AC3E}">
        <p14:creationId xmlns:p14="http://schemas.microsoft.com/office/powerpoint/2010/main" val="2818944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TAVT</a:t>
            </a:r>
          </a:p>
        </p:txBody>
      </p:sp>
      <p:sp>
        <p:nvSpPr>
          <p:cNvPr id="3" name="Content Placeholder 2"/>
          <p:cNvSpPr>
            <a:spLocks noGrp="1"/>
          </p:cNvSpPr>
          <p:nvPr>
            <p:ph idx="1"/>
          </p:nvPr>
        </p:nvSpPr>
        <p:spPr>
          <a:xfrm>
            <a:off x="677334" y="1930401"/>
            <a:ext cx="8596668" cy="4110962"/>
          </a:xfrm>
        </p:spPr>
        <p:txBody>
          <a:bodyPr>
            <a:normAutofit/>
          </a:bodyPr>
          <a:lstStyle/>
          <a:p>
            <a:r>
              <a:rPr lang="en-US" dirty="0"/>
              <a:t>Original planned distribution</a:t>
            </a:r>
          </a:p>
          <a:p>
            <a:pPr lvl="1"/>
            <a:r>
              <a:rPr lang="en-US" dirty="0"/>
              <a:t>2016:  53.5% state     46.5% local</a:t>
            </a:r>
          </a:p>
          <a:p>
            <a:pPr lvl="1"/>
            <a:r>
              <a:rPr lang="en-US" dirty="0"/>
              <a:t>2017:  44% state         56% local</a:t>
            </a:r>
          </a:p>
          <a:p>
            <a:pPr lvl="1"/>
            <a:r>
              <a:rPr lang="en-US" dirty="0"/>
              <a:t>2018:  40% state         60% local</a:t>
            </a:r>
          </a:p>
          <a:p>
            <a:pPr lvl="1"/>
            <a:r>
              <a:rPr lang="en-US" dirty="0"/>
              <a:t>2019:  36% state         64% local</a:t>
            </a:r>
          </a:p>
          <a:p>
            <a:r>
              <a:rPr lang="en-US" dirty="0"/>
              <a:t>If actual local collections &gt; local target amount by more than 1%, local share is decreased following year</a:t>
            </a:r>
          </a:p>
          <a:p>
            <a:pPr lvl="1"/>
            <a:r>
              <a:rPr lang="en-US" dirty="0"/>
              <a:t>Local target amount set at $1 billion in 2012 + 2% increase annually to 2022</a:t>
            </a:r>
          </a:p>
          <a:p>
            <a:pPr lvl="1"/>
            <a:r>
              <a:rPr lang="en-US" dirty="0"/>
              <a:t>If collections are below the target, it’s to be adjusted up</a:t>
            </a:r>
          </a:p>
          <a:p>
            <a:pPr lvl="1"/>
            <a:endParaRPr lang="en-US" dirty="0"/>
          </a:p>
        </p:txBody>
      </p:sp>
    </p:spTree>
    <p:extLst>
      <p:ext uri="{BB962C8B-B14F-4D97-AF65-F5344CB8AC3E}">
        <p14:creationId xmlns:p14="http://schemas.microsoft.com/office/powerpoint/2010/main" val="475646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TAVT</a:t>
            </a:r>
          </a:p>
        </p:txBody>
      </p:sp>
      <p:sp>
        <p:nvSpPr>
          <p:cNvPr id="3" name="Content Placeholder 2"/>
          <p:cNvSpPr>
            <a:spLocks noGrp="1"/>
          </p:cNvSpPr>
          <p:nvPr>
            <p:ph idx="1"/>
          </p:nvPr>
        </p:nvSpPr>
        <p:spPr/>
        <p:txBody>
          <a:bodyPr>
            <a:normAutofit/>
          </a:bodyPr>
          <a:lstStyle/>
          <a:p>
            <a:r>
              <a:rPr lang="en-US" dirty="0"/>
              <a:t>Actual state/local distribution</a:t>
            </a:r>
          </a:p>
          <a:p>
            <a:pPr lvl="1"/>
            <a:r>
              <a:rPr lang="en-US" dirty="0"/>
              <a:t>2016:  59.45% state     40.55% local</a:t>
            </a:r>
          </a:p>
          <a:p>
            <a:pPr lvl="1"/>
            <a:r>
              <a:rPr lang="en-US" dirty="0"/>
              <a:t>2017:  54.39% state     45.61% local</a:t>
            </a:r>
          </a:p>
          <a:p>
            <a:pPr lvl="1"/>
            <a:r>
              <a:rPr lang="en-US" dirty="0"/>
              <a:t>2018:  48.42% state	  51.58% local</a:t>
            </a:r>
          </a:p>
          <a:p>
            <a:pPr lvl="1"/>
            <a:r>
              <a:rPr lang="en-US" dirty="0"/>
              <a:t>2019:  47.56% state     52.44% local</a:t>
            </a:r>
          </a:p>
          <a:p>
            <a:r>
              <a:rPr lang="en-US" dirty="0">
                <a:hlinkClick r:id="rId2"/>
              </a:rPr>
              <a:t>Fiscal Research Center GA State study</a:t>
            </a:r>
            <a:endParaRPr lang="en-US" dirty="0"/>
          </a:p>
          <a:p>
            <a:pPr lvl="1"/>
            <a:r>
              <a:rPr lang="en-US" dirty="0"/>
              <a:t>2012-2015</a:t>
            </a:r>
          </a:p>
          <a:p>
            <a:pPr lvl="2"/>
            <a:r>
              <a:rPr lang="en-US" dirty="0"/>
              <a:t>99 counties lost a total of $75 million, an average 9% decline in those counties</a:t>
            </a:r>
          </a:p>
          <a:p>
            <a:pPr lvl="2"/>
            <a:r>
              <a:rPr lang="en-US" dirty="0"/>
              <a:t>60 counties gained total of $33 million, an average 10% increase</a:t>
            </a:r>
          </a:p>
        </p:txBody>
      </p:sp>
    </p:spTree>
    <p:extLst>
      <p:ext uri="{BB962C8B-B14F-4D97-AF65-F5344CB8AC3E}">
        <p14:creationId xmlns:p14="http://schemas.microsoft.com/office/powerpoint/2010/main" val="759654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58A56-E9FC-48AA-B107-704232B28B5B}"/>
              </a:ext>
            </a:extLst>
          </p:cNvPr>
          <p:cNvSpPr>
            <a:spLocks noGrp="1"/>
          </p:cNvSpPr>
          <p:nvPr>
            <p:ph type="title"/>
          </p:nvPr>
        </p:nvSpPr>
        <p:spPr/>
        <p:txBody>
          <a:bodyPr/>
          <a:lstStyle/>
          <a:p>
            <a:r>
              <a:rPr lang="en-US" dirty="0"/>
              <a:t>TAVT Changes</a:t>
            </a:r>
          </a:p>
        </p:txBody>
      </p:sp>
      <p:sp>
        <p:nvSpPr>
          <p:cNvPr id="3" name="Content Placeholder 2">
            <a:extLst>
              <a:ext uri="{FF2B5EF4-FFF2-40B4-BE49-F238E27FC236}">
                <a16:creationId xmlns:a16="http://schemas.microsoft.com/office/drawing/2014/main" id="{3D890776-F3BE-4EEE-B803-630AE581FC39}"/>
              </a:ext>
            </a:extLst>
          </p:cNvPr>
          <p:cNvSpPr>
            <a:spLocks noGrp="1"/>
          </p:cNvSpPr>
          <p:nvPr>
            <p:ph idx="1"/>
          </p:nvPr>
        </p:nvSpPr>
        <p:spPr/>
        <p:txBody>
          <a:bodyPr/>
          <a:lstStyle/>
          <a:p>
            <a:r>
              <a:rPr lang="en-US" dirty="0"/>
              <a:t>Effective July 1, 2019 the distribution is fixed (2018 HB 329):</a:t>
            </a:r>
          </a:p>
          <a:p>
            <a:pPr lvl="1"/>
            <a:r>
              <a:rPr lang="en-US" dirty="0"/>
              <a:t>35% state</a:t>
            </a:r>
          </a:p>
          <a:p>
            <a:pPr lvl="1"/>
            <a:r>
              <a:rPr lang="en-US" dirty="0"/>
              <a:t>65% local</a:t>
            </a:r>
          </a:p>
          <a:p>
            <a:pPr lvl="2"/>
            <a:r>
              <a:rPr lang="en-US" dirty="0"/>
              <a:t>Unincorporated areas:  51% county, 49% schools</a:t>
            </a:r>
          </a:p>
          <a:p>
            <a:pPr lvl="2"/>
            <a:r>
              <a:rPr lang="en-US" dirty="0"/>
              <a:t>Incorporated:  49% schools, 28% county, 23% city</a:t>
            </a:r>
          </a:p>
          <a:p>
            <a:pPr lvl="1"/>
            <a:r>
              <a:rPr lang="en-US" dirty="0"/>
              <a:t>Out-of-state transfers lowered from 7% to 3%</a:t>
            </a:r>
          </a:p>
          <a:p>
            <a:pPr lvl="1"/>
            <a:endParaRPr lang="en-US" dirty="0"/>
          </a:p>
          <a:p>
            <a:pPr marL="342900" lvl="1" indent="-342900"/>
            <a:r>
              <a:rPr lang="en-US" sz="1800" dirty="0"/>
              <a:t>Effective January 1, 2020 (2019 SB 65):</a:t>
            </a:r>
          </a:p>
          <a:p>
            <a:pPr marL="742950" lvl="2" indent="-342900"/>
            <a:r>
              <a:rPr lang="en-US" sz="1600" dirty="0"/>
              <a:t>TAVT lowered from 7% to 6.6% until July 2023 then back to 7%</a:t>
            </a:r>
          </a:p>
          <a:p>
            <a:pPr marL="742950" lvl="2" indent="-342900"/>
            <a:r>
              <a:rPr lang="en-US" sz="1600" dirty="0"/>
              <a:t>Used car valuation changed to retail sales price rather than book value</a:t>
            </a:r>
          </a:p>
          <a:p>
            <a:pPr lvl="1"/>
            <a:endParaRPr lang="en-US" dirty="0"/>
          </a:p>
        </p:txBody>
      </p:sp>
    </p:spTree>
    <p:extLst>
      <p:ext uri="{BB962C8B-B14F-4D97-AF65-F5344CB8AC3E}">
        <p14:creationId xmlns:p14="http://schemas.microsoft.com/office/powerpoint/2010/main" val="2478289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C7883-B2DE-4F64-9AAC-7451A9E5BD3A}"/>
              </a:ext>
            </a:extLst>
          </p:cNvPr>
          <p:cNvSpPr>
            <a:spLocks noGrp="1"/>
          </p:cNvSpPr>
          <p:nvPr>
            <p:ph type="title"/>
          </p:nvPr>
        </p:nvSpPr>
        <p:spPr/>
        <p:txBody>
          <a:bodyPr/>
          <a:lstStyle/>
          <a:p>
            <a:r>
              <a:rPr lang="en-US" dirty="0"/>
              <a:t>Safety</a:t>
            </a:r>
          </a:p>
        </p:txBody>
      </p:sp>
      <p:sp>
        <p:nvSpPr>
          <p:cNvPr id="3" name="Content Placeholder 2">
            <a:extLst>
              <a:ext uri="{FF2B5EF4-FFF2-40B4-BE49-F238E27FC236}">
                <a16:creationId xmlns:a16="http://schemas.microsoft.com/office/drawing/2014/main" id="{EDCFB4E6-59FA-4127-A890-F85EB19ED58E}"/>
              </a:ext>
            </a:extLst>
          </p:cNvPr>
          <p:cNvSpPr>
            <a:spLocks noGrp="1"/>
          </p:cNvSpPr>
          <p:nvPr>
            <p:ph idx="1"/>
          </p:nvPr>
        </p:nvSpPr>
        <p:spPr/>
        <p:txBody>
          <a:bodyPr/>
          <a:lstStyle/>
          <a:p>
            <a:r>
              <a:rPr lang="en-US" dirty="0"/>
              <a:t>Budget</a:t>
            </a:r>
          </a:p>
          <a:p>
            <a:r>
              <a:rPr lang="en-US" dirty="0"/>
              <a:t>Stopping for school bus (SB 25)</a:t>
            </a:r>
          </a:p>
          <a:p>
            <a:r>
              <a:rPr lang="en-US" dirty="0"/>
              <a:t>Bus driver record verification (HB 459)</a:t>
            </a:r>
          </a:p>
          <a:p>
            <a:r>
              <a:rPr lang="en-US" dirty="0"/>
              <a:t>GA Behavioral Health Reform &amp; Innovation Commission</a:t>
            </a:r>
          </a:p>
          <a:p>
            <a:r>
              <a:rPr lang="en-US" dirty="0"/>
              <a:t>Homeschool Notification (HB 530)</a:t>
            </a:r>
          </a:p>
          <a:p>
            <a:r>
              <a:rPr lang="en-US" dirty="0"/>
              <a:t>Keeping Schools Safe Act (SB 15)</a:t>
            </a:r>
          </a:p>
          <a:p>
            <a:r>
              <a:rPr lang="en-US" dirty="0"/>
              <a:t>Constitutional amendment to use SPLOST for safety personnel (SR 12, in Sen Finance Subcommittee)</a:t>
            </a:r>
          </a:p>
        </p:txBody>
      </p:sp>
    </p:spTree>
    <p:extLst>
      <p:ext uri="{BB962C8B-B14F-4D97-AF65-F5344CB8AC3E}">
        <p14:creationId xmlns:p14="http://schemas.microsoft.com/office/powerpoint/2010/main" val="1945213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A1F84-29BC-48E6-82D9-9029261198B2}"/>
              </a:ext>
            </a:extLst>
          </p:cNvPr>
          <p:cNvSpPr>
            <a:spLocks noGrp="1"/>
          </p:cNvSpPr>
          <p:nvPr>
            <p:ph type="title"/>
          </p:nvPr>
        </p:nvSpPr>
        <p:spPr/>
        <p:txBody>
          <a:bodyPr/>
          <a:lstStyle/>
          <a:p>
            <a:r>
              <a:rPr lang="en-US" dirty="0"/>
              <a:t>SB 15</a:t>
            </a:r>
          </a:p>
        </p:txBody>
      </p:sp>
      <p:sp>
        <p:nvSpPr>
          <p:cNvPr id="3" name="Content Placeholder 2">
            <a:extLst>
              <a:ext uri="{FF2B5EF4-FFF2-40B4-BE49-F238E27FC236}">
                <a16:creationId xmlns:a16="http://schemas.microsoft.com/office/drawing/2014/main" id="{B89803B1-6EBB-42AB-B895-0AE78AD80533}"/>
              </a:ext>
            </a:extLst>
          </p:cNvPr>
          <p:cNvSpPr>
            <a:spLocks noGrp="1"/>
          </p:cNvSpPr>
          <p:nvPr>
            <p:ph idx="1"/>
          </p:nvPr>
        </p:nvSpPr>
        <p:spPr/>
        <p:txBody>
          <a:bodyPr/>
          <a:lstStyle/>
          <a:p>
            <a:r>
              <a:rPr lang="en-US" dirty="0"/>
              <a:t>Have site threat assessments every 5 years done by trained individuals or government agencies</a:t>
            </a:r>
          </a:p>
          <a:p>
            <a:r>
              <a:rPr lang="en-US" dirty="0"/>
              <a:t>Review safety plans annually and update as needed, submit to DOE after law enforcement approval</a:t>
            </a:r>
          </a:p>
          <a:p>
            <a:r>
              <a:rPr lang="en-US" dirty="0"/>
              <a:t>Mass casualty drills at least once a year, do not have to include students</a:t>
            </a:r>
          </a:p>
          <a:p>
            <a:r>
              <a:rPr lang="en-US" dirty="0"/>
              <a:t>Local board annually report efforts to public, including use of funding</a:t>
            </a:r>
          </a:p>
          <a:p>
            <a:r>
              <a:rPr lang="en-US" dirty="0"/>
              <a:t>Principal or designee as safety coordinator</a:t>
            </a:r>
          </a:p>
          <a:p>
            <a:endParaRPr lang="en-US" dirty="0"/>
          </a:p>
        </p:txBody>
      </p:sp>
    </p:spTree>
    <p:extLst>
      <p:ext uri="{BB962C8B-B14F-4D97-AF65-F5344CB8AC3E}">
        <p14:creationId xmlns:p14="http://schemas.microsoft.com/office/powerpoint/2010/main" val="858666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96813-1530-478B-9DC3-04155876F264}"/>
              </a:ext>
            </a:extLst>
          </p:cNvPr>
          <p:cNvSpPr>
            <a:spLocks noGrp="1"/>
          </p:cNvSpPr>
          <p:nvPr>
            <p:ph type="title"/>
          </p:nvPr>
        </p:nvSpPr>
        <p:spPr/>
        <p:txBody>
          <a:bodyPr/>
          <a:lstStyle/>
          <a:p>
            <a:r>
              <a:rPr lang="en-US" dirty="0"/>
              <a:t>Dyslexia (SB 48)</a:t>
            </a:r>
          </a:p>
        </p:txBody>
      </p:sp>
      <p:sp>
        <p:nvSpPr>
          <p:cNvPr id="3" name="Content Placeholder 2">
            <a:extLst>
              <a:ext uri="{FF2B5EF4-FFF2-40B4-BE49-F238E27FC236}">
                <a16:creationId xmlns:a16="http://schemas.microsoft.com/office/drawing/2014/main" id="{4443396A-C4AF-4DA7-A5EE-6A551B69844F}"/>
              </a:ext>
            </a:extLst>
          </p:cNvPr>
          <p:cNvSpPr>
            <a:spLocks noGrp="1"/>
          </p:cNvSpPr>
          <p:nvPr>
            <p:ph idx="1"/>
          </p:nvPr>
        </p:nvSpPr>
        <p:spPr/>
        <p:txBody>
          <a:bodyPr/>
          <a:lstStyle/>
          <a:p>
            <a:r>
              <a:rPr lang="en-US" dirty="0"/>
              <a:t>Creates a 3 year pilot for at least 3 systems to screen kindergarteners for dyslexia</a:t>
            </a:r>
          </a:p>
          <a:p>
            <a:r>
              <a:rPr lang="en-US" dirty="0"/>
              <a:t> 2024-25 districts must screen all kindergarteners for dyslexia, may also screen for other disorders, report data annually</a:t>
            </a:r>
          </a:p>
          <a:p>
            <a:endParaRPr lang="en-US" dirty="0"/>
          </a:p>
          <a:p>
            <a:r>
              <a:rPr lang="en-US" dirty="0"/>
              <a:t>DOE/PSC will update professional development and provide an endorsement</a:t>
            </a:r>
          </a:p>
        </p:txBody>
      </p:sp>
    </p:spTree>
    <p:extLst>
      <p:ext uri="{BB962C8B-B14F-4D97-AF65-F5344CB8AC3E}">
        <p14:creationId xmlns:p14="http://schemas.microsoft.com/office/powerpoint/2010/main" val="730536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FE0A7-A4C0-47D7-9F2C-E1E4079EE3DC}"/>
              </a:ext>
            </a:extLst>
          </p:cNvPr>
          <p:cNvSpPr>
            <a:spLocks noGrp="1"/>
          </p:cNvSpPr>
          <p:nvPr>
            <p:ph type="title"/>
          </p:nvPr>
        </p:nvSpPr>
        <p:spPr/>
        <p:txBody>
          <a:bodyPr/>
          <a:lstStyle/>
          <a:p>
            <a:r>
              <a:rPr lang="en-US" dirty="0"/>
              <a:t>Caveat</a:t>
            </a:r>
          </a:p>
        </p:txBody>
      </p:sp>
      <p:sp>
        <p:nvSpPr>
          <p:cNvPr id="3" name="Content Placeholder 2">
            <a:extLst>
              <a:ext uri="{FF2B5EF4-FFF2-40B4-BE49-F238E27FC236}">
                <a16:creationId xmlns:a16="http://schemas.microsoft.com/office/drawing/2014/main" id="{9806E17A-43CA-4674-9D26-05A2D3092E98}"/>
              </a:ext>
            </a:extLst>
          </p:cNvPr>
          <p:cNvSpPr>
            <a:spLocks noGrp="1"/>
          </p:cNvSpPr>
          <p:nvPr>
            <p:ph idx="1"/>
          </p:nvPr>
        </p:nvSpPr>
        <p:spPr/>
        <p:txBody>
          <a:bodyPr/>
          <a:lstStyle/>
          <a:p>
            <a:r>
              <a:rPr lang="en-US" dirty="0"/>
              <a:t>Governor has 40 days after session to sign or veto bills</a:t>
            </a:r>
          </a:p>
          <a:p>
            <a:endParaRPr lang="en-US" dirty="0"/>
          </a:p>
          <a:p>
            <a:r>
              <a:rPr lang="en-US" dirty="0"/>
              <a:t>Deadline is May 12</a:t>
            </a:r>
            <a:r>
              <a:rPr lang="en-US" baseline="30000" dirty="0"/>
              <a:t>th</a:t>
            </a:r>
            <a:endParaRPr lang="en-US" dirty="0"/>
          </a:p>
          <a:p>
            <a:endParaRPr lang="en-US" dirty="0"/>
          </a:p>
          <a:p>
            <a:r>
              <a:rPr lang="en-US" dirty="0"/>
              <a:t>Few bills discussed have been signed so far</a:t>
            </a:r>
          </a:p>
          <a:p>
            <a:endParaRPr lang="en-US" dirty="0"/>
          </a:p>
          <a:p>
            <a:r>
              <a:rPr lang="en-US" dirty="0"/>
              <a:t>Can become law without his signature</a:t>
            </a:r>
          </a:p>
        </p:txBody>
      </p:sp>
    </p:spTree>
    <p:extLst>
      <p:ext uri="{BB962C8B-B14F-4D97-AF65-F5344CB8AC3E}">
        <p14:creationId xmlns:p14="http://schemas.microsoft.com/office/powerpoint/2010/main" val="2241110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353C5-A9A2-4600-AD4F-08BDE962DBAA}"/>
              </a:ext>
            </a:extLst>
          </p:cNvPr>
          <p:cNvSpPr>
            <a:spLocks noGrp="1"/>
          </p:cNvSpPr>
          <p:nvPr>
            <p:ph type="title"/>
          </p:nvPr>
        </p:nvSpPr>
        <p:spPr/>
        <p:txBody>
          <a:bodyPr/>
          <a:lstStyle/>
          <a:p>
            <a:r>
              <a:rPr lang="en-US" dirty="0"/>
              <a:t>Getting to Know You	</a:t>
            </a:r>
          </a:p>
        </p:txBody>
      </p:sp>
      <p:sp>
        <p:nvSpPr>
          <p:cNvPr id="3" name="Content Placeholder 2">
            <a:extLst>
              <a:ext uri="{FF2B5EF4-FFF2-40B4-BE49-F238E27FC236}">
                <a16:creationId xmlns:a16="http://schemas.microsoft.com/office/drawing/2014/main" id="{4242D554-D54D-4A64-9410-3E4FB0AB5856}"/>
              </a:ext>
            </a:extLst>
          </p:cNvPr>
          <p:cNvSpPr>
            <a:spLocks noGrp="1"/>
          </p:cNvSpPr>
          <p:nvPr>
            <p:ph idx="1"/>
          </p:nvPr>
        </p:nvSpPr>
        <p:spPr>
          <a:xfrm>
            <a:off x="677334" y="1800225"/>
            <a:ext cx="8596668" cy="4241137"/>
          </a:xfrm>
        </p:spPr>
        <p:txBody>
          <a:bodyPr>
            <a:normAutofit/>
          </a:bodyPr>
          <a:lstStyle/>
          <a:p>
            <a:r>
              <a:rPr lang="en-US" dirty="0"/>
              <a:t>New Governor - served in Senate 2003-2006, Secretary of State 2010-2018</a:t>
            </a:r>
          </a:p>
          <a:p>
            <a:pPr lvl="1"/>
            <a:r>
              <a:rPr lang="en-US" dirty="0"/>
              <a:t>Won with 50.22% of vote</a:t>
            </a:r>
          </a:p>
          <a:p>
            <a:pPr lvl="1"/>
            <a:r>
              <a:rPr lang="en-US" dirty="0"/>
              <a:t>Chair, Public Safety &amp; Homeland Security</a:t>
            </a:r>
          </a:p>
          <a:p>
            <a:pPr lvl="1"/>
            <a:r>
              <a:rPr lang="en-US" dirty="0"/>
              <a:t>Vice-Chair Higher Education</a:t>
            </a:r>
          </a:p>
          <a:p>
            <a:pPr lvl="1"/>
            <a:r>
              <a:rPr lang="en-US" dirty="0"/>
              <a:t>Secretary Agriculture &amp; Consumer Affairs</a:t>
            </a:r>
          </a:p>
          <a:p>
            <a:pPr lvl="1"/>
            <a:r>
              <a:rPr lang="en-US" dirty="0"/>
              <a:t>Member Appropriations</a:t>
            </a:r>
          </a:p>
          <a:p>
            <a:r>
              <a:rPr lang="en-US" dirty="0"/>
              <a:t>New Lt. Gov -- served in House 2013-2017</a:t>
            </a:r>
          </a:p>
          <a:p>
            <a:pPr lvl="1"/>
            <a:r>
              <a:rPr lang="en-US" dirty="0"/>
              <a:t>Won with 51.6% of vote</a:t>
            </a:r>
          </a:p>
          <a:p>
            <a:pPr lvl="1"/>
            <a:r>
              <a:rPr lang="en-US" dirty="0"/>
              <a:t>Banks &amp; Banking, Ways &amp; Means</a:t>
            </a:r>
          </a:p>
          <a:p>
            <a:pPr lvl="1"/>
            <a:r>
              <a:rPr lang="en-US" dirty="0"/>
              <a:t>Information &amp; Audits, Interstate Cooperation</a:t>
            </a:r>
          </a:p>
          <a:p>
            <a:pPr lvl="1"/>
            <a:r>
              <a:rPr lang="en-US" dirty="0"/>
              <a:t>Science &amp; Technology</a:t>
            </a:r>
          </a:p>
          <a:p>
            <a:pPr marL="457200" lvl="1" indent="0">
              <a:buNone/>
            </a:pPr>
            <a:endParaRPr lang="en-US" dirty="0"/>
          </a:p>
          <a:p>
            <a:pPr marL="0" indent="0">
              <a:buNone/>
            </a:pPr>
            <a:endParaRPr lang="en-US" dirty="0"/>
          </a:p>
        </p:txBody>
      </p:sp>
    </p:spTree>
    <p:extLst>
      <p:ext uri="{BB962C8B-B14F-4D97-AF65-F5344CB8AC3E}">
        <p14:creationId xmlns:p14="http://schemas.microsoft.com/office/powerpoint/2010/main" val="2619163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8C3CF-651B-4939-8E35-73750425CF30}"/>
              </a:ext>
            </a:extLst>
          </p:cNvPr>
          <p:cNvSpPr>
            <a:spLocks noGrp="1"/>
          </p:cNvSpPr>
          <p:nvPr>
            <p:ph type="title"/>
          </p:nvPr>
        </p:nvSpPr>
        <p:spPr/>
        <p:txBody>
          <a:bodyPr/>
          <a:lstStyle/>
          <a:p>
            <a:r>
              <a:rPr lang="en-US" dirty="0"/>
              <a:t>Getting To Know You</a:t>
            </a:r>
          </a:p>
        </p:txBody>
      </p:sp>
      <p:sp>
        <p:nvSpPr>
          <p:cNvPr id="3" name="Content Placeholder 2">
            <a:extLst>
              <a:ext uri="{FF2B5EF4-FFF2-40B4-BE49-F238E27FC236}">
                <a16:creationId xmlns:a16="http://schemas.microsoft.com/office/drawing/2014/main" id="{D53D821C-1C72-4E4F-A61D-318956EC41AF}"/>
              </a:ext>
            </a:extLst>
          </p:cNvPr>
          <p:cNvSpPr>
            <a:spLocks noGrp="1"/>
          </p:cNvSpPr>
          <p:nvPr>
            <p:ph idx="1"/>
          </p:nvPr>
        </p:nvSpPr>
        <p:spPr/>
        <p:txBody>
          <a:bodyPr>
            <a:normAutofit/>
          </a:bodyPr>
          <a:lstStyle/>
          <a:p>
            <a:r>
              <a:rPr lang="en-US" dirty="0"/>
              <a:t>New House Education Chair – Rick </a:t>
            </a:r>
            <a:r>
              <a:rPr lang="en-US" dirty="0" err="1"/>
              <a:t>Jasperse</a:t>
            </a:r>
            <a:endParaRPr lang="en-US" dirty="0"/>
          </a:p>
          <a:p>
            <a:pPr lvl="1"/>
            <a:r>
              <a:rPr lang="en-US" dirty="0"/>
              <a:t>Won with 86% of vote</a:t>
            </a:r>
          </a:p>
          <a:p>
            <a:pPr lvl="1"/>
            <a:r>
              <a:rPr lang="en-US" dirty="0"/>
              <a:t>Elected 2010</a:t>
            </a:r>
          </a:p>
          <a:p>
            <a:pPr lvl="1"/>
            <a:r>
              <a:rPr lang="en-US" dirty="0"/>
              <a:t>Chaired Higher Ed, Highest profile legislation “Guns Everywhere”</a:t>
            </a:r>
          </a:p>
          <a:p>
            <a:r>
              <a:rPr lang="en-US" dirty="0"/>
              <a:t>New Senate Education Chair – P. K Martin IV</a:t>
            </a:r>
          </a:p>
          <a:p>
            <a:pPr lvl="1"/>
            <a:r>
              <a:rPr lang="en-US" dirty="0"/>
              <a:t>Won with 51.9% of vote</a:t>
            </a:r>
          </a:p>
          <a:p>
            <a:pPr lvl="1"/>
            <a:r>
              <a:rPr lang="en-US" dirty="0"/>
              <a:t>Elected 2014</a:t>
            </a:r>
          </a:p>
          <a:p>
            <a:pPr lvl="1"/>
            <a:r>
              <a:rPr lang="en-US" dirty="0"/>
              <a:t>First Chairmanship, previously Vice-Chair Higher Ed</a:t>
            </a:r>
          </a:p>
          <a:p>
            <a:pPr lvl="1"/>
            <a:endParaRPr lang="en-US" dirty="0"/>
          </a:p>
        </p:txBody>
      </p:sp>
    </p:spTree>
    <p:extLst>
      <p:ext uri="{BB962C8B-B14F-4D97-AF65-F5344CB8AC3E}">
        <p14:creationId xmlns:p14="http://schemas.microsoft.com/office/powerpoint/2010/main" val="1663515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8C3CF-651B-4939-8E35-73750425CF30}"/>
              </a:ext>
            </a:extLst>
          </p:cNvPr>
          <p:cNvSpPr>
            <a:spLocks noGrp="1"/>
          </p:cNvSpPr>
          <p:nvPr>
            <p:ph type="title"/>
          </p:nvPr>
        </p:nvSpPr>
        <p:spPr/>
        <p:txBody>
          <a:bodyPr/>
          <a:lstStyle/>
          <a:p>
            <a:r>
              <a:rPr lang="en-US" dirty="0"/>
              <a:t>Getting To Know You</a:t>
            </a:r>
          </a:p>
        </p:txBody>
      </p:sp>
      <p:sp>
        <p:nvSpPr>
          <p:cNvPr id="3" name="Content Placeholder 2">
            <a:extLst>
              <a:ext uri="{FF2B5EF4-FFF2-40B4-BE49-F238E27FC236}">
                <a16:creationId xmlns:a16="http://schemas.microsoft.com/office/drawing/2014/main" id="{D53D821C-1C72-4E4F-A61D-318956EC41AF}"/>
              </a:ext>
            </a:extLst>
          </p:cNvPr>
          <p:cNvSpPr>
            <a:spLocks noGrp="1"/>
          </p:cNvSpPr>
          <p:nvPr>
            <p:ph idx="1"/>
          </p:nvPr>
        </p:nvSpPr>
        <p:spPr/>
        <p:txBody>
          <a:bodyPr>
            <a:normAutofit/>
          </a:bodyPr>
          <a:lstStyle/>
          <a:p>
            <a:r>
              <a:rPr lang="en-US" dirty="0"/>
              <a:t>New House Ways &amp; Means Chair – Brett Harrell</a:t>
            </a:r>
          </a:p>
          <a:p>
            <a:pPr lvl="1"/>
            <a:r>
              <a:rPr lang="en-US" dirty="0"/>
              <a:t>Ran unopposed</a:t>
            </a:r>
          </a:p>
          <a:p>
            <a:pPr lvl="1"/>
            <a:r>
              <a:rPr lang="en-US" dirty="0"/>
              <a:t>Elected 2010</a:t>
            </a:r>
          </a:p>
          <a:p>
            <a:pPr lvl="1"/>
            <a:r>
              <a:rPr lang="en-US" dirty="0"/>
              <a:t>First Chairmanship</a:t>
            </a:r>
          </a:p>
          <a:p>
            <a:r>
              <a:rPr lang="en-US" dirty="0"/>
              <a:t>New House Rules Chair – Jay Powell</a:t>
            </a:r>
          </a:p>
          <a:p>
            <a:pPr lvl="1"/>
            <a:r>
              <a:rPr lang="en-US" dirty="0"/>
              <a:t>Ran unopposed</a:t>
            </a:r>
          </a:p>
          <a:p>
            <a:pPr lvl="1"/>
            <a:r>
              <a:rPr lang="en-US" dirty="0"/>
              <a:t>Elected 2008</a:t>
            </a:r>
          </a:p>
          <a:p>
            <a:pPr lvl="1"/>
            <a:r>
              <a:rPr lang="en-US" dirty="0"/>
              <a:t>Previously chaired Ways &amp; Means</a:t>
            </a:r>
          </a:p>
          <a:p>
            <a:endParaRPr lang="en-US" dirty="0"/>
          </a:p>
        </p:txBody>
      </p:sp>
    </p:spTree>
    <p:extLst>
      <p:ext uri="{BB962C8B-B14F-4D97-AF65-F5344CB8AC3E}">
        <p14:creationId xmlns:p14="http://schemas.microsoft.com/office/powerpoint/2010/main" val="3637975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69EA6-A149-45BD-ABE0-269F77D7FD7F}"/>
              </a:ext>
            </a:extLst>
          </p:cNvPr>
          <p:cNvSpPr>
            <a:spLocks noGrp="1"/>
          </p:cNvSpPr>
          <p:nvPr>
            <p:ph type="title"/>
          </p:nvPr>
        </p:nvSpPr>
        <p:spPr/>
        <p:txBody>
          <a:bodyPr/>
          <a:lstStyle/>
          <a:p>
            <a:r>
              <a:rPr lang="en-US" dirty="0"/>
              <a:t>Working Together</a:t>
            </a:r>
          </a:p>
        </p:txBody>
      </p:sp>
      <p:sp>
        <p:nvSpPr>
          <p:cNvPr id="3" name="Content Placeholder 2">
            <a:extLst>
              <a:ext uri="{FF2B5EF4-FFF2-40B4-BE49-F238E27FC236}">
                <a16:creationId xmlns:a16="http://schemas.microsoft.com/office/drawing/2014/main" id="{E8FC8407-5B4D-47CD-87F7-302F17B6A077}"/>
              </a:ext>
            </a:extLst>
          </p:cNvPr>
          <p:cNvSpPr>
            <a:spLocks noGrp="1"/>
          </p:cNvSpPr>
          <p:nvPr>
            <p:ph idx="1"/>
          </p:nvPr>
        </p:nvSpPr>
        <p:spPr/>
        <p:txBody>
          <a:bodyPr/>
          <a:lstStyle/>
          <a:p>
            <a:r>
              <a:rPr lang="en-US" dirty="0"/>
              <a:t>State Education Listening Sessions at each RESA</a:t>
            </a:r>
          </a:p>
          <a:p>
            <a:pPr lvl="1"/>
            <a:r>
              <a:rPr lang="en-US" dirty="0"/>
              <a:t>Governor and staff</a:t>
            </a:r>
          </a:p>
          <a:p>
            <a:pPr lvl="1"/>
            <a:r>
              <a:rPr lang="en-US" dirty="0"/>
              <a:t>Governor’s Office of Student Achievement</a:t>
            </a:r>
          </a:p>
          <a:p>
            <a:pPr lvl="1"/>
            <a:r>
              <a:rPr lang="en-US" dirty="0"/>
              <a:t>Department of Education</a:t>
            </a:r>
          </a:p>
          <a:p>
            <a:pPr lvl="1"/>
            <a:r>
              <a:rPr lang="en-US" dirty="0"/>
              <a:t>Will issue report on the sessions</a:t>
            </a:r>
          </a:p>
          <a:p>
            <a:pPr marL="342900" lvl="1" indent="-342900"/>
            <a:endParaRPr lang="en-US" sz="1800" dirty="0"/>
          </a:p>
          <a:p>
            <a:pPr marL="342900" lvl="1" indent="-342900"/>
            <a:r>
              <a:rPr lang="en-US" sz="1800" dirty="0"/>
              <a:t>This fall will hold sessions for teachers</a:t>
            </a:r>
          </a:p>
        </p:txBody>
      </p:sp>
    </p:spTree>
    <p:extLst>
      <p:ext uri="{BB962C8B-B14F-4D97-AF65-F5344CB8AC3E}">
        <p14:creationId xmlns:p14="http://schemas.microsoft.com/office/powerpoint/2010/main" val="659160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22F96-8652-407D-96CA-CD4392B49B7C}"/>
              </a:ext>
            </a:extLst>
          </p:cNvPr>
          <p:cNvSpPr>
            <a:spLocks noGrp="1"/>
          </p:cNvSpPr>
          <p:nvPr>
            <p:ph type="title"/>
          </p:nvPr>
        </p:nvSpPr>
        <p:spPr/>
        <p:txBody>
          <a:bodyPr/>
          <a:lstStyle/>
          <a:p>
            <a:r>
              <a:rPr lang="en-US" dirty="0"/>
              <a:t>2019 Session</a:t>
            </a:r>
          </a:p>
        </p:txBody>
      </p:sp>
      <p:sp>
        <p:nvSpPr>
          <p:cNvPr id="3" name="Content Placeholder 2">
            <a:extLst>
              <a:ext uri="{FF2B5EF4-FFF2-40B4-BE49-F238E27FC236}">
                <a16:creationId xmlns:a16="http://schemas.microsoft.com/office/drawing/2014/main" id="{4CE99AEC-6040-4CDA-B9F1-B54734FBEA1E}"/>
              </a:ext>
            </a:extLst>
          </p:cNvPr>
          <p:cNvSpPr>
            <a:spLocks noGrp="1"/>
          </p:cNvSpPr>
          <p:nvPr>
            <p:ph idx="1"/>
          </p:nvPr>
        </p:nvSpPr>
        <p:spPr/>
        <p:txBody>
          <a:bodyPr/>
          <a:lstStyle/>
          <a:p>
            <a:r>
              <a:rPr lang="en-US" dirty="0"/>
              <a:t>About 40 bills passed that we followed</a:t>
            </a:r>
          </a:p>
          <a:p>
            <a:endParaRPr lang="en-US" dirty="0"/>
          </a:p>
          <a:p>
            <a:r>
              <a:rPr lang="en-US" dirty="0"/>
              <a:t>Many more left for next session</a:t>
            </a:r>
          </a:p>
        </p:txBody>
      </p:sp>
    </p:spTree>
    <p:extLst>
      <p:ext uri="{BB962C8B-B14F-4D97-AF65-F5344CB8AC3E}">
        <p14:creationId xmlns:p14="http://schemas.microsoft.com/office/powerpoint/2010/main" val="3533604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E4944-B97D-48FB-ADC9-D181291B9955}"/>
              </a:ext>
            </a:extLst>
          </p:cNvPr>
          <p:cNvSpPr>
            <a:spLocks noGrp="1"/>
          </p:cNvSpPr>
          <p:nvPr>
            <p:ph type="title"/>
          </p:nvPr>
        </p:nvSpPr>
        <p:spPr/>
        <p:txBody>
          <a:bodyPr/>
          <a:lstStyle/>
          <a:p>
            <a:r>
              <a:rPr lang="en-US" dirty="0"/>
              <a:t>Sneaky Language – HB 301 and SB 173</a:t>
            </a:r>
          </a:p>
        </p:txBody>
      </p:sp>
      <p:sp>
        <p:nvSpPr>
          <p:cNvPr id="3" name="Content Placeholder 2">
            <a:extLst>
              <a:ext uri="{FF2B5EF4-FFF2-40B4-BE49-F238E27FC236}">
                <a16:creationId xmlns:a16="http://schemas.microsoft.com/office/drawing/2014/main" id="{D3BCC879-DE06-48A6-928D-343650125ECE}"/>
              </a:ext>
            </a:extLst>
          </p:cNvPr>
          <p:cNvSpPr>
            <a:spLocks noGrp="1"/>
          </p:cNvSpPr>
          <p:nvPr>
            <p:ph idx="1"/>
          </p:nvPr>
        </p:nvSpPr>
        <p:spPr/>
        <p:txBody>
          <a:bodyPr>
            <a:normAutofit lnSpcReduction="10000"/>
          </a:bodyPr>
          <a:lstStyle/>
          <a:p>
            <a:r>
              <a:rPr lang="en-US" dirty="0"/>
              <a:t>(1) For students with an Individualized Education Program (IEP) written in accordance with federal and state laws and regulations, an amount equivalent to the costs of the educational program that would have been provided for the student in the resident school system, including appropriate weights, as calculated under Code Section 20-2-161. This shall not include any federal funds; </a:t>
            </a:r>
          </a:p>
          <a:p>
            <a:r>
              <a:rPr lang="en-US" dirty="0"/>
              <a:t>(2) For all students other than those students provided for in paragraph (1) of this subsection, an amount equal to 100 percent of the system-wide average per student amount of state funds for the student's resident school system.</a:t>
            </a:r>
          </a:p>
          <a:p>
            <a:r>
              <a:rPr lang="en-US" dirty="0"/>
              <a:t>(b) Participating students shall be counted in the enrollment of their resident school system; provided, however, that this count shall only be for purposes of determining the amount of account funds to be deposited into the account....The funds needed to fund an account shall be subtracted from the allotment payable to the resident school system.</a:t>
            </a:r>
          </a:p>
        </p:txBody>
      </p:sp>
    </p:spTree>
    <p:extLst>
      <p:ext uri="{BB962C8B-B14F-4D97-AF65-F5344CB8AC3E}">
        <p14:creationId xmlns:p14="http://schemas.microsoft.com/office/powerpoint/2010/main" val="1043826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5FACE-A155-4C77-B1D5-221E39F892A7}"/>
              </a:ext>
            </a:extLst>
          </p:cNvPr>
          <p:cNvSpPr>
            <a:spLocks noGrp="1"/>
          </p:cNvSpPr>
          <p:nvPr>
            <p:ph type="title"/>
          </p:nvPr>
        </p:nvSpPr>
        <p:spPr/>
        <p:txBody>
          <a:bodyPr/>
          <a:lstStyle/>
          <a:p>
            <a:r>
              <a:rPr lang="en-US" dirty="0"/>
              <a:t>Incomprehensible Language – SB 163</a:t>
            </a:r>
          </a:p>
        </p:txBody>
      </p:sp>
      <p:sp>
        <p:nvSpPr>
          <p:cNvPr id="3" name="Content Placeholder 2">
            <a:extLst>
              <a:ext uri="{FF2B5EF4-FFF2-40B4-BE49-F238E27FC236}">
                <a16:creationId xmlns:a16="http://schemas.microsoft.com/office/drawing/2014/main" id="{94BF8D8E-ABA0-4D84-9328-77F0D3BC9670}"/>
              </a:ext>
            </a:extLst>
          </p:cNvPr>
          <p:cNvSpPr>
            <a:spLocks noGrp="1"/>
          </p:cNvSpPr>
          <p:nvPr>
            <p:ph idx="1"/>
          </p:nvPr>
        </p:nvSpPr>
        <p:spPr>
          <a:xfrm>
            <a:off x="677334" y="1772357"/>
            <a:ext cx="8596668" cy="4269006"/>
          </a:xfrm>
        </p:spPr>
        <p:txBody>
          <a:bodyPr>
            <a:normAutofit lnSpcReduction="10000"/>
          </a:bodyPr>
          <a:lstStyle/>
          <a:p>
            <a:pPr marL="0" indent="0">
              <a:buNone/>
            </a:pPr>
            <a:r>
              <a:rPr lang="en-US" dirty="0"/>
              <a:t>(2) 'Extracurricular and interscholastic activities' means all direct and personal services for students for their enjoyment that are managed and operated under the guidance of an adult or staff member. Extracurricular activities have all of the following characteristics: </a:t>
            </a:r>
          </a:p>
          <a:p>
            <a:r>
              <a:rPr lang="en-US" dirty="0"/>
              <a:t>(A) They are not offered for school credit or required for graduation, such as, but not limited to, athletics, music, theater, speech, and other similar or related activities; </a:t>
            </a:r>
          </a:p>
          <a:p>
            <a:r>
              <a:rPr lang="en-US" dirty="0"/>
              <a:t>(B) They are generally conducted outside school hours or, if partly during school hours, at times agreed by the participants and approved by school authorities; </a:t>
            </a:r>
          </a:p>
          <a:p>
            <a:r>
              <a:rPr lang="en-US" dirty="0"/>
              <a:t>(C) The content of the activities is determined primarily by the student participants under the guidance of a staff member or other adult; and </a:t>
            </a:r>
          </a:p>
          <a:p>
            <a:r>
              <a:rPr lang="en-US" dirty="0"/>
              <a:t>(D) They are sanctioned or supported by a state-wide interscholastic activities governing body.</a:t>
            </a:r>
          </a:p>
        </p:txBody>
      </p:sp>
    </p:spTree>
    <p:extLst>
      <p:ext uri="{BB962C8B-B14F-4D97-AF65-F5344CB8AC3E}">
        <p14:creationId xmlns:p14="http://schemas.microsoft.com/office/powerpoint/2010/main" val="536091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2EDCA-341D-4FE1-BC8A-1240370CB78E}"/>
              </a:ext>
            </a:extLst>
          </p:cNvPr>
          <p:cNvSpPr>
            <a:spLocks noGrp="1"/>
          </p:cNvSpPr>
          <p:nvPr>
            <p:ph type="title"/>
          </p:nvPr>
        </p:nvSpPr>
        <p:spPr/>
        <p:txBody>
          <a:bodyPr/>
          <a:lstStyle/>
          <a:p>
            <a:r>
              <a:rPr lang="en-US" dirty="0"/>
              <a:t>Ground Hog Day Legislation</a:t>
            </a:r>
          </a:p>
        </p:txBody>
      </p:sp>
      <p:sp>
        <p:nvSpPr>
          <p:cNvPr id="3" name="Content Placeholder 2">
            <a:extLst>
              <a:ext uri="{FF2B5EF4-FFF2-40B4-BE49-F238E27FC236}">
                <a16:creationId xmlns:a16="http://schemas.microsoft.com/office/drawing/2014/main" id="{FE3DF865-E7B4-41EB-B112-27D10D10D6E3}"/>
              </a:ext>
            </a:extLst>
          </p:cNvPr>
          <p:cNvSpPr>
            <a:spLocks noGrp="1"/>
          </p:cNvSpPr>
          <p:nvPr>
            <p:ph idx="1"/>
          </p:nvPr>
        </p:nvSpPr>
        <p:spPr>
          <a:xfrm>
            <a:off x="677334" y="1828801"/>
            <a:ext cx="8596668" cy="4212562"/>
          </a:xfrm>
        </p:spPr>
        <p:txBody>
          <a:bodyPr>
            <a:normAutofit/>
          </a:bodyPr>
          <a:lstStyle/>
          <a:p>
            <a:r>
              <a:rPr lang="en-US" dirty="0"/>
              <a:t>Recess – HB 83 (Passed)</a:t>
            </a:r>
          </a:p>
          <a:p>
            <a:r>
              <a:rPr lang="en-US" dirty="0"/>
              <a:t>Tim Tebow – SB 163 (Passed Sen., in House Ed Subcommittee)</a:t>
            </a:r>
          </a:p>
          <a:p>
            <a:r>
              <a:rPr lang="en-US" dirty="0"/>
              <a:t>Post sign with child abuse # -- HB 12 (Passed)</a:t>
            </a:r>
          </a:p>
          <a:p>
            <a:r>
              <a:rPr lang="en-US" dirty="0"/>
              <a:t>Sexual contact between student and employee – SB 9 (Passed)</a:t>
            </a:r>
          </a:p>
          <a:p>
            <a:r>
              <a:rPr lang="en-US" dirty="0"/>
              <a:t>Who stops for school bus – SB 25 (Passed and signed)</a:t>
            </a:r>
          </a:p>
          <a:p>
            <a:r>
              <a:rPr lang="en-US" dirty="0"/>
              <a:t>Sudden Cardiac Arrest Prevention – SB 60 (Passed)</a:t>
            </a:r>
          </a:p>
          <a:p>
            <a:r>
              <a:rPr lang="en-US" dirty="0"/>
              <a:t>TAVT – SB 65 (Passed – was HB 365)</a:t>
            </a:r>
          </a:p>
          <a:p>
            <a:r>
              <a:rPr lang="en-US" dirty="0"/>
              <a:t>Use anybody’s address (House Ed Subcommittee) HB 263</a:t>
            </a:r>
          </a:p>
          <a:p>
            <a:r>
              <a:rPr lang="en-US" dirty="0"/>
              <a:t>School start date – HB 421 (House Ed, no hearing)</a:t>
            </a:r>
          </a:p>
          <a:p>
            <a:r>
              <a:rPr lang="en-US" dirty="0"/>
              <a:t>Elect local superintendent – HR 531 (House Ed, no hearing)</a:t>
            </a:r>
          </a:p>
          <a:p>
            <a:endParaRPr lang="en-US" dirty="0"/>
          </a:p>
          <a:p>
            <a:endParaRPr lang="en-US" dirty="0"/>
          </a:p>
        </p:txBody>
      </p:sp>
    </p:spTree>
    <p:extLst>
      <p:ext uri="{BB962C8B-B14F-4D97-AF65-F5344CB8AC3E}">
        <p14:creationId xmlns:p14="http://schemas.microsoft.com/office/powerpoint/2010/main" val="123845743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154</TotalTime>
  <Words>1159</Words>
  <Application>Microsoft Office PowerPoint</Application>
  <PresentationFormat>Widescreen</PresentationFormat>
  <Paragraphs>135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2019 Legislative Update GAINS</vt:lpstr>
      <vt:lpstr>Getting to Know You </vt:lpstr>
      <vt:lpstr>Getting To Know You</vt:lpstr>
      <vt:lpstr>Getting To Know You</vt:lpstr>
      <vt:lpstr>Working Together</vt:lpstr>
      <vt:lpstr>2019 Session</vt:lpstr>
      <vt:lpstr>Sneaky Language – HB 301 and SB 173</vt:lpstr>
      <vt:lpstr>Incomprehensible Language – SB 163</vt:lpstr>
      <vt:lpstr>Ground Hog Day Legislation</vt:lpstr>
      <vt:lpstr>TAVT</vt:lpstr>
      <vt:lpstr>TAVT</vt:lpstr>
      <vt:lpstr>TAVT</vt:lpstr>
      <vt:lpstr>TAVT Changes</vt:lpstr>
      <vt:lpstr>Safety</vt:lpstr>
      <vt:lpstr>SB 15</vt:lpstr>
      <vt:lpstr>Dyslexia (SB 48)</vt:lpstr>
      <vt:lpstr>Caveat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Legislative Update</dc:title>
  <dc:creator>Angela Palm</dc:creator>
  <cp:lastModifiedBy>Angela Palm</cp:lastModifiedBy>
  <cp:revision>15</cp:revision>
  <dcterms:created xsi:type="dcterms:W3CDTF">2019-05-02T03:16:55Z</dcterms:created>
  <dcterms:modified xsi:type="dcterms:W3CDTF">2019-05-02T05:51:21Z</dcterms:modified>
</cp:coreProperties>
</file>