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502" r:id="rId3"/>
    <p:sldId id="1260" r:id="rId4"/>
    <p:sldId id="1256" r:id="rId5"/>
    <p:sldId id="626" r:id="rId6"/>
    <p:sldId id="1261" r:id="rId7"/>
    <p:sldId id="279" r:id="rId8"/>
    <p:sldId id="267" r:id="rId9"/>
    <p:sldId id="286" r:id="rId10"/>
    <p:sldId id="288" r:id="rId11"/>
    <p:sldId id="1262" r:id="rId12"/>
    <p:sldId id="1263" r:id="rId13"/>
    <p:sldId id="1264" r:id="rId14"/>
    <p:sldId id="1265" r:id="rId15"/>
    <p:sldId id="625" r:id="rId16"/>
    <p:sldId id="285" r:id="rId17"/>
    <p:sldId id="1266" r:id="rId18"/>
    <p:sldId id="1267" r:id="rId19"/>
    <p:sldId id="628" r:id="rId20"/>
    <p:sldId id="1269" r:id="rId21"/>
    <p:sldId id="1271" r:id="rId22"/>
    <p:sldId id="317" r:id="rId23"/>
    <p:sldId id="318" r:id="rId24"/>
    <p:sldId id="319" r:id="rId25"/>
    <p:sldId id="1272" r:id="rId26"/>
    <p:sldId id="1274" r:id="rId27"/>
    <p:sldId id="1275" r:id="rId28"/>
    <p:sldId id="1268" r:id="rId29"/>
    <p:sldId id="334" r:id="rId30"/>
    <p:sldId id="271" r:id="rId31"/>
    <p:sldId id="272" r:id="rId32"/>
    <p:sldId id="273" r:id="rId33"/>
    <p:sldId id="274" r:id="rId34"/>
    <p:sldId id="275" r:id="rId35"/>
    <p:sldId id="276" r:id="rId36"/>
    <p:sldId id="277" r:id="rId37"/>
    <p:sldId id="278" r:id="rId38"/>
    <p:sldId id="388" r:id="rId39"/>
    <p:sldId id="390" r:id="rId40"/>
    <p:sldId id="391" r:id="rId41"/>
    <p:sldId id="392" r:id="rId42"/>
    <p:sldId id="394" r:id="rId43"/>
    <p:sldId id="1270" r:id="rId44"/>
    <p:sldId id="754" r:id="rId45"/>
    <p:sldId id="755" r:id="rId46"/>
    <p:sldId id="756" r:id="rId47"/>
    <p:sldId id="757" r:id="rId48"/>
    <p:sldId id="758" r:id="rId49"/>
    <p:sldId id="759" r:id="rId50"/>
    <p:sldId id="760" r:id="rId51"/>
    <p:sldId id="761" r:id="rId52"/>
    <p:sldId id="762" r:id="rId53"/>
    <p:sldId id="763" r:id="rId54"/>
    <p:sldId id="764" r:id="rId55"/>
    <p:sldId id="765" r:id="rId56"/>
    <p:sldId id="766" r:id="rId57"/>
    <p:sldId id="767" r:id="rId58"/>
    <p:sldId id="768" r:id="rId59"/>
    <p:sldId id="769" r:id="rId60"/>
    <p:sldId id="770" r:id="rId61"/>
    <p:sldId id="771" r:id="rId62"/>
    <p:sldId id="1273" r:id="rId6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9" autoAdjust="0"/>
    <p:restoredTop sz="94660"/>
  </p:normalViewPr>
  <p:slideViewPr>
    <p:cSldViewPr snapToGrid="0">
      <p:cViewPr varScale="1">
        <p:scale>
          <a:sx n="67" d="100"/>
          <a:sy n="67" d="100"/>
        </p:scale>
        <p:origin x="11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99261E3-541F-4A11-A2F4-88C215B46B7D}" type="datetimeFigureOut">
              <a:rPr lang="en-US" smtClean="0"/>
              <a:t>5/1/2019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BB6CA8-9070-4A27-95F4-09732D5EB8F3}" type="slidenum">
              <a:rPr lang="en-US" smtClean="0"/>
              <a:t>‹#›</a:t>
            </a:fld>
            <a:endParaRPr lang="en-US" dirty="0"/>
          </a:p>
        </p:txBody>
      </p:sp>
    </p:spTree>
    <p:extLst>
      <p:ext uri="{BB962C8B-B14F-4D97-AF65-F5344CB8AC3E}">
        <p14:creationId xmlns:p14="http://schemas.microsoft.com/office/powerpoint/2010/main" val="3051683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9D5BBB-FA89-420C-AFB6-59D703DD4769}" type="slidenum">
              <a:rPr lang="en-US" smtClean="0"/>
              <a:pPr/>
              <a:t>5</a:t>
            </a:fld>
            <a:endParaRPr lang="en-US" dirty="0"/>
          </a:p>
        </p:txBody>
      </p:sp>
    </p:spTree>
    <p:extLst>
      <p:ext uri="{BB962C8B-B14F-4D97-AF65-F5344CB8AC3E}">
        <p14:creationId xmlns:p14="http://schemas.microsoft.com/office/powerpoint/2010/main" val="2513182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9D5BBB-FA89-420C-AFB6-59D703DD4769}" type="slidenum">
              <a:rPr lang="en-US" smtClean="0"/>
              <a:pPr/>
              <a:t>15</a:t>
            </a:fld>
            <a:endParaRPr lang="en-US" dirty="0"/>
          </a:p>
        </p:txBody>
      </p:sp>
    </p:spTree>
    <p:extLst>
      <p:ext uri="{BB962C8B-B14F-4D97-AF65-F5344CB8AC3E}">
        <p14:creationId xmlns:p14="http://schemas.microsoft.com/office/powerpoint/2010/main" val="385095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9D5BBB-FA89-420C-AFB6-59D703DD4769}" type="slidenum">
              <a:rPr lang="en-US" smtClean="0"/>
              <a:pPr/>
              <a:t>19</a:t>
            </a:fld>
            <a:endParaRPr lang="en-US" dirty="0"/>
          </a:p>
        </p:txBody>
      </p:sp>
    </p:spTree>
    <p:extLst>
      <p:ext uri="{BB962C8B-B14F-4D97-AF65-F5344CB8AC3E}">
        <p14:creationId xmlns:p14="http://schemas.microsoft.com/office/powerpoint/2010/main" val="2994719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46A35A7-78CD-4A85-A668-0F7EE273B07F}"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5651CA-19CC-493D-B625-C65A1F4B6D39}" type="slidenum">
              <a:rPr lang="en-US" smtClean="0"/>
              <a:t>‹#›</a:t>
            </a:fld>
            <a:endParaRPr lang="en-US" dirty="0"/>
          </a:p>
        </p:txBody>
      </p:sp>
    </p:spTree>
    <p:extLst>
      <p:ext uri="{BB962C8B-B14F-4D97-AF65-F5344CB8AC3E}">
        <p14:creationId xmlns:p14="http://schemas.microsoft.com/office/powerpoint/2010/main" val="3664349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A35A7-78CD-4A85-A668-0F7EE273B07F}"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5651CA-19CC-493D-B625-C65A1F4B6D39}" type="slidenum">
              <a:rPr lang="en-US" smtClean="0"/>
              <a:t>‹#›</a:t>
            </a:fld>
            <a:endParaRPr lang="en-US" dirty="0"/>
          </a:p>
        </p:txBody>
      </p:sp>
    </p:spTree>
    <p:extLst>
      <p:ext uri="{BB962C8B-B14F-4D97-AF65-F5344CB8AC3E}">
        <p14:creationId xmlns:p14="http://schemas.microsoft.com/office/powerpoint/2010/main" val="1224155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A35A7-78CD-4A85-A668-0F7EE273B07F}"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5651CA-19CC-493D-B625-C65A1F4B6D39}"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05352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A35A7-78CD-4A85-A668-0F7EE273B07F}"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5651CA-19CC-493D-B625-C65A1F4B6D39}" type="slidenum">
              <a:rPr lang="en-US" smtClean="0"/>
              <a:t>‹#›</a:t>
            </a:fld>
            <a:endParaRPr lang="en-US" dirty="0"/>
          </a:p>
        </p:txBody>
      </p:sp>
    </p:spTree>
    <p:extLst>
      <p:ext uri="{BB962C8B-B14F-4D97-AF65-F5344CB8AC3E}">
        <p14:creationId xmlns:p14="http://schemas.microsoft.com/office/powerpoint/2010/main" val="1940845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A35A7-78CD-4A85-A668-0F7EE273B07F}"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5651CA-19CC-493D-B625-C65A1F4B6D39}"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30436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A35A7-78CD-4A85-A668-0F7EE273B07F}"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5651CA-19CC-493D-B625-C65A1F4B6D39}" type="slidenum">
              <a:rPr lang="en-US" smtClean="0"/>
              <a:t>‹#›</a:t>
            </a:fld>
            <a:endParaRPr lang="en-US" dirty="0"/>
          </a:p>
        </p:txBody>
      </p:sp>
    </p:spTree>
    <p:extLst>
      <p:ext uri="{BB962C8B-B14F-4D97-AF65-F5344CB8AC3E}">
        <p14:creationId xmlns:p14="http://schemas.microsoft.com/office/powerpoint/2010/main" val="777392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6A35A7-78CD-4A85-A668-0F7EE273B07F}"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5651CA-19CC-493D-B625-C65A1F4B6D39}" type="slidenum">
              <a:rPr lang="en-US" smtClean="0"/>
              <a:t>‹#›</a:t>
            </a:fld>
            <a:endParaRPr lang="en-US" dirty="0"/>
          </a:p>
        </p:txBody>
      </p:sp>
    </p:spTree>
    <p:extLst>
      <p:ext uri="{BB962C8B-B14F-4D97-AF65-F5344CB8AC3E}">
        <p14:creationId xmlns:p14="http://schemas.microsoft.com/office/powerpoint/2010/main" val="3655827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6A35A7-78CD-4A85-A668-0F7EE273B07F}"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5651CA-19CC-493D-B625-C65A1F4B6D39}" type="slidenum">
              <a:rPr lang="en-US" smtClean="0"/>
              <a:t>‹#›</a:t>
            </a:fld>
            <a:endParaRPr lang="en-US" dirty="0"/>
          </a:p>
        </p:txBody>
      </p:sp>
    </p:spTree>
    <p:extLst>
      <p:ext uri="{BB962C8B-B14F-4D97-AF65-F5344CB8AC3E}">
        <p14:creationId xmlns:p14="http://schemas.microsoft.com/office/powerpoint/2010/main" val="325884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a:solidFill>
                  <a:schemeClr val="accent2"/>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46A35A7-78CD-4A85-A668-0F7EE273B07F}"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5651CA-19CC-493D-B625-C65A1F4B6D39}" type="slidenum">
              <a:rPr lang="en-US" smtClean="0"/>
              <a:t>‹#›</a:t>
            </a:fld>
            <a:endParaRPr lang="en-US" dirty="0"/>
          </a:p>
        </p:txBody>
      </p:sp>
    </p:spTree>
    <p:extLst>
      <p:ext uri="{BB962C8B-B14F-4D97-AF65-F5344CB8AC3E}">
        <p14:creationId xmlns:p14="http://schemas.microsoft.com/office/powerpoint/2010/main" val="289041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A35A7-78CD-4A85-A668-0F7EE273B07F}" type="datetimeFigureOut">
              <a:rPr lang="en-US" smtClean="0"/>
              <a:t>5/1/2019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5651CA-19CC-493D-B625-C65A1F4B6D39}" type="slidenum">
              <a:rPr lang="en-US" smtClean="0"/>
              <a:t>‹#›</a:t>
            </a:fld>
            <a:endParaRPr lang="en-US" dirty="0"/>
          </a:p>
        </p:txBody>
      </p:sp>
    </p:spTree>
    <p:extLst>
      <p:ext uri="{BB962C8B-B14F-4D97-AF65-F5344CB8AC3E}">
        <p14:creationId xmlns:p14="http://schemas.microsoft.com/office/powerpoint/2010/main" val="1070374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2"/>
                </a:solidFill>
              </a:defRPr>
            </a:lvl1pPr>
          </a:lstStyle>
          <a:p>
            <a:r>
              <a:rPr lang="en-US" dirty="0"/>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6A35A7-78CD-4A85-A668-0F7EE273B07F}"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5651CA-19CC-493D-B625-C65A1F4B6D39}" type="slidenum">
              <a:rPr lang="en-US" smtClean="0"/>
              <a:t>‹#›</a:t>
            </a:fld>
            <a:endParaRPr lang="en-US" dirty="0"/>
          </a:p>
        </p:txBody>
      </p:sp>
    </p:spTree>
    <p:extLst>
      <p:ext uri="{BB962C8B-B14F-4D97-AF65-F5344CB8AC3E}">
        <p14:creationId xmlns:p14="http://schemas.microsoft.com/office/powerpoint/2010/main" val="1247056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6A35A7-78CD-4A85-A668-0F7EE273B07F}" type="datetimeFigureOut">
              <a:rPr lang="en-US" smtClean="0"/>
              <a:t>5/1/2019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5651CA-19CC-493D-B625-C65A1F4B6D39}" type="slidenum">
              <a:rPr lang="en-US" smtClean="0"/>
              <a:t>‹#›</a:t>
            </a:fld>
            <a:endParaRPr lang="en-US" dirty="0"/>
          </a:p>
        </p:txBody>
      </p:sp>
    </p:spTree>
    <p:extLst>
      <p:ext uri="{BB962C8B-B14F-4D97-AF65-F5344CB8AC3E}">
        <p14:creationId xmlns:p14="http://schemas.microsoft.com/office/powerpoint/2010/main" val="204206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6A35A7-78CD-4A85-A668-0F7EE273B07F}" type="datetimeFigureOut">
              <a:rPr lang="en-US" smtClean="0"/>
              <a:t>5/1/2019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5651CA-19CC-493D-B625-C65A1F4B6D39}" type="slidenum">
              <a:rPr lang="en-US" smtClean="0"/>
              <a:t>‹#›</a:t>
            </a:fld>
            <a:endParaRPr lang="en-US" dirty="0"/>
          </a:p>
        </p:txBody>
      </p:sp>
    </p:spTree>
    <p:extLst>
      <p:ext uri="{BB962C8B-B14F-4D97-AF65-F5344CB8AC3E}">
        <p14:creationId xmlns:p14="http://schemas.microsoft.com/office/powerpoint/2010/main" val="112260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A35A7-78CD-4A85-A668-0F7EE273B07F}" type="datetimeFigureOut">
              <a:rPr lang="en-US" smtClean="0"/>
              <a:t>5/1/2019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5651CA-19CC-493D-B625-C65A1F4B6D39}" type="slidenum">
              <a:rPr lang="en-US" smtClean="0"/>
              <a:t>‹#›</a:t>
            </a:fld>
            <a:endParaRPr lang="en-US" dirty="0"/>
          </a:p>
        </p:txBody>
      </p:sp>
    </p:spTree>
    <p:extLst>
      <p:ext uri="{BB962C8B-B14F-4D97-AF65-F5344CB8AC3E}">
        <p14:creationId xmlns:p14="http://schemas.microsoft.com/office/powerpoint/2010/main" val="3817741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A35A7-78CD-4A85-A668-0F7EE273B07F}"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5651CA-19CC-493D-B625-C65A1F4B6D39}" type="slidenum">
              <a:rPr lang="en-US" smtClean="0"/>
              <a:t>‹#›</a:t>
            </a:fld>
            <a:endParaRPr lang="en-US" dirty="0"/>
          </a:p>
        </p:txBody>
      </p:sp>
    </p:spTree>
    <p:extLst>
      <p:ext uri="{BB962C8B-B14F-4D97-AF65-F5344CB8AC3E}">
        <p14:creationId xmlns:p14="http://schemas.microsoft.com/office/powerpoint/2010/main" val="1094052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46A35A7-78CD-4A85-A668-0F7EE273B07F}" type="datetimeFigureOut">
              <a:rPr lang="en-US" smtClean="0"/>
              <a:t>5/1/2019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5651CA-19CC-493D-B625-C65A1F4B6D39}" type="slidenum">
              <a:rPr lang="en-US" smtClean="0"/>
              <a:t>‹#›</a:t>
            </a:fld>
            <a:endParaRPr lang="en-US" dirty="0"/>
          </a:p>
        </p:txBody>
      </p:sp>
    </p:spTree>
    <p:extLst>
      <p:ext uri="{BB962C8B-B14F-4D97-AF65-F5344CB8AC3E}">
        <p14:creationId xmlns:p14="http://schemas.microsoft.com/office/powerpoint/2010/main" val="418298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46A35A7-78CD-4A85-A668-0F7EE273B07F}" type="datetimeFigureOut">
              <a:rPr lang="en-US" smtClean="0"/>
              <a:t>5/1/2019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05651CA-19CC-493D-B625-C65A1F4B6D39}" type="slidenum">
              <a:rPr lang="en-US" smtClean="0"/>
              <a:t>‹#›</a:t>
            </a:fld>
            <a:endParaRPr lang="en-US" dirty="0"/>
          </a:p>
        </p:txBody>
      </p:sp>
    </p:spTree>
    <p:extLst>
      <p:ext uri="{BB962C8B-B14F-4D97-AF65-F5344CB8AC3E}">
        <p14:creationId xmlns:p14="http://schemas.microsoft.com/office/powerpoint/2010/main" val="2979539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kirby@hhhlawyers.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house.ga.gov/budget/Documents/2020_FiscalYear/FY_2020_Bill_Conf_Cmte.pdf"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1.next.westlaw.com/Link/Document/FullText?findType=L&amp;originatingContext=document&amp;transitionType=DocumentItem&amp;pubNum=1000468&amp;refType=LQ&amp;originatingDoc=I93dc53a1b3c811e6ba6acf8db5d0f108&amp;cite=GAST47-4-40" TargetMode="External"/><Relationship Id="rId2" Type="http://schemas.openxmlformats.org/officeDocument/2006/relationships/hyperlink" Target="https://1.next.westlaw.com/Link/Document/FullText?findType=L&amp;originatingContext=document&amp;transitionType=DocumentItem&amp;pubNum=1000468&amp;refType=LQ&amp;originatingDoc=I93dc53a0b3c811e6ba6acf8db5d0f108&amp;cite=GAST47-4-40"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8D8833-C572-4776-9290-64D7CCE2E5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Subtitle 2">
            <a:extLst>
              <a:ext uri="{FF2B5EF4-FFF2-40B4-BE49-F238E27FC236}">
                <a16:creationId xmlns:a16="http://schemas.microsoft.com/office/drawing/2014/main" id="{CC955DD6-1968-4C99-B85E-DDD44474134A}"/>
              </a:ext>
            </a:extLst>
          </p:cNvPr>
          <p:cNvSpPr>
            <a:spLocks noGrp="1"/>
          </p:cNvSpPr>
          <p:nvPr>
            <p:ph type="subTitle" idx="1"/>
          </p:nvPr>
        </p:nvSpPr>
        <p:spPr>
          <a:xfrm>
            <a:off x="137160" y="5669280"/>
            <a:ext cx="3714750" cy="1096899"/>
          </a:xfrm>
          <a:solidFill>
            <a:schemeClr val="bg1">
              <a:lumMod val="95000"/>
            </a:schemeClr>
          </a:solidFill>
        </p:spPr>
        <p:txBody>
          <a:bodyPr>
            <a:normAutofit lnSpcReduction="10000"/>
          </a:bodyPr>
          <a:lstStyle/>
          <a:p>
            <a:pPr algn="l"/>
            <a:r>
              <a:rPr lang="en-US" dirty="0">
                <a:solidFill>
                  <a:schemeClr val="tx1"/>
                </a:solidFill>
              </a:rPr>
              <a:t>Cory O. Kirby</a:t>
            </a:r>
          </a:p>
          <a:p>
            <a:pPr algn="l"/>
            <a:r>
              <a:rPr lang="en-US" dirty="0">
                <a:solidFill>
                  <a:schemeClr val="tx1"/>
                </a:solidFill>
              </a:rPr>
              <a:t>Harben, Hartley &amp; Hawkins, LLP</a:t>
            </a:r>
          </a:p>
          <a:p>
            <a:pPr algn="l"/>
            <a:r>
              <a:rPr lang="en-US" dirty="0">
                <a:solidFill>
                  <a:schemeClr val="tx1"/>
                </a:solidFill>
                <a:hlinkClick r:id="rId3">
                  <a:extLst>
                    <a:ext uri="{A12FA001-AC4F-418D-AE19-62706E023703}">
                      <ahyp:hlinkClr xmlns:ahyp="http://schemas.microsoft.com/office/drawing/2018/hyperlinkcolor" val="tx"/>
                    </a:ext>
                  </a:extLst>
                </a:hlinkClick>
              </a:rPr>
              <a:t>ckirby@hhhlawyers.com</a:t>
            </a:r>
            <a:r>
              <a:rPr lang="en-US" dirty="0">
                <a:solidFill>
                  <a:schemeClr val="tx1"/>
                </a:solidFill>
              </a:rPr>
              <a:t>	</a:t>
            </a:r>
          </a:p>
        </p:txBody>
      </p:sp>
    </p:spTree>
    <p:extLst>
      <p:ext uri="{BB962C8B-B14F-4D97-AF65-F5344CB8AC3E}">
        <p14:creationId xmlns:p14="http://schemas.microsoft.com/office/powerpoint/2010/main" val="2943069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790A2-7AE8-4DFF-9FD5-C6E4408CAA5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798F9A7-1483-4711-83B1-90100FE890B0}"/>
              </a:ext>
            </a:extLst>
          </p:cNvPr>
          <p:cNvSpPr>
            <a:spLocks noGrp="1"/>
          </p:cNvSpPr>
          <p:nvPr>
            <p:ph idx="1"/>
          </p:nvPr>
        </p:nvSpPr>
        <p:spPr/>
        <p:txBody>
          <a:bodyPr/>
          <a:lstStyle/>
          <a:p>
            <a:endParaRPr lang="en-US" dirty="0"/>
          </a:p>
        </p:txBody>
      </p:sp>
      <p:pic>
        <p:nvPicPr>
          <p:cNvPr id="6" name="Picture 5">
            <a:extLst>
              <a:ext uri="{FF2B5EF4-FFF2-40B4-BE49-F238E27FC236}">
                <a16:creationId xmlns:a16="http://schemas.microsoft.com/office/drawing/2014/main" id="{0D12B3D3-E79E-4797-AE27-8F23B8C3C127}"/>
              </a:ext>
            </a:extLst>
          </p:cNvPr>
          <p:cNvPicPr>
            <a:picLocks noChangeAspect="1"/>
          </p:cNvPicPr>
          <p:nvPr/>
        </p:nvPicPr>
        <p:blipFill>
          <a:blip r:embed="rId2"/>
          <a:stretch>
            <a:fillRect/>
          </a:stretch>
        </p:blipFill>
        <p:spPr>
          <a:xfrm>
            <a:off x="0" y="0"/>
            <a:ext cx="12192000" cy="6858000"/>
          </a:xfrm>
          <a:prstGeom prst="rect">
            <a:avLst/>
          </a:prstGeom>
        </p:spPr>
      </p:pic>
      <p:sp>
        <p:nvSpPr>
          <p:cNvPr id="7" name="Slide Number Placeholder 6">
            <a:extLst>
              <a:ext uri="{FF2B5EF4-FFF2-40B4-BE49-F238E27FC236}">
                <a16:creationId xmlns:a16="http://schemas.microsoft.com/office/drawing/2014/main" id="{C098241D-64DD-4149-A075-C0D2BF7A5207}"/>
              </a:ext>
            </a:extLst>
          </p:cNvPr>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10</a:t>
            </a:fld>
            <a:endParaRPr kumimoji="0" lang="en-US" dirty="0"/>
          </a:p>
        </p:txBody>
      </p:sp>
    </p:spTree>
    <p:extLst>
      <p:ext uri="{BB962C8B-B14F-4D97-AF65-F5344CB8AC3E}">
        <p14:creationId xmlns:p14="http://schemas.microsoft.com/office/powerpoint/2010/main" val="2049196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D0B38-C790-477A-9CCA-9035D147941E}"/>
              </a:ext>
            </a:extLst>
          </p:cNvPr>
          <p:cNvSpPr>
            <a:spLocks noGrp="1"/>
          </p:cNvSpPr>
          <p:nvPr>
            <p:ph type="title"/>
          </p:nvPr>
        </p:nvSpPr>
        <p:spPr>
          <a:xfrm>
            <a:off x="677334" y="320040"/>
            <a:ext cx="8596668" cy="1610360"/>
          </a:xfrm>
        </p:spPr>
        <p:txBody>
          <a:bodyPr>
            <a:normAutofit/>
          </a:bodyPr>
          <a:lstStyle/>
          <a:p>
            <a:r>
              <a:rPr lang="en-US" dirty="0"/>
              <a:t>Capital Outlay after Disaster</a:t>
            </a:r>
            <a:br>
              <a:rPr lang="en-US" dirty="0"/>
            </a:br>
            <a:r>
              <a:rPr lang="en-US" dirty="0"/>
              <a:t>O. C. G. A. § 20-2-260</a:t>
            </a:r>
          </a:p>
        </p:txBody>
      </p:sp>
      <p:sp>
        <p:nvSpPr>
          <p:cNvPr id="3" name="Content Placeholder 2">
            <a:extLst>
              <a:ext uri="{FF2B5EF4-FFF2-40B4-BE49-F238E27FC236}">
                <a16:creationId xmlns:a16="http://schemas.microsoft.com/office/drawing/2014/main" id="{6A7D70AB-7CDD-4611-ABDB-88A22ABF9B54}"/>
              </a:ext>
            </a:extLst>
          </p:cNvPr>
          <p:cNvSpPr>
            <a:spLocks noGrp="1"/>
          </p:cNvSpPr>
          <p:nvPr>
            <p:ph idx="1"/>
          </p:nvPr>
        </p:nvSpPr>
        <p:spPr/>
        <p:txBody>
          <a:bodyPr>
            <a:normAutofit/>
          </a:bodyPr>
          <a:lstStyle/>
          <a:p>
            <a:r>
              <a:rPr lang="en-US" sz="2000" dirty="0"/>
              <a:t>Damage or destruction of an educational facility by natural occurrences</a:t>
            </a:r>
          </a:p>
          <a:p>
            <a:r>
              <a:rPr lang="en-US" sz="2000" dirty="0"/>
              <a:t>A “majority” of facility destroyed</a:t>
            </a:r>
          </a:p>
          <a:p>
            <a:r>
              <a:rPr lang="en-US" sz="2000" dirty="0"/>
              <a:t>Immediately qualify for State Capital Outlay and Advance Funding</a:t>
            </a:r>
          </a:p>
          <a:p>
            <a:r>
              <a:rPr lang="en-US" sz="2000" dirty="0"/>
              <a:t>So long as facility is 20 years old or older</a:t>
            </a:r>
          </a:p>
        </p:txBody>
      </p:sp>
    </p:spTree>
    <p:extLst>
      <p:ext uri="{BB962C8B-B14F-4D97-AF65-F5344CB8AC3E}">
        <p14:creationId xmlns:p14="http://schemas.microsoft.com/office/powerpoint/2010/main" val="4052866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47931-BC48-4A72-826E-D50B84B94EEE}"/>
              </a:ext>
            </a:extLst>
          </p:cNvPr>
          <p:cNvSpPr>
            <a:spLocks noGrp="1"/>
          </p:cNvSpPr>
          <p:nvPr>
            <p:ph type="title"/>
          </p:nvPr>
        </p:nvSpPr>
        <p:spPr/>
        <p:txBody>
          <a:bodyPr/>
          <a:lstStyle/>
          <a:p>
            <a:r>
              <a:rPr lang="en-US" dirty="0"/>
              <a:t>Georgia Procurement Registry </a:t>
            </a:r>
            <a:br>
              <a:rPr lang="en-US" dirty="0"/>
            </a:br>
            <a:r>
              <a:rPr lang="en-US" dirty="0"/>
              <a:t>O.C.G.A. § 36-80-27</a:t>
            </a:r>
          </a:p>
        </p:txBody>
      </p:sp>
      <p:sp>
        <p:nvSpPr>
          <p:cNvPr id="3" name="Content Placeholder 2">
            <a:extLst>
              <a:ext uri="{FF2B5EF4-FFF2-40B4-BE49-F238E27FC236}">
                <a16:creationId xmlns:a16="http://schemas.microsoft.com/office/drawing/2014/main" id="{EC87D45D-770E-4CB0-9219-5B32B18A5A83}"/>
              </a:ext>
            </a:extLst>
          </p:cNvPr>
          <p:cNvSpPr>
            <a:spLocks noGrp="1"/>
          </p:cNvSpPr>
          <p:nvPr>
            <p:ph idx="1"/>
          </p:nvPr>
        </p:nvSpPr>
        <p:spPr/>
        <p:txBody>
          <a:bodyPr>
            <a:normAutofit/>
          </a:bodyPr>
          <a:lstStyle/>
          <a:p>
            <a:r>
              <a:rPr lang="en-US" sz="2000" dirty="0"/>
              <a:t>If a bid or proposal opportunity is extended by a county municipal corporation, or local board of education for goods, services or both valued at $100,000 or more of if a bid or proposal opportunity is extended for public works construction contracts subject to Chapter 91 of this title, such bid or proposal opportunity shall be advertised by such respective local governmental entity in the Georgia Procurement Registry, as established in subsection (b) of Code Section 50-5-69, at no coast to the local governmental entity.  </a:t>
            </a:r>
          </a:p>
        </p:txBody>
      </p:sp>
    </p:spTree>
    <p:extLst>
      <p:ext uri="{BB962C8B-B14F-4D97-AF65-F5344CB8AC3E}">
        <p14:creationId xmlns:p14="http://schemas.microsoft.com/office/powerpoint/2010/main" val="2147064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57385-CBB1-416C-BFC1-C9A17D00F648}"/>
              </a:ext>
            </a:extLst>
          </p:cNvPr>
          <p:cNvSpPr>
            <a:spLocks noGrp="1"/>
          </p:cNvSpPr>
          <p:nvPr>
            <p:ph type="title"/>
          </p:nvPr>
        </p:nvSpPr>
        <p:spPr/>
        <p:txBody>
          <a:bodyPr/>
          <a:lstStyle/>
          <a:p>
            <a:r>
              <a:rPr lang="en-US" dirty="0"/>
              <a:t>Competitive Process</a:t>
            </a:r>
            <a:br>
              <a:rPr lang="en-US" dirty="0"/>
            </a:br>
            <a:r>
              <a:rPr lang="en-US" dirty="0"/>
              <a:t>O.C.G.A. § 36-91-1 et seq</a:t>
            </a:r>
          </a:p>
        </p:txBody>
      </p:sp>
      <p:sp>
        <p:nvSpPr>
          <p:cNvPr id="3" name="Content Placeholder 2">
            <a:extLst>
              <a:ext uri="{FF2B5EF4-FFF2-40B4-BE49-F238E27FC236}">
                <a16:creationId xmlns:a16="http://schemas.microsoft.com/office/drawing/2014/main" id="{EC7BEDC9-C8E8-44D4-B0AB-4321BB9E088E}"/>
              </a:ext>
            </a:extLst>
          </p:cNvPr>
          <p:cNvSpPr>
            <a:spLocks noGrp="1"/>
          </p:cNvSpPr>
          <p:nvPr>
            <p:ph idx="1"/>
          </p:nvPr>
        </p:nvSpPr>
        <p:spPr/>
        <p:txBody>
          <a:bodyPr>
            <a:normAutofit lnSpcReduction="10000"/>
          </a:bodyPr>
          <a:lstStyle/>
          <a:p>
            <a:r>
              <a:rPr lang="en-US" sz="2400" dirty="0"/>
              <a:t>"Public works construction" means the building, altering, repairing, improving, or demolishing of any public structure or building or other public improvements of any kind to any public real property other than those projects covered by Chapter 4 of Title 32. Such term does not include the routine operation, repair, or maintenance of existing structures, buildings, or real property.</a:t>
            </a:r>
          </a:p>
          <a:p>
            <a:r>
              <a:rPr lang="en-US" sz="2400" dirty="0"/>
              <a:t>Two Forms</a:t>
            </a:r>
          </a:p>
          <a:p>
            <a:pPr lvl="1"/>
            <a:r>
              <a:rPr lang="en-US" sz="2000" dirty="0"/>
              <a:t>Bid</a:t>
            </a:r>
          </a:p>
          <a:p>
            <a:pPr lvl="1"/>
            <a:r>
              <a:rPr lang="en-US" sz="2000" dirty="0"/>
              <a:t>Proposal</a:t>
            </a:r>
            <a:endParaRPr lang="en-US" dirty="0"/>
          </a:p>
        </p:txBody>
      </p:sp>
    </p:spTree>
    <p:extLst>
      <p:ext uri="{BB962C8B-B14F-4D97-AF65-F5344CB8AC3E}">
        <p14:creationId xmlns:p14="http://schemas.microsoft.com/office/powerpoint/2010/main" val="1132699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EB761-9D54-4202-9B71-81E7026E1E7A}"/>
              </a:ext>
            </a:extLst>
          </p:cNvPr>
          <p:cNvSpPr>
            <a:spLocks noGrp="1"/>
          </p:cNvSpPr>
          <p:nvPr>
            <p:ph type="title"/>
          </p:nvPr>
        </p:nvSpPr>
        <p:spPr/>
        <p:txBody>
          <a:bodyPr/>
          <a:lstStyle/>
          <a:p>
            <a:r>
              <a:rPr lang="en-US" dirty="0"/>
              <a:t>Competitive Process</a:t>
            </a:r>
            <a:br>
              <a:rPr lang="en-US" dirty="0"/>
            </a:br>
            <a:r>
              <a:rPr lang="en-US" dirty="0"/>
              <a:t>O.C.G.A. § 36-91-1 et seq</a:t>
            </a:r>
          </a:p>
        </p:txBody>
      </p:sp>
      <p:sp>
        <p:nvSpPr>
          <p:cNvPr id="3" name="Content Placeholder 2">
            <a:extLst>
              <a:ext uri="{FF2B5EF4-FFF2-40B4-BE49-F238E27FC236}">
                <a16:creationId xmlns:a16="http://schemas.microsoft.com/office/drawing/2014/main" id="{61B8DC84-6D33-44BB-B493-34407993E15C}"/>
              </a:ext>
            </a:extLst>
          </p:cNvPr>
          <p:cNvSpPr>
            <a:spLocks noGrp="1"/>
          </p:cNvSpPr>
          <p:nvPr>
            <p:ph idx="1"/>
          </p:nvPr>
        </p:nvSpPr>
        <p:spPr/>
        <p:txBody>
          <a:bodyPr>
            <a:normAutofit/>
          </a:bodyPr>
          <a:lstStyle/>
          <a:p>
            <a:r>
              <a:rPr lang="en-US" sz="2000" b="1" dirty="0"/>
              <a:t>BIDS</a:t>
            </a:r>
          </a:p>
          <a:p>
            <a:pPr lvl="1"/>
            <a:r>
              <a:rPr lang="en-US" sz="2000" dirty="0"/>
              <a:t>Award to the lowest responsible and responsive bidder whose bid meets the requirements and criteria set forth in the invitation for bids</a:t>
            </a:r>
          </a:p>
          <a:p>
            <a:pPr lvl="1"/>
            <a:endParaRPr lang="en-US" sz="2000" dirty="0"/>
          </a:p>
          <a:p>
            <a:r>
              <a:rPr lang="en-US" sz="2000" b="1" dirty="0"/>
              <a:t>Proposals</a:t>
            </a:r>
          </a:p>
          <a:p>
            <a:pPr lvl="1"/>
            <a:r>
              <a:rPr lang="en-US" sz="2000" dirty="0"/>
              <a:t>Award to the responsible and responsive offeror whose proposal is determined in writing to be the most advantageous to the governmental entity, taking into consideration the evaluation factor… in the request for proposal. </a:t>
            </a:r>
          </a:p>
        </p:txBody>
      </p:sp>
    </p:spTree>
    <p:extLst>
      <p:ext uri="{BB962C8B-B14F-4D97-AF65-F5344CB8AC3E}">
        <p14:creationId xmlns:p14="http://schemas.microsoft.com/office/powerpoint/2010/main" val="1996499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7170"/>
            <a:ext cx="8596668" cy="1143000"/>
          </a:xfrm>
        </p:spPr>
        <p:txBody>
          <a:bodyPr>
            <a:noAutofit/>
          </a:bodyPr>
          <a:lstStyle/>
          <a:p>
            <a:r>
              <a:rPr lang="en-US" b="1" dirty="0">
                <a:effectLst>
                  <a:outerShdw blurRad="38100" dist="38100" dir="2700000" algn="tl">
                    <a:srgbClr val="000000">
                      <a:alpha val="43137"/>
                    </a:srgbClr>
                  </a:outerShdw>
                </a:effectLst>
              </a:rPr>
              <a:t>Keeping Georgia’s Schools Safe Act</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O.C.G.A. § 20-2-1185</a:t>
            </a:r>
          </a:p>
        </p:txBody>
      </p:sp>
      <p:sp>
        <p:nvSpPr>
          <p:cNvPr id="3" name="Content Placeholder 2"/>
          <p:cNvSpPr>
            <a:spLocks noGrp="1"/>
          </p:cNvSpPr>
          <p:nvPr>
            <p:ph idx="1"/>
          </p:nvPr>
        </p:nvSpPr>
        <p:spPr>
          <a:xfrm>
            <a:off x="677334" y="1577340"/>
            <a:ext cx="8596668" cy="4880609"/>
          </a:xfrm>
        </p:spPr>
        <p:txBody>
          <a:bodyPr>
            <a:normAutofit fontScale="92500"/>
          </a:bodyPr>
          <a:lstStyle/>
          <a:p>
            <a:r>
              <a:rPr lang="en-US" sz="2200" dirty="0"/>
              <a:t>Site Assessments each 5 years by trained individuals or government agencies</a:t>
            </a:r>
          </a:p>
          <a:p>
            <a:r>
              <a:rPr lang="en-US" sz="2200" dirty="0"/>
              <a:t>Safety plans reviewed and updated annually as necessary, submitted to SDOE after approval by law enforcement “designated as having approval authority by LBOE.”  List of approved plans posted online</a:t>
            </a:r>
          </a:p>
          <a:p>
            <a:r>
              <a:rPr lang="en-US" sz="2200" dirty="0"/>
              <a:t>Mass casualty drills at least once a year, student participation discretionary</a:t>
            </a:r>
          </a:p>
          <a:p>
            <a:r>
              <a:rPr lang="en-US" sz="2200" dirty="0"/>
              <a:t>LBOE annual report to the public, including funding</a:t>
            </a:r>
          </a:p>
          <a:p>
            <a:r>
              <a:rPr lang="en-US" sz="2200" dirty="0"/>
              <a:t>Principal or designee serves as school safety coordinator who shall issue report, coordinate, “when reasonable suspicion of violent criminal activity exists, report to law enforcement”</a:t>
            </a:r>
          </a:p>
          <a:p>
            <a:r>
              <a:rPr lang="en-US" sz="2200" dirty="0"/>
              <a:t>Post paper and website display of GBI reporting app; GBI with enhanced role in these emergencies</a:t>
            </a:r>
          </a:p>
          <a:p>
            <a:endParaRPr lang="en-US" dirty="0"/>
          </a:p>
        </p:txBody>
      </p:sp>
      <p:sp>
        <p:nvSpPr>
          <p:cNvPr id="4" name="TextBox 3"/>
          <p:cNvSpPr txBox="1"/>
          <p:nvPr/>
        </p:nvSpPr>
        <p:spPr>
          <a:xfrm>
            <a:off x="9904443" y="6368534"/>
            <a:ext cx="306494" cy="369332"/>
          </a:xfrm>
          <a:prstGeom prst="rect">
            <a:avLst/>
          </a:prstGeom>
          <a:noFill/>
        </p:spPr>
        <p:txBody>
          <a:bodyPr wrap="none" rtlCol="0">
            <a:spAutoFit/>
          </a:bodyPr>
          <a:lstStyle/>
          <a:p>
            <a:r>
              <a:rPr lang="en-US" dirty="0"/>
              <a:t>3</a:t>
            </a:r>
          </a:p>
        </p:txBody>
      </p:sp>
    </p:spTree>
    <p:extLst>
      <p:ext uri="{BB962C8B-B14F-4D97-AF65-F5344CB8AC3E}">
        <p14:creationId xmlns:p14="http://schemas.microsoft.com/office/powerpoint/2010/main" val="705624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2097-5B7E-4AA8-BE69-BD0624305AA3}"/>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F4E19510-AEF2-4DF6-96FB-25E82C19710B}"/>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A5B86008-C230-4742-8FB3-8B19E6C221B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2110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A483B5-C2FA-4685-ACF5-33F6949CAD1B}"/>
              </a:ext>
            </a:extLst>
          </p:cNvPr>
          <p:cNvSpPr>
            <a:spLocks noGrp="1"/>
          </p:cNvSpPr>
          <p:nvPr>
            <p:ph type="title"/>
          </p:nvPr>
        </p:nvSpPr>
        <p:spPr/>
        <p:txBody>
          <a:bodyPr>
            <a:normAutofit/>
          </a:bodyPr>
          <a:lstStyle/>
          <a:p>
            <a:r>
              <a:rPr lang="en-US" dirty="0"/>
              <a:t>Sudden Cardiac Arrest Prevention Act </a:t>
            </a:r>
            <a:br>
              <a:rPr lang="en-US" dirty="0"/>
            </a:br>
            <a:r>
              <a:rPr lang="en-US" dirty="0"/>
              <a:t>O. C. G. A. § 20-2-324.4</a:t>
            </a:r>
          </a:p>
        </p:txBody>
      </p:sp>
      <p:sp>
        <p:nvSpPr>
          <p:cNvPr id="5" name="Content Placeholder 4">
            <a:extLst>
              <a:ext uri="{FF2B5EF4-FFF2-40B4-BE49-F238E27FC236}">
                <a16:creationId xmlns:a16="http://schemas.microsoft.com/office/drawing/2014/main" id="{DB1B87AE-ABE8-42A9-819E-26C875E970EB}"/>
              </a:ext>
            </a:extLst>
          </p:cNvPr>
          <p:cNvSpPr>
            <a:spLocks noGrp="1"/>
          </p:cNvSpPr>
          <p:nvPr>
            <p:ph idx="1"/>
          </p:nvPr>
        </p:nvSpPr>
        <p:spPr/>
        <p:txBody>
          <a:bodyPr>
            <a:normAutofit/>
          </a:bodyPr>
          <a:lstStyle/>
          <a:p>
            <a:r>
              <a:rPr lang="en-US" sz="2000" dirty="0"/>
              <a:t>State Department of Education will create and post on its website guidelines and educational material regarding the nature and warning signs of sudden cardiac arrest including:</a:t>
            </a:r>
            <a:br>
              <a:rPr lang="en-US" sz="2000" dirty="0"/>
            </a:br>
            <a:endParaRPr lang="en-US" sz="2000" dirty="0"/>
          </a:p>
          <a:p>
            <a:pPr lvl="1"/>
            <a:r>
              <a:rPr lang="en-US" sz="2400" dirty="0"/>
              <a:t>Fainting or seizures during exercise, unexplained shortness of breath, chest pains, dizziness, racing heart rate, or extreme fatigue.</a:t>
            </a:r>
          </a:p>
        </p:txBody>
      </p:sp>
    </p:spTree>
    <p:extLst>
      <p:ext uri="{BB962C8B-B14F-4D97-AF65-F5344CB8AC3E}">
        <p14:creationId xmlns:p14="http://schemas.microsoft.com/office/powerpoint/2010/main" val="628956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F2B2B-D48D-4F43-851B-C8E8507C0C45}"/>
              </a:ext>
            </a:extLst>
          </p:cNvPr>
          <p:cNvSpPr>
            <a:spLocks noGrp="1"/>
          </p:cNvSpPr>
          <p:nvPr>
            <p:ph type="title"/>
          </p:nvPr>
        </p:nvSpPr>
        <p:spPr>
          <a:xfrm>
            <a:off x="677334" y="171450"/>
            <a:ext cx="8596668" cy="1223010"/>
          </a:xfrm>
        </p:spPr>
        <p:txBody>
          <a:bodyPr>
            <a:normAutofit/>
          </a:bodyPr>
          <a:lstStyle/>
          <a:p>
            <a:r>
              <a:rPr lang="en-US" b="1" dirty="0"/>
              <a:t>Sudden Cardiac Arrest Prevention Act </a:t>
            </a:r>
            <a:br>
              <a:rPr lang="en-US" b="1" dirty="0"/>
            </a:br>
            <a:r>
              <a:rPr lang="en-US" dirty="0"/>
              <a:t>O. C. G. A. § 20-2-324.4</a:t>
            </a:r>
            <a:endParaRPr lang="en-US" b="1" dirty="0"/>
          </a:p>
        </p:txBody>
      </p:sp>
      <p:sp>
        <p:nvSpPr>
          <p:cNvPr id="3" name="Content Placeholder 2">
            <a:extLst>
              <a:ext uri="{FF2B5EF4-FFF2-40B4-BE49-F238E27FC236}">
                <a16:creationId xmlns:a16="http://schemas.microsoft.com/office/drawing/2014/main" id="{AFD3ECE2-D9D6-457D-9350-1CC68CDF5A02}"/>
              </a:ext>
            </a:extLst>
          </p:cNvPr>
          <p:cNvSpPr>
            <a:spLocks noGrp="1"/>
          </p:cNvSpPr>
          <p:nvPr>
            <p:ph idx="1"/>
          </p:nvPr>
        </p:nvSpPr>
        <p:spPr>
          <a:xfrm>
            <a:off x="677334" y="1543049"/>
            <a:ext cx="8596668" cy="5063491"/>
          </a:xfrm>
        </p:spPr>
        <p:txBody>
          <a:bodyPr>
            <a:normAutofit fontScale="77500" lnSpcReduction="20000"/>
          </a:bodyPr>
          <a:lstStyle/>
          <a:p>
            <a:r>
              <a:rPr lang="en-US" sz="1900" dirty="0"/>
              <a:t>Prior to participating in an interscholastic athletic event, a student’s parent must sign and return to school acknowledgement of receipt and review of the sudden cardiac arrest symptoms and warning signs.</a:t>
            </a:r>
          </a:p>
          <a:p>
            <a:r>
              <a:rPr lang="en-US" sz="1900" dirty="0"/>
              <a:t>School must hold informational meeting regarding symptoms and signs.</a:t>
            </a:r>
          </a:p>
          <a:p>
            <a:pPr lvl="1"/>
            <a:r>
              <a:rPr lang="en-US" sz="1900" dirty="0"/>
              <a:t>(d)(1) A student who passes out or faints while participating in, or immediately following, an interscholastic athletic activity, or who is known to have passed out or fainted while participating in or immediately following an interscholastic athletic activity, shall be removed from participation in the interscholastic athletic activity at that time by the athletic director, coach or athletic trainer.</a:t>
            </a:r>
          </a:p>
          <a:p>
            <a:pPr lvl="1"/>
            <a:r>
              <a:rPr lang="en-US" sz="1900" dirty="0"/>
              <a:t>(2) A student who exhibits any of the other symptoms set forth in paragraph (1) of subsection (b) of this Code section while participating in, or immediately following, an interscholastic athletic activity may be removed from participation in the interscholastic athletic activity by an athletic trainer, if the athletic trainer reasonably believes that such symptoms  are cardiac related.  In the absence of an athletic trainer, coaches who observe any of the other symptoms set forth in paragraph (1) of subsection (b) of this Code section may notify the parents or guardians of such student so that the parents or guardians can determine what treatment, if any, such student should seek. </a:t>
            </a:r>
          </a:p>
          <a:p>
            <a:pPr lvl="1"/>
            <a:r>
              <a:rPr lang="en-US" sz="1900" dirty="0"/>
              <a:t>(3) A student who is removed from participation in an interscholastic athletic activity pursuant to this subsection shall not be permitted to return to participation in an interscholastic athletic activity until such student is evaluated and cleared for return to participation in writing by an appropriate health care provider. </a:t>
            </a:r>
          </a:p>
          <a:p>
            <a:endParaRPr lang="en-US" dirty="0"/>
          </a:p>
        </p:txBody>
      </p:sp>
    </p:spTree>
    <p:extLst>
      <p:ext uri="{BB962C8B-B14F-4D97-AF65-F5344CB8AC3E}">
        <p14:creationId xmlns:p14="http://schemas.microsoft.com/office/powerpoint/2010/main" val="350123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effectLst>
                  <a:outerShdw blurRad="38100" dist="38100" dir="2700000" algn="tl">
                    <a:srgbClr val="000000">
                      <a:alpha val="43137"/>
                    </a:srgbClr>
                  </a:outerShdw>
                </a:effectLst>
              </a:rPr>
              <a:t>Immunity</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O. C. G. A. § 5-6-34</a:t>
            </a:r>
            <a:br>
              <a:rPr lang="en-US" b="1" dirty="0">
                <a:effectLst>
                  <a:outerShdw blurRad="38100" dist="38100" dir="2700000" algn="tl">
                    <a:srgbClr val="000000">
                      <a:alpha val="43137"/>
                    </a:srgbClr>
                  </a:outerShdw>
                </a:effectLst>
              </a:rPr>
            </a:b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sz="2400" dirty="0"/>
              <a:t>Waives immunity as to constitutional claims against the state</a:t>
            </a:r>
          </a:p>
          <a:p>
            <a:r>
              <a:rPr lang="en-US" sz="2400" dirty="0"/>
              <a:t>Waives immunity as to nonmonetary claims against cities and counties but not school districts</a:t>
            </a:r>
          </a:p>
          <a:p>
            <a:endParaRPr lang="en-US" sz="2400" dirty="0"/>
          </a:p>
        </p:txBody>
      </p:sp>
      <p:sp>
        <p:nvSpPr>
          <p:cNvPr id="4" name="TextBox 3"/>
          <p:cNvSpPr txBox="1"/>
          <p:nvPr/>
        </p:nvSpPr>
        <p:spPr>
          <a:xfrm>
            <a:off x="9904443" y="6368534"/>
            <a:ext cx="306494" cy="369332"/>
          </a:xfrm>
          <a:prstGeom prst="rect">
            <a:avLst/>
          </a:prstGeom>
          <a:noFill/>
        </p:spPr>
        <p:txBody>
          <a:bodyPr wrap="none" rtlCol="0">
            <a:spAutoFit/>
          </a:bodyPr>
          <a:lstStyle/>
          <a:p>
            <a:r>
              <a:rPr lang="en-US" dirty="0"/>
              <a:t>3</a:t>
            </a:r>
          </a:p>
        </p:txBody>
      </p:sp>
    </p:spTree>
    <p:extLst>
      <p:ext uri="{BB962C8B-B14F-4D97-AF65-F5344CB8AC3E}">
        <p14:creationId xmlns:p14="http://schemas.microsoft.com/office/powerpoint/2010/main" val="323011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33400"/>
            <a:ext cx="8229600" cy="1143000"/>
          </a:xfrm>
        </p:spPr>
        <p:txBody>
          <a:bodyPr>
            <a:noAutofit/>
          </a:bodyPr>
          <a:lstStyle/>
          <a:p>
            <a:r>
              <a:rPr lang="en-US" sz="4800" b="1" dirty="0">
                <a:effectLst>
                  <a:outerShdw blurRad="38100" dist="38100" dir="2700000" algn="tl">
                    <a:srgbClr val="000000">
                      <a:alpha val="43137"/>
                    </a:srgbClr>
                  </a:outerShdw>
                </a:effectLst>
              </a:rPr>
              <a:t>ISSUES FROM THE </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GENERAL ASSEMBLY</a:t>
            </a:r>
            <a:endParaRPr lang="en-US" sz="48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Content Placeholder 5" descr="Gold-Dome.jpg"/>
          <p:cNvPicPr>
            <a:picLocks noGrp="1" noChangeAspect="1"/>
          </p:cNvPicPr>
          <p:nvPr>
            <p:ph idx="1"/>
          </p:nvPr>
        </p:nvPicPr>
        <p:blipFill>
          <a:blip r:embed="rId2" cstate="print"/>
          <a:stretch>
            <a:fillRect/>
          </a:stretch>
        </p:blipFill>
        <p:spPr>
          <a:xfrm>
            <a:off x="0" y="-228600"/>
            <a:ext cx="12192000" cy="7086600"/>
          </a:xfrm>
        </p:spPr>
      </p:pic>
      <p:sp>
        <p:nvSpPr>
          <p:cNvPr id="7" name="Slide Number Placeholder 6"/>
          <p:cNvSpPr>
            <a:spLocks noGrp="1"/>
          </p:cNvSpPr>
          <p:nvPr>
            <p:ph type="sldNum" sz="quarter" idx="12"/>
          </p:nvPr>
        </p:nvSpPr>
        <p:spPr>
          <a:xfrm>
            <a:off x="10058400" y="6248401"/>
            <a:ext cx="609600" cy="365125"/>
          </a:xfrm>
          <a:prstGeom prst="rect">
            <a:avLst/>
          </a:prstGeom>
        </p:spPr>
        <p:txBody>
          <a:bodyPr/>
          <a:lstStyle/>
          <a:p>
            <a:r>
              <a:rPr lang="en-US" dirty="0"/>
              <a:t>2</a:t>
            </a: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suit and tie&#10;&#10;Description generated with very high confidence">
            <a:extLst>
              <a:ext uri="{FF2B5EF4-FFF2-40B4-BE49-F238E27FC236}">
                <a16:creationId xmlns:a16="http://schemas.microsoft.com/office/drawing/2014/main" id="{5FD7BC0E-1C34-4486-B5D4-DE5B1C8DAE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1A967E4B-0BE2-4DF2-BFD7-BEB1505B4422}"/>
              </a:ext>
            </a:extLst>
          </p:cNvPr>
          <p:cNvSpPr>
            <a:spLocks/>
          </p:cNvSpPr>
          <p:nvPr/>
        </p:nvSpPr>
        <p:spPr>
          <a:xfrm>
            <a:off x="882869" y="914400"/>
            <a:ext cx="10058400" cy="4401205"/>
          </a:xfrm>
          <a:prstGeom prst="rect">
            <a:avLst/>
          </a:prstGeom>
          <a:solidFill>
            <a:schemeClr val="accent1">
              <a:lumMod val="20000"/>
              <a:lumOff val="80000"/>
            </a:schemeClr>
          </a:solidFill>
        </p:spPr>
        <p:txBody>
          <a:bodyPr wrap="square">
            <a:spAutoFit/>
          </a:bodyPr>
          <a:lstStyle/>
          <a:p>
            <a:r>
              <a:rPr lang="en-US" sz="2000" b="1" dirty="0">
                <a:solidFill>
                  <a:srgbClr val="263238"/>
                </a:solidFill>
                <a:latin typeface="georgia" panose="02040502050405020303" pitchFamily="18" charset="0"/>
              </a:rPr>
              <a:t>Education Funding</a:t>
            </a:r>
          </a:p>
          <a:p>
            <a:r>
              <a:rPr lang="en-US" sz="2000" dirty="0">
                <a:solidFill>
                  <a:srgbClr val="263238"/>
                </a:solidFill>
                <a:latin typeface="georgia" panose="02040502050405020303" pitchFamily="18" charset="0"/>
              </a:rPr>
              <a:t>On the campaign trail, Governor Kemp promised a $5,000 pay raise for all public school teachers in Georgia. In the Fiscal Year 2020 budget, he succeeded in taking the first steps towards fulfilling that promise. The Georgia General Assembly adopted a $27.5 billion budget for the 2020 Fiscal Year, which included a $3,000 pay raise for certified teachers and certified personnel. Governor Kemp has committed that this is the first installment towards a total raise of $5,000. Continuing their long-time commitment to education, the House and Senate expanded the $3,000 raise to include school counselors, social workers, psychologists, special education specialists, speech and language pathologists, media specialists, and technology specialists. The 8.8 percent increase to the state’s salary schedule accounts for more than half of the $1.05 billion in additional appropriations over the FY2019 budget. Also recognized in the FY2020 budget are bus drivers, lunchroom workers, school nurses and assistant pre-K teachers, who will all receive a 2 percent pay raise.</a:t>
            </a:r>
            <a:endParaRPr lang="en-US" sz="2000" b="0" i="0" dirty="0">
              <a:solidFill>
                <a:srgbClr val="263238"/>
              </a:solidFill>
              <a:effectLst/>
              <a:latin typeface="georgia" panose="02040502050405020303" pitchFamily="18" charset="0"/>
            </a:endParaRPr>
          </a:p>
        </p:txBody>
      </p:sp>
    </p:spTree>
    <p:extLst>
      <p:ext uri="{BB962C8B-B14F-4D97-AF65-F5344CB8AC3E}">
        <p14:creationId xmlns:p14="http://schemas.microsoft.com/office/powerpoint/2010/main" val="239507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10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1A56A8-2FDD-4A38-B6CB-A57F6BA9E4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1C98B73-5EBE-43A9-9645-CD1E5DBFC41B}"/>
              </a:ext>
            </a:extLst>
          </p:cNvPr>
          <p:cNvSpPr>
            <a:spLocks/>
          </p:cNvSpPr>
          <p:nvPr/>
        </p:nvSpPr>
        <p:spPr>
          <a:xfrm>
            <a:off x="0" y="-1"/>
            <a:ext cx="12192000" cy="6858000"/>
          </a:xfrm>
          <a:prstGeom prst="rect">
            <a:avLst/>
          </a:prstGeom>
          <a:solidFill>
            <a:schemeClr val="bg1">
              <a:lumMod val="95000"/>
            </a:schemeClr>
          </a:solidFill>
        </p:spPr>
        <p:txBody>
          <a:bodyPr wrap="square">
            <a:spAutoFit/>
          </a:bodyPr>
          <a:lstStyle/>
          <a:p>
            <a:endParaRPr lang="en-US" dirty="0">
              <a:solidFill>
                <a:srgbClr val="333333"/>
              </a:solidFill>
              <a:latin typeface="Arial" panose="020B0604020202020204" pitchFamily="34" charset="0"/>
            </a:endParaRPr>
          </a:p>
          <a:p>
            <a:r>
              <a:rPr lang="en-US" dirty="0">
                <a:solidFill>
                  <a:srgbClr val="333333"/>
                </a:solidFill>
                <a:latin typeface="Arial" panose="020B0604020202020204" pitchFamily="34" charset="0"/>
              </a:rPr>
              <a:t>The Conference Committee on the </a:t>
            </a:r>
            <a:r>
              <a:rPr lang="en-US" b="1" dirty="0">
                <a:solidFill>
                  <a:srgbClr val="0000FF"/>
                </a:solidFill>
                <a:latin typeface="Arial" panose="020B0604020202020204" pitchFamily="34" charset="0"/>
                <a:hlinkClick r:id="rId3"/>
              </a:rPr>
              <a:t>FY '20 budget</a:t>
            </a:r>
            <a:r>
              <a:rPr lang="en-US" dirty="0">
                <a:solidFill>
                  <a:srgbClr val="333333"/>
                </a:solidFill>
                <a:latin typeface="Arial" panose="020B0604020202020204" pitchFamily="34" charset="0"/>
              </a:rPr>
              <a:t> wasted no time coming to agreement.  They finished yesterday and both chambers adopted it today. The Department of Education section begins on page 93 of the document. Here are a few of the changes from previous versions of the budget:</a:t>
            </a:r>
          </a:p>
          <a:p>
            <a:r>
              <a:rPr lang="en-US" dirty="0">
                <a:solidFill>
                  <a:srgbClr val="333333"/>
                </a:solidFill>
                <a:latin typeface="Arial" panose="020B0604020202020204" pitchFamily="34" charset="0"/>
              </a:rPr>
              <a:t>$522 million for a $3000 raise for certified employees beginning July 1, 2019 -- budget writers had to find $86 million more to start the raise in July instead of September</a:t>
            </a:r>
          </a:p>
          <a:p>
            <a:r>
              <a:rPr lang="en-US" dirty="0">
                <a:solidFill>
                  <a:srgbClr val="333333"/>
                </a:solidFill>
                <a:latin typeface="Arial" panose="020B0604020202020204" pitchFamily="34" charset="0"/>
              </a:rPr>
              <a:t>$12.2 million in bonds for vocational equipment </a:t>
            </a:r>
          </a:p>
          <a:p>
            <a:r>
              <a:rPr lang="en-US" dirty="0">
                <a:solidFill>
                  <a:srgbClr val="333333"/>
                </a:solidFill>
                <a:latin typeface="Arial" panose="020B0604020202020204" pitchFamily="34" charset="0"/>
              </a:rPr>
              <a:t>$4.2 million increase for dual enrollment plus $1 million to establish funding for an Early HOPE program for those in dual enrollment</a:t>
            </a:r>
          </a:p>
          <a:p>
            <a:r>
              <a:rPr lang="en-US" dirty="0">
                <a:solidFill>
                  <a:srgbClr val="333333"/>
                </a:solidFill>
                <a:latin typeface="Arial" panose="020B0604020202020204" pitchFamily="34" charset="0"/>
              </a:rPr>
              <a:t>$2 million for charter school facilities grants</a:t>
            </a:r>
          </a:p>
          <a:p>
            <a:r>
              <a:rPr lang="en-US" dirty="0">
                <a:solidFill>
                  <a:srgbClr val="333333"/>
                </a:solidFill>
                <a:latin typeface="Arial" panose="020B0604020202020204" pitchFamily="34" charset="0"/>
              </a:rPr>
              <a:t>$1 million for grants to schools for feminine hygiene products for low-income students</a:t>
            </a:r>
          </a:p>
          <a:p>
            <a:r>
              <a:rPr lang="en-US" dirty="0">
                <a:solidFill>
                  <a:srgbClr val="333333"/>
                </a:solidFill>
                <a:latin typeface="Arial" panose="020B0604020202020204" pitchFamily="34" charset="0"/>
              </a:rPr>
              <a:t>$1 million for additional high school counselors and enriching counselor programs for Title I schools</a:t>
            </a:r>
          </a:p>
          <a:p>
            <a:r>
              <a:rPr lang="en-US" dirty="0">
                <a:solidFill>
                  <a:srgbClr val="333333"/>
                </a:solidFill>
                <a:latin typeface="Arial" panose="020B0604020202020204" pitchFamily="34" charset="0"/>
              </a:rPr>
              <a:t>$968,634 increase in sparsity grants -- the budget also directs a study to be done over the summer to come up with a plan for updating the sparsity grant formula</a:t>
            </a:r>
          </a:p>
          <a:p>
            <a:r>
              <a:rPr lang="en-US" dirty="0">
                <a:solidFill>
                  <a:srgbClr val="333333"/>
                </a:solidFill>
                <a:latin typeface="Arial" panose="020B0604020202020204" pitchFamily="34" charset="0"/>
              </a:rPr>
              <a:t>$750,000 for professional development to implement SB 108, the computer science bill</a:t>
            </a:r>
          </a:p>
          <a:p>
            <a:r>
              <a:rPr lang="en-US" dirty="0">
                <a:solidFill>
                  <a:srgbClr val="333333"/>
                </a:solidFill>
                <a:latin typeface="Arial" panose="020B0604020202020204" pitchFamily="34" charset="0"/>
              </a:rPr>
              <a:t>$413,000 increase to RESAs by reducing austerity to the base formula</a:t>
            </a:r>
          </a:p>
          <a:p>
            <a:r>
              <a:rPr lang="en-US" dirty="0">
                <a:solidFill>
                  <a:srgbClr val="333333"/>
                </a:solidFill>
                <a:latin typeface="Arial" panose="020B0604020202020204" pitchFamily="34" charset="0"/>
              </a:rPr>
              <a:t>$274,920 for three school safety coordinators and for operations (Emergency Management and Homeland Security Agency) </a:t>
            </a:r>
          </a:p>
          <a:p>
            <a:r>
              <a:rPr lang="en-US" dirty="0">
                <a:solidFill>
                  <a:srgbClr val="333333"/>
                </a:solidFill>
                <a:latin typeface="Arial" panose="020B0604020202020204" pitchFamily="34" charset="0"/>
              </a:rPr>
              <a:t>$200,000 to expand the Communities in Schools model of wraparound services</a:t>
            </a:r>
          </a:p>
          <a:p>
            <a:r>
              <a:rPr lang="en-US" dirty="0">
                <a:solidFill>
                  <a:srgbClr val="333333"/>
                </a:solidFill>
                <a:latin typeface="Arial" panose="020B0604020202020204" pitchFamily="34" charset="0"/>
              </a:rPr>
              <a:t>We appreciate all the efforts of the Governor, Lt. Governor, legislators and budget staff to fund all these needs.  There were some big shifts in the money needed, and it's hard to do that.  Between the supplemental budget and this one, the Governor kept those campaign promises about school safety funding and got 60% of the teacher pay raise done in his first year.  What an excellent start for a new administration.</a:t>
            </a:r>
            <a:endParaRPr lang="en-US"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686793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9"/>
                                          </p:stCondLst>
                                        </p:cTn>
                                        <p:tgtEl>
                                          <p:spTgt spid="6"/>
                                        </p:tgtEl>
                                        <p:attrNameLst>
                                          <p:attrName>style.visibility</p:attrName>
                                        </p:attrNameLst>
                                      </p:cBhvr>
                                      <p:to>
                                        <p:strVal val="visible"/>
                                      </p:to>
                                    </p:set>
                                  </p:childTnLst>
                                </p:cTn>
                              </p:par>
                            </p:childTnLst>
                          </p:cTn>
                        </p:par>
                        <p:par>
                          <p:cTn id="7" fill="hold">
                            <p:stCondLst>
                              <p:cond delay="10"/>
                            </p:stCondLst>
                            <p:childTnLst>
                              <p:par>
                                <p:cTn id="8" presetID="1" presetClass="entr" presetSubtype="0" fill="hold" grpId="0" nodeType="afterEffect">
                                  <p:stCondLst>
                                    <p:cond delay="300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Charter School Law</a:t>
            </a:r>
            <a:br>
              <a:rPr lang="en-US" sz="4400" dirty="0"/>
            </a:br>
            <a:r>
              <a:rPr lang="en-US" sz="4400" dirty="0"/>
              <a:t>O.C.G.A. § 20-2-2065 </a:t>
            </a:r>
          </a:p>
        </p:txBody>
      </p:sp>
      <p:sp>
        <p:nvSpPr>
          <p:cNvPr id="3" name="Content Placeholder 2"/>
          <p:cNvSpPr>
            <a:spLocks noGrp="1"/>
          </p:cNvSpPr>
          <p:nvPr>
            <p:ph idx="1"/>
          </p:nvPr>
        </p:nvSpPr>
        <p:spPr/>
        <p:txBody>
          <a:bodyPr>
            <a:normAutofit fontScale="92500" lnSpcReduction="10000"/>
          </a:bodyPr>
          <a:lstStyle/>
          <a:p>
            <a:pPr marL="0" indent="0">
              <a:buNone/>
            </a:pPr>
            <a:endParaRPr lang="en-US" sz="2800" dirty="0"/>
          </a:p>
          <a:p>
            <a:pPr marL="0" indent="0">
              <a:buNone/>
            </a:pPr>
            <a:r>
              <a:rPr lang="en-US" sz="2800" dirty="0"/>
              <a:t>(a) Except as provided in this article or in a charter, a charter school, or for charter systems, each school within the system, </a:t>
            </a:r>
            <a:r>
              <a:rPr lang="en-US" sz="2800" b="1" dirty="0">
                <a:solidFill>
                  <a:srgbClr val="FF0000"/>
                </a:solidFill>
              </a:rPr>
              <a:t>shall not be subject to the provisions of this title or any state or local rule, regulation, policy, or procedure relating to schools </a:t>
            </a:r>
            <a:r>
              <a:rPr lang="en-US" sz="2800" dirty="0"/>
              <a:t>within an applicable school system regardless of whether such rule, regulation, policy, or procedure is established by the local board, the state board, or the Department of Education;</a:t>
            </a:r>
          </a:p>
        </p:txBody>
      </p:sp>
      <p:sp>
        <p:nvSpPr>
          <p:cNvPr id="5" name="Slide Number Placeholder 4"/>
          <p:cNvSpPr>
            <a:spLocks noGrp="1"/>
          </p:cNvSpPr>
          <p:nvPr>
            <p:ph type="sldNum" sz="quarter" idx="12"/>
          </p:nvPr>
        </p:nvSpPr>
        <p:spPr>
          <a:prstGeom prst="rect">
            <a:avLst/>
          </a:prstGeom>
        </p:spPr>
        <p:txBody>
          <a:bodyPr/>
          <a:lstStyle/>
          <a:p>
            <a:pPr algn="ctr" eaLnBrk="1" latinLnBrk="0" hangingPunct="1"/>
            <a:fld id="{2BBB5E19-F10A-4C2F-BF6F-11C513378A2E}" type="slidenum">
              <a:rPr kumimoji="0" lang="en-US" smtClean="0"/>
              <a:pPr algn="ctr" eaLnBrk="1" latinLnBrk="0" hangingPunct="1"/>
              <a:t>22</a:t>
            </a:fld>
            <a:endParaRPr kumimoji="0"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Strategic Waiver School System Law</a:t>
            </a:r>
            <a:br>
              <a:rPr lang="en-US" dirty="0"/>
            </a:br>
            <a:r>
              <a:rPr lang="en-US" dirty="0"/>
              <a:t>O.C.G.A. § 20-2-82</a:t>
            </a:r>
          </a:p>
        </p:txBody>
      </p:sp>
      <p:sp>
        <p:nvSpPr>
          <p:cNvPr id="3" name="Content Placeholder 2"/>
          <p:cNvSpPr>
            <a:spLocks noGrp="1"/>
          </p:cNvSpPr>
          <p:nvPr>
            <p:ph idx="1"/>
          </p:nvPr>
        </p:nvSpPr>
        <p:spPr/>
        <p:txBody>
          <a:bodyPr>
            <a:normAutofit/>
          </a:bodyPr>
          <a:lstStyle/>
          <a:p>
            <a:pPr marL="0" indent="0">
              <a:buNone/>
            </a:pPr>
            <a:endParaRPr lang="en-US" sz="2800" dirty="0"/>
          </a:p>
          <a:p>
            <a:pPr marL="0" indent="0">
              <a:buNone/>
            </a:pPr>
            <a:r>
              <a:rPr lang="en-US" sz="2800" dirty="0"/>
              <a:t>(e) The state board shall be authorized to approve a waiver or variance request of </a:t>
            </a:r>
            <a:r>
              <a:rPr lang="en-US" sz="2800" b="1" dirty="0">
                <a:solidFill>
                  <a:srgbClr val="FF0000"/>
                </a:solidFill>
              </a:rPr>
              <a:t>specifically identified state rules, regulations, policies, and procedures or provisions of this chapter upon the inclusion of such request in the local school system's proposed contract</a:t>
            </a:r>
            <a:r>
              <a:rPr lang="en-US" sz="2800" dirty="0">
                <a:solidFill>
                  <a:srgbClr val="FF0000"/>
                </a:solidFill>
              </a:rPr>
              <a:t> </a:t>
            </a:r>
            <a:r>
              <a:rPr lang="en-US" sz="2800" dirty="0"/>
              <a:t>and </a:t>
            </a:r>
            <a:r>
              <a:rPr lang="en-US" sz="2800" b="1" dirty="0"/>
              <a:t>in accordance with subsection (b) of Code Section 20-2-84</a:t>
            </a:r>
            <a:r>
              <a:rPr lang="en-US" sz="2800" dirty="0"/>
              <a:t>.</a:t>
            </a:r>
          </a:p>
          <a:p>
            <a:endParaRPr lang="en-US" sz="2800" dirty="0"/>
          </a:p>
        </p:txBody>
      </p:sp>
      <p:sp>
        <p:nvSpPr>
          <p:cNvPr id="4" name="Slide Number Placeholder 3"/>
          <p:cNvSpPr>
            <a:spLocks noGrp="1"/>
          </p:cNvSpPr>
          <p:nvPr>
            <p:ph type="sldNum" sz="quarter" idx="12"/>
          </p:nvPr>
        </p:nvSpPr>
        <p:spPr/>
        <p:txBody>
          <a:bodyPr/>
          <a:lstStyle/>
          <a:p>
            <a:pPr>
              <a:defRPr/>
            </a:pPr>
            <a:fld id="{A52F134E-BC93-47FE-8058-E63AFDEB62F5}" type="slidenum">
              <a:rPr lang="en-US" smtClean="0"/>
              <a:pPr>
                <a:defRPr/>
              </a:pPr>
              <a:t>23</a:t>
            </a:fld>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2890"/>
            <a:ext cx="8596668" cy="1028700"/>
          </a:xfrm>
        </p:spPr>
        <p:txBody>
          <a:bodyPr>
            <a:noAutofit/>
          </a:bodyPr>
          <a:lstStyle/>
          <a:p>
            <a:r>
              <a:rPr lang="en-US" sz="2800" dirty="0">
                <a:effectLst/>
                <a:latin typeface="Arial" pitchFamily="34" charset="0"/>
                <a:cs typeface="Arial" pitchFamily="34" charset="0"/>
              </a:rPr>
              <a:t>What must be waived in SWS systems under</a:t>
            </a:r>
            <a:r>
              <a:rPr lang="en-US" sz="2800" dirty="0">
                <a:effectLst/>
                <a:latin typeface="Arial" pitchFamily="34" charset="0"/>
                <a:ea typeface="Arial Unicode MS" pitchFamily="34" charset="-128"/>
                <a:cs typeface="Arial" pitchFamily="34" charset="0"/>
              </a:rPr>
              <a:t> O.C.G.A § 20-2-84?</a:t>
            </a:r>
            <a:r>
              <a:rPr lang="en-US" sz="2800" dirty="0">
                <a:effectLst/>
                <a:latin typeface="Arial" pitchFamily="34" charset="0"/>
                <a:cs typeface="Arial" pitchFamily="34" charset="0"/>
              </a:rPr>
              <a:t>  </a:t>
            </a:r>
          </a:p>
        </p:txBody>
      </p:sp>
      <p:sp>
        <p:nvSpPr>
          <p:cNvPr id="3" name="Content Placeholder 2"/>
          <p:cNvSpPr>
            <a:spLocks noGrp="1"/>
          </p:cNvSpPr>
          <p:nvPr>
            <p:ph idx="1"/>
          </p:nvPr>
        </p:nvSpPr>
        <p:spPr>
          <a:xfrm>
            <a:off x="677334" y="1291590"/>
            <a:ext cx="8596668" cy="5566409"/>
          </a:xfrm>
        </p:spPr>
        <p:txBody>
          <a:bodyPr>
            <a:normAutofit fontScale="25000" lnSpcReduction="20000"/>
          </a:bodyPr>
          <a:lstStyle/>
          <a:p>
            <a:pPr marL="0" indent="0">
              <a:buNone/>
            </a:pPr>
            <a:br>
              <a:rPr lang="en-US" dirty="0"/>
            </a:br>
            <a:r>
              <a:rPr lang="en-US" sz="7600" dirty="0"/>
              <a:t>(b)  The flexibility component of the </a:t>
            </a:r>
            <a:r>
              <a:rPr lang="en-US" sz="7600" b="1" dirty="0"/>
              <a:t>contract…shall include the waiver or variance of </a:t>
            </a:r>
            <a:r>
              <a:rPr lang="en-US" sz="7600" b="1" dirty="0">
                <a:solidFill>
                  <a:srgbClr val="FF0000"/>
                </a:solidFill>
              </a:rPr>
              <a:t>at least one of the areas in paragraphs (1) through (4) </a:t>
            </a:r>
            <a:r>
              <a:rPr lang="en-US" sz="7600" dirty="0"/>
              <a:t>of this subsection </a:t>
            </a:r>
            <a:r>
              <a:rPr lang="en-US" sz="7600" b="1" dirty="0"/>
              <a:t>as requested by the local school system:</a:t>
            </a:r>
          </a:p>
          <a:p>
            <a:pPr>
              <a:buNone/>
            </a:pPr>
            <a:endParaRPr lang="en-US" sz="7600" b="1" dirty="0"/>
          </a:p>
          <a:p>
            <a:pPr>
              <a:buNone/>
            </a:pPr>
            <a:r>
              <a:rPr lang="en-US" sz="7600" dirty="0"/>
              <a:t>1)</a:t>
            </a:r>
            <a:r>
              <a:rPr lang="en-US" sz="7600" b="1" dirty="0"/>
              <a:t>	</a:t>
            </a:r>
            <a:r>
              <a:rPr lang="en-US" sz="7600" b="1" dirty="0">
                <a:solidFill>
                  <a:srgbClr val="FF0000"/>
                </a:solidFill>
              </a:rPr>
              <a:t>Class size </a:t>
            </a:r>
            <a:r>
              <a:rPr lang="en-US" sz="7600" dirty="0"/>
              <a:t>requirements in Code Section 20-2-182;</a:t>
            </a:r>
          </a:p>
          <a:p>
            <a:pPr>
              <a:buNone/>
            </a:pPr>
            <a:endParaRPr lang="en-US" sz="7600" dirty="0"/>
          </a:p>
          <a:p>
            <a:pPr indent="-274320">
              <a:buNone/>
            </a:pPr>
            <a:r>
              <a:rPr lang="en-US" sz="7600" dirty="0"/>
              <a:t>2) </a:t>
            </a:r>
            <a:r>
              <a:rPr lang="en-US" sz="7600" b="1" dirty="0">
                <a:solidFill>
                  <a:srgbClr val="FF0000"/>
                </a:solidFill>
              </a:rPr>
              <a:t>Expenditure controls </a:t>
            </a:r>
            <a:r>
              <a:rPr lang="en-US" sz="7600" dirty="0"/>
              <a:t>in Code Section 20-2-171 and categorical 	allotment requirements in Article 6 of this chapter;</a:t>
            </a:r>
          </a:p>
          <a:p>
            <a:pPr indent="-274320">
              <a:buNone/>
            </a:pPr>
            <a:endParaRPr lang="en-US" sz="7600" dirty="0"/>
          </a:p>
          <a:p>
            <a:pPr indent="-274320">
              <a:buNone/>
            </a:pPr>
            <a:r>
              <a:rPr lang="en-US" sz="7600" dirty="0"/>
              <a:t>3)	</a:t>
            </a:r>
            <a:r>
              <a:rPr lang="en-US" sz="7600" b="1" dirty="0">
                <a:solidFill>
                  <a:srgbClr val="FF0000"/>
                </a:solidFill>
              </a:rPr>
              <a:t>Certification</a:t>
            </a:r>
            <a:r>
              <a:rPr lang="en-US" sz="7600" b="1" dirty="0"/>
              <a:t> </a:t>
            </a:r>
            <a:r>
              <a:rPr lang="en-US" sz="7600" dirty="0"/>
              <a:t>requirements in code Section 20-2-200</a:t>
            </a:r>
            <a:r>
              <a:rPr lang="en-US" sz="7600" b="1" dirty="0"/>
              <a:t>;</a:t>
            </a:r>
            <a:br>
              <a:rPr lang="en-US" sz="7600" b="1" dirty="0"/>
            </a:br>
            <a:endParaRPr lang="en-US" sz="7600" b="1" dirty="0"/>
          </a:p>
          <a:p>
            <a:pPr indent="-274320">
              <a:buNone/>
            </a:pPr>
            <a:r>
              <a:rPr lang="en-US" sz="7600" b="1" u="sng" dirty="0"/>
              <a:t>4)	</a:t>
            </a:r>
            <a:r>
              <a:rPr lang="en-US" sz="7600" b="1" u="sng" dirty="0">
                <a:solidFill>
                  <a:srgbClr val="FF0000"/>
                </a:solidFill>
              </a:rPr>
              <a:t>Salary schedule </a:t>
            </a:r>
            <a:r>
              <a:rPr lang="en-US" sz="7600" b="1" u="sng" dirty="0"/>
              <a:t>requirements in Code Section 20-2-212; and</a:t>
            </a:r>
            <a:br>
              <a:rPr lang="en-US" sz="7600" b="1" dirty="0"/>
            </a:br>
            <a:endParaRPr lang="en-US" sz="7600" dirty="0"/>
          </a:p>
          <a:p>
            <a:pPr indent="-274320">
              <a:buNone/>
            </a:pPr>
            <a:r>
              <a:rPr lang="en-US" sz="7600" dirty="0"/>
              <a:t>5)	</a:t>
            </a:r>
            <a:r>
              <a:rPr lang="en-US" sz="7600" b="1" dirty="0"/>
              <a:t>Any other requirements or provisions of this chapter as identified by the local school system </a:t>
            </a:r>
            <a:r>
              <a:rPr lang="en-US" sz="7600" dirty="0"/>
              <a:t>and approved by the state board </a:t>
            </a:r>
            <a:r>
              <a:rPr lang="en-US" sz="7600" b="1" dirty="0">
                <a:solidFill>
                  <a:srgbClr val="FF0000"/>
                </a:solidFill>
              </a:rPr>
              <a:t>except as provided in subsection (e) of Code Section 20-2-82.</a:t>
            </a:r>
          </a:p>
          <a:p>
            <a:pPr marL="624078" indent="-514350">
              <a:buFont typeface="+mj-lt"/>
              <a:buAutoNum type="arabicParenR"/>
            </a:pPr>
            <a:endParaRPr lang="en-US" b="1" dirty="0"/>
          </a:p>
          <a:p>
            <a:pPr marL="624078" indent="-514350">
              <a:buFont typeface="+mj-lt"/>
              <a:buAutoNum type="arabicParenR"/>
            </a:pPr>
            <a:endParaRPr lang="en-US" b="1" dirty="0"/>
          </a:p>
          <a:p>
            <a:pPr>
              <a:buNone/>
            </a:pPr>
            <a:endParaRPr lang="en-US" dirty="0"/>
          </a:p>
        </p:txBody>
      </p:sp>
      <p:sp>
        <p:nvSpPr>
          <p:cNvPr id="4" name="Slide Number Placeholder 3"/>
          <p:cNvSpPr>
            <a:spLocks noGrp="1"/>
          </p:cNvSpPr>
          <p:nvPr>
            <p:ph type="sldNum" sz="quarter" idx="12"/>
          </p:nvPr>
        </p:nvSpPr>
        <p:spPr/>
        <p:txBody>
          <a:bodyPr/>
          <a:lstStyle/>
          <a:p>
            <a:fld id="{3030F49F-A7C1-433B-BFC7-AA1A665CD54F}" type="slidenum">
              <a:rPr lang="en-US" smtClean="0"/>
              <a:pPr/>
              <a:t>24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2000"/>
                                        <p:tgtEl>
                                          <p:spTgt spid="3">
                                            <p:txEl>
                                              <p:pRg st="7" end="7"/>
                                            </p:txEl>
                                          </p:spTgt>
                                        </p:tgtEl>
                                      </p:cBhvr>
                                    </p:animEffect>
                                    <p:anim calcmode="lin" valueType="num">
                                      <p:cBhvr>
                                        <p:cTn id="20"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screenshot of a cell phone&#10;&#10;Description generated with very high confidence">
            <a:extLst>
              <a:ext uri="{FF2B5EF4-FFF2-40B4-BE49-F238E27FC236}">
                <a16:creationId xmlns:a16="http://schemas.microsoft.com/office/drawing/2014/main" id="{8960E980-3C1B-4CDE-A180-E329DD244E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733" y="480060"/>
            <a:ext cx="11266255" cy="5897880"/>
          </a:xfrm>
          <a:prstGeom prst="rect">
            <a:avLst/>
          </a:prstGeom>
        </p:spPr>
      </p:pic>
      <p:sp>
        <p:nvSpPr>
          <p:cNvPr id="6" name="TextBox 5">
            <a:extLst>
              <a:ext uri="{FF2B5EF4-FFF2-40B4-BE49-F238E27FC236}">
                <a16:creationId xmlns:a16="http://schemas.microsoft.com/office/drawing/2014/main" id="{9F2FCAEA-5E50-49E0-960A-73F4170676A6}"/>
              </a:ext>
            </a:extLst>
          </p:cNvPr>
          <p:cNvSpPr txBox="1"/>
          <p:nvPr/>
        </p:nvSpPr>
        <p:spPr>
          <a:xfrm flipH="1">
            <a:off x="1908809" y="2320290"/>
            <a:ext cx="8556354" cy="1477328"/>
          </a:xfrm>
          <a:prstGeom prst="rect">
            <a:avLst/>
          </a:prstGeom>
          <a:solidFill>
            <a:schemeClr val="accent1">
              <a:lumMod val="40000"/>
              <a:lumOff val="60000"/>
            </a:schemeClr>
          </a:solidFill>
        </p:spPr>
        <p:txBody>
          <a:bodyPr wrap="square" rtlCol="0">
            <a:spAutoFit/>
          </a:bodyPr>
          <a:lstStyle/>
          <a:p>
            <a:r>
              <a:rPr lang="en-US" dirty="0"/>
              <a:t>The Employee shall be paid an Annual Salary in accordance with the official work calendars and salary schedules adopted by the Employer based on the Employee’s ____ level of certification or other approved credentials and ___ years of creditable service…</a:t>
            </a:r>
          </a:p>
          <a:p>
            <a:r>
              <a:rPr lang="en-US" dirty="0"/>
              <a:t>The relevant calendars and schedules can be located on the District’s website. </a:t>
            </a:r>
          </a:p>
        </p:txBody>
      </p:sp>
    </p:spTree>
    <p:extLst>
      <p:ext uri="{BB962C8B-B14F-4D97-AF65-F5344CB8AC3E}">
        <p14:creationId xmlns:p14="http://schemas.microsoft.com/office/powerpoint/2010/main" val="7308060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008BA-22D6-4830-B8D7-B5577BB8AA86}"/>
              </a:ext>
            </a:extLst>
          </p:cNvPr>
          <p:cNvSpPr>
            <a:spLocks noGrp="1"/>
          </p:cNvSpPr>
          <p:nvPr>
            <p:ph type="title"/>
          </p:nvPr>
        </p:nvSpPr>
        <p:spPr>
          <a:xfrm>
            <a:off x="677334" y="285750"/>
            <a:ext cx="8596668" cy="1223010"/>
          </a:xfrm>
        </p:spPr>
        <p:txBody>
          <a:bodyPr/>
          <a:lstStyle/>
          <a:p>
            <a:r>
              <a:rPr lang="en-US" dirty="0"/>
              <a:t>Consultant Conflict</a:t>
            </a:r>
            <a:br>
              <a:rPr lang="en-US" dirty="0"/>
            </a:br>
            <a:r>
              <a:rPr lang="en-US" dirty="0"/>
              <a:t>O.C.G.A. § 36-80-28</a:t>
            </a:r>
          </a:p>
        </p:txBody>
      </p:sp>
      <p:sp>
        <p:nvSpPr>
          <p:cNvPr id="3" name="Content Placeholder 2">
            <a:extLst>
              <a:ext uri="{FF2B5EF4-FFF2-40B4-BE49-F238E27FC236}">
                <a16:creationId xmlns:a16="http://schemas.microsoft.com/office/drawing/2014/main" id="{1A80AB85-E668-4C16-9E30-3E891F9BA3A1}"/>
              </a:ext>
            </a:extLst>
          </p:cNvPr>
          <p:cNvSpPr>
            <a:spLocks noGrp="1"/>
          </p:cNvSpPr>
          <p:nvPr>
            <p:ph idx="1"/>
          </p:nvPr>
        </p:nvSpPr>
        <p:spPr>
          <a:xfrm>
            <a:off x="677334" y="1691641"/>
            <a:ext cx="8596668" cy="4556760"/>
          </a:xfrm>
        </p:spPr>
        <p:txBody>
          <a:bodyPr>
            <a:normAutofit/>
          </a:bodyPr>
          <a:lstStyle/>
          <a:p>
            <a:r>
              <a:rPr lang="en-US" dirty="0"/>
              <a:t>Consultants are engaged to develop/draft specs or requirements for solicitation or sere as consultant during competitive process</a:t>
            </a:r>
          </a:p>
          <a:p>
            <a:pPr lvl="1"/>
            <a:r>
              <a:rPr lang="en-US" sz="1800" dirty="0"/>
              <a:t>(b) Consultants who enter into contracts or arrangements with counties, municipalities, school boards, and other local governmental entities to prepare or develop specifications or requirements for bids, requests for proposals, procurement orders, or purchasing orders for such county, municipality, school board or other local governmental entity shall, at the time of entering into such contracts or arrangement, execute an agreement which provides that. </a:t>
            </a:r>
            <a:br>
              <a:rPr lang="en-US" sz="1800" dirty="0"/>
            </a:br>
            <a:endParaRPr lang="en-US" sz="1800" dirty="0"/>
          </a:p>
          <a:p>
            <a:pPr lvl="2"/>
            <a:r>
              <a:rPr lang="en-US" sz="1800" dirty="0"/>
              <a:t>(1) the consultant shall avoid any appearance of impropriety and shall follow all policies and procedures of the county, municipality, school board, or other local governmental entity with whom the consultant is entering into contract or arrangement;</a:t>
            </a:r>
          </a:p>
          <a:p>
            <a:pPr lvl="1"/>
            <a:endParaRPr lang="en-US" dirty="0"/>
          </a:p>
        </p:txBody>
      </p:sp>
    </p:spTree>
    <p:extLst>
      <p:ext uri="{BB962C8B-B14F-4D97-AF65-F5344CB8AC3E}">
        <p14:creationId xmlns:p14="http://schemas.microsoft.com/office/powerpoint/2010/main" val="3364120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008BA-22D6-4830-B8D7-B5577BB8AA86}"/>
              </a:ext>
            </a:extLst>
          </p:cNvPr>
          <p:cNvSpPr>
            <a:spLocks noGrp="1"/>
          </p:cNvSpPr>
          <p:nvPr>
            <p:ph type="title"/>
          </p:nvPr>
        </p:nvSpPr>
        <p:spPr>
          <a:xfrm>
            <a:off x="677334" y="285751"/>
            <a:ext cx="8596668" cy="1165859"/>
          </a:xfrm>
        </p:spPr>
        <p:txBody>
          <a:bodyPr>
            <a:normAutofit fontScale="90000"/>
          </a:bodyPr>
          <a:lstStyle/>
          <a:p>
            <a:r>
              <a:rPr lang="en-US" dirty="0"/>
              <a:t>Consultant Conflict</a:t>
            </a:r>
            <a:br>
              <a:rPr lang="en-US" dirty="0"/>
            </a:br>
            <a:r>
              <a:rPr lang="en-US" dirty="0"/>
              <a:t>O.C.G.A. § 36-80-28</a:t>
            </a:r>
          </a:p>
        </p:txBody>
      </p:sp>
      <p:sp>
        <p:nvSpPr>
          <p:cNvPr id="3" name="Content Placeholder 2">
            <a:extLst>
              <a:ext uri="{FF2B5EF4-FFF2-40B4-BE49-F238E27FC236}">
                <a16:creationId xmlns:a16="http://schemas.microsoft.com/office/drawing/2014/main" id="{1A80AB85-E668-4C16-9E30-3E891F9BA3A1}"/>
              </a:ext>
            </a:extLst>
          </p:cNvPr>
          <p:cNvSpPr>
            <a:spLocks noGrp="1"/>
          </p:cNvSpPr>
          <p:nvPr>
            <p:ph idx="1"/>
          </p:nvPr>
        </p:nvSpPr>
        <p:spPr>
          <a:xfrm>
            <a:off x="677334" y="1451610"/>
            <a:ext cx="8596668" cy="5120639"/>
          </a:xfrm>
        </p:spPr>
        <p:txBody>
          <a:bodyPr>
            <a:normAutofit/>
          </a:bodyPr>
          <a:lstStyle/>
          <a:p>
            <a:pPr lvl="2"/>
            <a:r>
              <a:rPr lang="en-US" sz="1600" dirty="0"/>
              <a:t>(2) The consultant shall immediately disclose to such county, municipality, school board, or other local governmental entity any material transaction or relationship, including, but not limited to, that of the consultant, the consultant’s employees, or the consultant’s agents or subsidiaries, that reasonably could be expected to give rise to a conflict of interest, including, but not limited to, past, present, or known prospective engagements, involvement in litigation or other dispute, client relationships, or other business or financial interest, and shall immediately disclose any material transaction or relationship subsequently discovered during the pendency of the contract or arrangement; and </a:t>
            </a:r>
          </a:p>
          <a:p>
            <a:pPr lvl="2"/>
            <a:r>
              <a:rPr lang="en-US" sz="1600" dirty="0"/>
              <a:t>(3) An acknowledgment that any violation or threatened violation of the agreement may cause irreparable injury to the county, municipality, school board, or other local governmental entity, entitling such county, municipality, school board, or other local governmental entity, to seek injunctive relief in additional to all other legal remedies. </a:t>
            </a:r>
          </a:p>
          <a:p>
            <a:pPr lvl="2"/>
            <a:endParaRPr lang="en-US" sz="1600" dirty="0"/>
          </a:p>
          <a:p>
            <a:pPr lvl="1"/>
            <a:r>
              <a:rPr lang="en-US" sz="1800" dirty="0"/>
              <a:t>What About Attorney? </a:t>
            </a:r>
          </a:p>
        </p:txBody>
      </p:sp>
    </p:spTree>
    <p:extLst>
      <p:ext uri="{BB962C8B-B14F-4D97-AF65-F5344CB8AC3E}">
        <p14:creationId xmlns:p14="http://schemas.microsoft.com/office/powerpoint/2010/main" val="411062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rawing of a person&#10;&#10;Description generated with high confidence">
            <a:extLst>
              <a:ext uri="{FF2B5EF4-FFF2-40B4-BE49-F238E27FC236}">
                <a16:creationId xmlns:a16="http://schemas.microsoft.com/office/drawing/2014/main" id="{6EE199BD-473B-427A-92FC-5295E03605C2}"/>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26B88315-37F7-4513-A8D7-85784E15A37A}"/>
              </a:ext>
            </a:extLst>
          </p:cNvPr>
          <p:cNvSpPr txBox="1">
            <a:spLocks noChangeAspect="1"/>
          </p:cNvSpPr>
          <p:nvPr/>
        </p:nvSpPr>
        <p:spPr>
          <a:xfrm rot="-1200000">
            <a:off x="1091946" y="3096518"/>
            <a:ext cx="10698480" cy="1323439"/>
          </a:xfrm>
          <a:prstGeom prst="rect">
            <a:avLst/>
          </a:prstGeom>
          <a:solidFill>
            <a:schemeClr val="accent1"/>
          </a:solidFill>
        </p:spPr>
        <p:txBody>
          <a:bodyPr wrap="square" rtlCol="0">
            <a:spAutoFit/>
          </a:bodyPr>
          <a:lstStyle/>
          <a:p>
            <a:pPr algn="ctr"/>
            <a:r>
              <a:rPr lang="en-US" sz="8000" b="1" dirty="0">
                <a:solidFill>
                  <a:srgbClr val="FF0000"/>
                </a:solidFill>
              </a:rPr>
              <a:t>DID NOT PASS</a:t>
            </a:r>
          </a:p>
        </p:txBody>
      </p:sp>
    </p:spTree>
    <p:extLst>
      <p:ext uri="{BB962C8B-B14F-4D97-AF65-F5344CB8AC3E}">
        <p14:creationId xmlns:p14="http://schemas.microsoft.com/office/powerpoint/2010/main" val="2623932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588" y="893"/>
            <a:ext cx="12188825" cy="6856214"/>
          </a:xfrm>
          <a:prstGeom prst="rect">
            <a:avLst/>
          </a:prstGeom>
          <a:noFill/>
          <a:ln w="9525">
            <a:noFill/>
            <a:miter lim="800000"/>
            <a:headEnd/>
            <a:tailEnd/>
          </a:ln>
          <a:effectLst/>
        </p:spPr>
      </p:pic>
      <p:sp>
        <p:nvSpPr>
          <p:cNvPr id="3" name="TextBox 2"/>
          <p:cNvSpPr txBox="1"/>
          <p:nvPr/>
        </p:nvSpPr>
        <p:spPr>
          <a:xfrm>
            <a:off x="1753732" y="1905398"/>
            <a:ext cx="4281456" cy="1199632"/>
          </a:xfrm>
          <a:prstGeom prst="rect">
            <a:avLst/>
          </a:prstGeom>
          <a:solidFill>
            <a:schemeClr val="bg1">
              <a:lumMod val="85000"/>
            </a:schemeClr>
          </a:solidFill>
        </p:spPr>
        <p:txBody>
          <a:bodyPr wrap="square" rtlCol="0">
            <a:spAutoFit/>
          </a:bodyPr>
          <a:lstStyle/>
          <a:p>
            <a:r>
              <a:rPr lang="en-US" sz="2399" b="1" dirty="0"/>
              <a:t>HB 903</a:t>
            </a:r>
          </a:p>
          <a:p>
            <a:r>
              <a:rPr lang="en-US" sz="2399" b="1" dirty="0"/>
              <a:t>Teachers’ Retirement System</a:t>
            </a:r>
          </a:p>
        </p:txBody>
      </p:sp>
      <p:sp>
        <p:nvSpPr>
          <p:cNvPr id="4" name="TextBox 3"/>
          <p:cNvSpPr txBox="1"/>
          <p:nvPr/>
        </p:nvSpPr>
        <p:spPr>
          <a:xfrm>
            <a:off x="1525193" y="3505180"/>
            <a:ext cx="8739893" cy="1569660"/>
          </a:xfrm>
          <a:prstGeom prst="rect">
            <a:avLst/>
          </a:prstGeom>
          <a:solidFill>
            <a:schemeClr val="bg1">
              <a:lumMod val="85000"/>
            </a:schemeClr>
          </a:solidFill>
        </p:spPr>
        <p:txBody>
          <a:bodyPr wrap="none" rtlCol="0">
            <a:spAutoFit/>
          </a:bodyPr>
          <a:lstStyle/>
          <a:p>
            <a:r>
              <a:rPr lang="en-US" sz="1600" dirty="0"/>
              <a:t>"(b) Notwithstanding the provisions of subsection (a) of this Code section, and as</a:t>
            </a:r>
          </a:p>
          <a:p>
            <a:r>
              <a:rPr lang="en-US" sz="1600" dirty="0"/>
              <a:t>contemplated in Code Section 47-1-31, no postretirement benefit adjustment shall be</a:t>
            </a:r>
          </a:p>
          <a:p>
            <a:r>
              <a:rPr lang="en-US" sz="1600" dirty="0"/>
              <a:t>granted to any member who first or again became a member on or after July 1, 1993, unless</a:t>
            </a:r>
          </a:p>
          <a:p>
            <a:r>
              <a:rPr lang="en-US" sz="1600" dirty="0"/>
              <a:t>the following conditions exist:</a:t>
            </a:r>
          </a:p>
          <a:p>
            <a:r>
              <a:rPr lang="en-US" sz="1600" dirty="0"/>
              <a:t> (1) The annual required employer contribution for the preceding fiscal year was less than</a:t>
            </a:r>
          </a:p>
          <a:p>
            <a:r>
              <a:rPr lang="en-US" sz="1600" dirty="0"/>
              <a:t>(2) The employee contribution rate is established by the board at 6 percent."</a:t>
            </a:r>
          </a:p>
        </p:txBody>
      </p:sp>
      <p:sp>
        <p:nvSpPr>
          <p:cNvPr id="5" name="TextBox 4"/>
          <p:cNvSpPr txBox="1">
            <a:spLocks/>
          </p:cNvSpPr>
          <p:nvPr/>
        </p:nvSpPr>
        <p:spPr>
          <a:xfrm rot="-900000">
            <a:off x="2560320" y="1988001"/>
            <a:ext cx="4572000" cy="914400"/>
          </a:xfrm>
          <a:prstGeom prst="rect">
            <a:avLst/>
          </a:prstGeom>
          <a:solidFill>
            <a:schemeClr val="bg1">
              <a:lumMod val="85000"/>
            </a:schemeClr>
          </a:solidFill>
        </p:spPr>
        <p:txBody>
          <a:bodyPr wrap="square" rtlCol="0">
            <a:spAutoFit/>
          </a:bodyPr>
          <a:lstStyle/>
          <a:p>
            <a:pPr algn="ctr"/>
            <a:r>
              <a:rPr lang="en-US" sz="3199" dirty="0">
                <a:solidFill>
                  <a:srgbClr val="FF0000"/>
                </a:solidFill>
              </a:rPr>
              <a:t>DID NOT PASS</a:t>
            </a:r>
          </a:p>
        </p:txBody>
      </p:sp>
    </p:spTree>
    <p:extLst>
      <p:ext uri="{BB962C8B-B14F-4D97-AF65-F5344CB8AC3E}">
        <p14:creationId xmlns:p14="http://schemas.microsoft.com/office/powerpoint/2010/main" val="6487750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par>
                          <p:cTn id="14" fill="hold">
                            <p:stCondLst>
                              <p:cond delay="0"/>
                            </p:stCondLst>
                            <p:childTnLst>
                              <p:par>
                                <p:cTn id="15" presetID="34" presetClass="entr" presetSubtype="0" fill="hold" grpId="1" nodeType="afterEffect">
                                  <p:stCondLst>
                                    <p:cond delay="0"/>
                                  </p:stCondLst>
                                  <p:childTnLst>
                                    <p:set>
                                      <p:cBhvr>
                                        <p:cTn id="16" dur="1" fill="hold">
                                          <p:stCondLst>
                                            <p:cond delay="0"/>
                                          </p:stCondLst>
                                        </p:cTn>
                                        <p:tgtEl>
                                          <p:spTgt spid="5"/>
                                        </p:tgtEl>
                                        <p:attrNameLst>
                                          <p:attrName>style.visibility</p:attrName>
                                        </p:attrNameLst>
                                      </p:cBhvr>
                                      <p:to>
                                        <p:strVal val="visible"/>
                                      </p:to>
                                    </p:set>
                                    <p:anim from="(-#ppt_w/2)" to="(#ppt_x)" calcmode="lin" valueType="num">
                                      <p:cBhvr>
                                        <p:cTn id="17" dur="600" fill="hold">
                                          <p:stCondLst>
                                            <p:cond delay="0"/>
                                          </p:stCondLst>
                                        </p:cTn>
                                        <p:tgtEl>
                                          <p:spTgt spid="5"/>
                                        </p:tgtEl>
                                        <p:attrNameLst>
                                          <p:attrName>ppt_x</p:attrName>
                                        </p:attrNameLst>
                                      </p:cBhvr>
                                    </p:anim>
                                    <p:anim from="0" to="-1.0" calcmode="lin" valueType="num">
                                      <p:cBhvr>
                                        <p:cTn id="18" dur="200" decel="50000" autoRev="1" fill="hold">
                                          <p:stCondLst>
                                            <p:cond delay="600"/>
                                          </p:stCondLst>
                                        </p:cTn>
                                        <p:tgtEl>
                                          <p:spTgt spid="5"/>
                                        </p:tgtEl>
                                        <p:attrNameLst>
                                          <p:attrName>xshear</p:attrName>
                                        </p:attrNameLst>
                                      </p:cBhvr>
                                    </p:anim>
                                    <p:animScale>
                                      <p:cBhvr>
                                        <p:cTn id="19" dur="200" decel="100000" autoRev="1" fill="hold">
                                          <p:stCondLst>
                                            <p:cond delay="600"/>
                                          </p:stCondLst>
                                        </p:cTn>
                                        <p:tgtEl>
                                          <p:spTgt spid="5"/>
                                        </p:tgtEl>
                                      </p:cBhvr>
                                      <p:from x="100000" y="100000"/>
                                      <p:to x="80000" y="100000"/>
                                    </p:animScale>
                                    <p:anim by="(#ppt_h/3+#ppt_w*0.1)" calcmode="lin" valueType="num">
                                      <p:cBhvr additive="sum">
                                        <p:cTn id="2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C8C3689-7021-45A1-A41B-684BDEF951FE}"/>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44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DE274F8-4722-4759-970C-94F99BFED5FF}"/>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0D8E2FC-D28C-4F66-B187-0E3EBEA7369E}"/>
              </a:ext>
            </a:extLst>
          </p:cNvPr>
          <p:cNvSpPr>
            <a:spLocks noGrp="1"/>
          </p:cNvSpPr>
          <p:nvPr>
            <p:ph type="title"/>
          </p:nvPr>
        </p:nvSpPr>
        <p:spPr>
          <a:xfrm>
            <a:off x="609600" y="240030"/>
            <a:ext cx="10972800" cy="1360170"/>
          </a:xfrm>
          <a:solidFill>
            <a:schemeClr val="bg2"/>
          </a:solidFill>
        </p:spPr>
        <p:txBody>
          <a:bodyPr/>
          <a:lstStyle/>
          <a:p>
            <a:r>
              <a:rPr lang="en-US" b="1" dirty="0"/>
              <a:t>Georgia Education Scholarship Act</a:t>
            </a:r>
            <a:br>
              <a:rPr lang="en-US" b="1" dirty="0"/>
            </a:br>
            <a:r>
              <a:rPr lang="en-US" b="1" dirty="0"/>
              <a:t>SB 173</a:t>
            </a:r>
          </a:p>
        </p:txBody>
      </p:sp>
      <p:sp>
        <p:nvSpPr>
          <p:cNvPr id="4" name="TextBox 3">
            <a:extLst>
              <a:ext uri="{FF2B5EF4-FFF2-40B4-BE49-F238E27FC236}">
                <a16:creationId xmlns:a16="http://schemas.microsoft.com/office/drawing/2014/main" id="{9D2D5820-B6C8-4DA9-9088-F102B17E5F96}"/>
              </a:ext>
            </a:extLst>
          </p:cNvPr>
          <p:cNvSpPr txBox="1"/>
          <p:nvPr/>
        </p:nvSpPr>
        <p:spPr>
          <a:xfrm>
            <a:off x="914400" y="3840480"/>
            <a:ext cx="10740441" cy="1200329"/>
          </a:xfrm>
          <a:prstGeom prst="rect">
            <a:avLst/>
          </a:prstGeom>
          <a:solidFill>
            <a:schemeClr val="bg2"/>
          </a:solidFill>
        </p:spPr>
        <p:txBody>
          <a:bodyPr wrap="none" rtlCol="0">
            <a:spAutoFit/>
          </a:bodyPr>
          <a:lstStyle/>
          <a:p>
            <a:r>
              <a:rPr lang="en-US" sz="2400" b="1" dirty="0">
                <a:latin typeface="+mj-lt"/>
              </a:rPr>
              <a:t>Establishes a “scholarship” account of State Funds to be used by </a:t>
            </a:r>
          </a:p>
          <a:p>
            <a:r>
              <a:rPr lang="en-US" sz="2400" b="1" dirty="0">
                <a:latin typeface="+mj-lt"/>
              </a:rPr>
              <a:t>the parent or other individual with legal authority to act on behalf </a:t>
            </a:r>
          </a:p>
          <a:p>
            <a:r>
              <a:rPr lang="en-US" sz="2400" b="1" dirty="0">
                <a:latin typeface="+mj-lt"/>
              </a:rPr>
              <a:t>of a student for qualified education expenses at a participating school </a:t>
            </a:r>
          </a:p>
        </p:txBody>
      </p:sp>
      <p:sp>
        <p:nvSpPr>
          <p:cNvPr id="3" name="TextBox 2">
            <a:extLst>
              <a:ext uri="{FF2B5EF4-FFF2-40B4-BE49-F238E27FC236}">
                <a16:creationId xmlns:a16="http://schemas.microsoft.com/office/drawing/2014/main" id="{4EE18465-0790-4243-9C08-76481D76C19A}"/>
              </a:ext>
            </a:extLst>
          </p:cNvPr>
          <p:cNvSpPr txBox="1"/>
          <p:nvPr/>
        </p:nvSpPr>
        <p:spPr>
          <a:xfrm rot="-1500000">
            <a:off x="3301512" y="2715952"/>
            <a:ext cx="3492725" cy="584775"/>
          </a:xfrm>
          <a:prstGeom prst="rect">
            <a:avLst/>
          </a:prstGeom>
          <a:solidFill>
            <a:schemeClr val="tx2">
              <a:lumMod val="20000"/>
              <a:lumOff val="80000"/>
            </a:schemeClr>
          </a:solidFill>
        </p:spPr>
        <p:txBody>
          <a:bodyPr wrap="square" rtlCol="0">
            <a:spAutoFit/>
          </a:bodyPr>
          <a:lstStyle/>
          <a:p>
            <a:r>
              <a:rPr lang="en-US" sz="3200" b="1" dirty="0">
                <a:solidFill>
                  <a:srgbClr val="FF0000"/>
                </a:solidFill>
              </a:rPr>
              <a:t>DID NOT PASS</a:t>
            </a:r>
          </a:p>
        </p:txBody>
      </p:sp>
    </p:spTree>
    <p:extLst>
      <p:ext uri="{BB962C8B-B14F-4D97-AF65-F5344CB8AC3E}">
        <p14:creationId xmlns:p14="http://schemas.microsoft.com/office/powerpoint/2010/main" val="137553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37DFE64-BCB7-4055-B091-3B8977B54B2A}"/>
              </a:ext>
            </a:extLst>
          </p:cNvPr>
          <p:cNvPicPr>
            <a:picLocks noChangeAspect="1"/>
          </p:cNvPicPr>
          <p:nvPr/>
        </p:nvPicPr>
        <p:blipFill>
          <a:blip r:embed="rId2"/>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841EF429-658F-475F-AD78-C84063A4156A}"/>
              </a:ext>
            </a:extLst>
          </p:cNvPr>
          <p:cNvSpPr>
            <a:spLocks noGrp="1"/>
          </p:cNvSpPr>
          <p:nvPr>
            <p:ph type="title"/>
          </p:nvPr>
        </p:nvSpPr>
        <p:spPr>
          <a:xfrm>
            <a:off x="609600" y="0"/>
            <a:ext cx="10972800" cy="1017270"/>
          </a:xfrm>
          <a:solidFill>
            <a:schemeClr val="bg2">
              <a:lumMod val="90000"/>
            </a:schemeClr>
          </a:solidFill>
        </p:spPr>
        <p:txBody>
          <a:bodyPr/>
          <a:lstStyle/>
          <a:p>
            <a:r>
              <a:rPr lang="en-US" b="1" dirty="0"/>
              <a:t>How is the scholarship funded?</a:t>
            </a:r>
          </a:p>
        </p:txBody>
      </p:sp>
      <p:sp>
        <p:nvSpPr>
          <p:cNvPr id="6" name="TextBox 5">
            <a:extLst>
              <a:ext uri="{FF2B5EF4-FFF2-40B4-BE49-F238E27FC236}">
                <a16:creationId xmlns:a16="http://schemas.microsoft.com/office/drawing/2014/main" id="{2F3C0D9B-D768-4619-B127-84C5CA80EBCE}"/>
              </a:ext>
            </a:extLst>
          </p:cNvPr>
          <p:cNvSpPr txBox="1">
            <a:spLocks noChangeAspect="1"/>
          </p:cNvSpPr>
          <p:nvPr/>
        </p:nvSpPr>
        <p:spPr>
          <a:xfrm>
            <a:off x="1737360" y="2651760"/>
            <a:ext cx="8595360" cy="1188720"/>
          </a:xfrm>
          <a:prstGeom prst="rect">
            <a:avLst/>
          </a:prstGeom>
          <a:solidFill>
            <a:schemeClr val="bg2">
              <a:lumMod val="90000"/>
            </a:schemeClr>
          </a:solidFill>
        </p:spPr>
        <p:txBody>
          <a:bodyPr wrap="none" rtlCol="0">
            <a:spAutoFit/>
          </a:bodyPr>
          <a:lstStyle/>
          <a:p>
            <a:r>
              <a:rPr lang="en-US" sz="2400" b="1" dirty="0">
                <a:latin typeface="+mj-lt"/>
              </a:rPr>
              <a:t>Account funds are State Funds deposited into the account </a:t>
            </a:r>
          </a:p>
          <a:p>
            <a:r>
              <a:rPr lang="en-US" sz="2400" b="1" dirty="0">
                <a:latin typeface="+mj-lt"/>
              </a:rPr>
              <a:t>to be used by the students’ parent</a:t>
            </a:r>
          </a:p>
        </p:txBody>
      </p:sp>
    </p:spTree>
    <p:extLst>
      <p:ext uri="{BB962C8B-B14F-4D97-AF65-F5344CB8AC3E}">
        <p14:creationId xmlns:p14="http://schemas.microsoft.com/office/powerpoint/2010/main" val="300208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text on a white background&#10;&#10;Description generated with very high confidence">
            <a:extLst>
              <a:ext uri="{FF2B5EF4-FFF2-40B4-BE49-F238E27FC236}">
                <a16:creationId xmlns:a16="http://schemas.microsoft.com/office/drawing/2014/main" id="{11268746-B16E-4FFA-A5B3-816D785F7FA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3B2B0B60-6949-4CA5-B940-21D09CFA9678}"/>
              </a:ext>
            </a:extLst>
          </p:cNvPr>
          <p:cNvSpPr txBox="1"/>
          <p:nvPr/>
        </p:nvSpPr>
        <p:spPr>
          <a:xfrm>
            <a:off x="1005840" y="811530"/>
            <a:ext cx="10269158" cy="923330"/>
          </a:xfrm>
          <a:prstGeom prst="rect">
            <a:avLst/>
          </a:prstGeom>
          <a:solidFill>
            <a:schemeClr val="bg2"/>
          </a:solidFill>
        </p:spPr>
        <p:txBody>
          <a:bodyPr wrap="none" rtlCol="0">
            <a:spAutoFit/>
          </a:bodyPr>
          <a:lstStyle/>
          <a:p>
            <a:pPr marL="342900" indent="-342900">
              <a:buFont typeface="+mj-lt"/>
              <a:buAutoNum type="arabicParenR"/>
            </a:pPr>
            <a:r>
              <a:rPr lang="en-US" b="1" dirty="0">
                <a:latin typeface="+mj-lt"/>
              </a:rPr>
              <a:t>For students with IEP:  an amount equivalent to the cost of the educational program</a:t>
            </a:r>
          </a:p>
          <a:p>
            <a:r>
              <a:rPr lang="en-US" b="1" dirty="0">
                <a:latin typeface="+mj-lt"/>
              </a:rPr>
              <a:t> that have been provided for the student in the public school in which the student would</a:t>
            </a:r>
          </a:p>
          <a:p>
            <a:r>
              <a:rPr lang="en-US" b="1" dirty="0">
                <a:latin typeface="+mj-lt"/>
              </a:rPr>
              <a:t> have been enrolled based on their residence. </a:t>
            </a:r>
          </a:p>
        </p:txBody>
      </p:sp>
      <p:sp>
        <p:nvSpPr>
          <p:cNvPr id="6" name="TextBox 5">
            <a:extLst>
              <a:ext uri="{FF2B5EF4-FFF2-40B4-BE49-F238E27FC236}">
                <a16:creationId xmlns:a16="http://schemas.microsoft.com/office/drawing/2014/main" id="{C312358E-C29E-49EF-B6B2-DBA5782DA30D}"/>
              </a:ext>
            </a:extLst>
          </p:cNvPr>
          <p:cNvSpPr txBox="1"/>
          <p:nvPr/>
        </p:nvSpPr>
        <p:spPr>
          <a:xfrm>
            <a:off x="1005840" y="4594860"/>
            <a:ext cx="10147330" cy="707886"/>
          </a:xfrm>
          <a:prstGeom prst="rect">
            <a:avLst/>
          </a:prstGeom>
          <a:solidFill>
            <a:schemeClr val="bg2"/>
          </a:solidFill>
        </p:spPr>
        <p:txBody>
          <a:bodyPr wrap="none" rtlCol="0">
            <a:spAutoFit/>
          </a:bodyPr>
          <a:lstStyle/>
          <a:p>
            <a:pPr marL="342900" indent="-342900">
              <a:buAutoNum type="arabicParenR" startAt="2"/>
            </a:pPr>
            <a:r>
              <a:rPr lang="en-US" sz="2000" b="1" dirty="0">
                <a:latin typeface="+mj-lt"/>
              </a:rPr>
              <a:t>All other students:  an amount equal to 100% of the system-wide average per </a:t>
            </a:r>
          </a:p>
          <a:p>
            <a:r>
              <a:rPr lang="en-US" sz="2000" b="1" dirty="0">
                <a:latin typeface="+mj-lt"/>
              </a:rPr>
              <a:t>student amount of State Funds for students’ resident school district.</a:t>
            </a:r>
          </a:p>
        </p:txBody>
      </p:sp>
    </p:spTree>
    <p:extLst>
      <p:ext uri="{BB962C8B-B14F-4D97-AF65-F5344CB8AC3E}">
        <p14:creationId xmlns:p14="http://schemas.microsoft.com/office/powerpoint/2010/main" val="303414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text on a white background&#10;&#10;Description generated with very high confidence">
            <a:extLst>
              <a:ext uri="{FF2B5EF4-FFF2-40B4-BE49-F238E27FC236}">
                <a16:creationId xmlns:a16="http://schemas.microsoft.com/office/drawing/2014/main" id="{D92384B1-4473-4047-8ABC-EB256994475A}"/>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42AFEE0-DE44-4D3F-BD0C-62F78838F575}"/>
              </a:ext>
            </a:extLst>
          </p:cNvPr>
          <p:cNvSpPr>
            <a:spLocks noGrp="1"/>
          </p:cNvSpPr>
          <p:nvPr>
            <p:ph type="title"/>
          </p:nvPr>
        </p:nvSpPr>
        <p:spPr>
          <a:xfrm>
            <a:off x="274320" y="125730"/>
            <a:ext cx="11567160" cy="1291590"/>
          </a:xfrm>
          <a:solidFill>
            <a:schemeClr val="bg2">
              <a:lumMod val="90000"/>
            </a:schemeClr>
          </a:solidFill>
        </p:spPr>
        <p:txBody>
          <a:bodyPr/>
          <a:lstStyle/>
          <a:p>
            <a:r>
              <a:rPr lang="en-US" b="1" dirty="0"/>
              <a:t>How does a student obtain the scholarship account?</a:t>
            </a:r>
          </a:p>
        </p:txBody>
      </p:sp>
      <p:sp>
        <p:nvSpPr>
          <p:cNvPr id="10" name="Content Placeholder 9">
            <a:extLst>
              <a:ext uri="{FF2B5EF4-FFF2-40B4-BE49-F238E27FC236}">
                <a16:creationId xmlns:a16="http://schemas.microsoft.com/office/drawing/2014/main" id="{5314FD68-F781-4DFD-B490-8E0B5C4D53D1}"/>
              </a:ext>
            </a:extLst>
          </p:cNvPr>
          <p:cNvSpPr>
            <a:spLocks noGrp="1"/>
          </p:cNvSpPr>
          <p:nvPr>
            <p:ph idx="1"/>
          </p:nvPr>
        </p:nvSpPr>
        <p:spPr>
          <a:xfrm>
            <a:off x="609600" y="2215662"/>
            <a:ext cx="10972800" cy="4516608"/>
          </a:xfrm>
          <a:solidFill>
            <a:schemeClr val="bg2">
              <a:lumMod val="90000"/>
            </a:schemeClr>
          </a:solidFill>
        </p:spPr>
        <p:txBody>
          <a:bodyPr>
            <a:normAutofit fontScale="92500" lnSpcReduction="20000"/>
          </a:bodyPr>
          <a:lstStyle/>
          <a:p>
            <a:r>
              <a:rPr lang="en-US" b="1" dirty="0">
                <a:latin typeface="+mj-lt"/>
              </a:rPr>
              <a:t>To qualify, a student must meet one of the following:  </a:t>
            </a:r>
            <a:br>
              <a:rPr lang="en-US" dirty="0"/>
            </a:br>
            <a:endParaRPr lang="en-US" dirty="0"/>
          </a:p>
          <a:p>
            <a:pPr marL="857250" lvl="1" indent="-457200">
              <a:buFont typeface="+mj-lt"/>
              <a:buAutoNum type="arabicPeriod"/>
            </a:pPr>
            <a:r>
              <a:rPr lang="en-US" sz="1800" b="1" dirty="0">
                <a:latin typeface="+mj-lt"/>
              </a:rPr>
              <a:t>The student’s parent or parents currently reside within Georgia;</a:t>
            </a:r>
          </a:p>
          <a:p>
            <a:pPr marL="857250" lvl="1" indent="-457200">
              <a:buFont typeface="+mj-lt"/>
              <a:buAutoNum type="arabicPeriod"/>
            </a:pPr>
            <a:r>
              <a:rPr lang="en-US" sz="1800" b="1" dirty="0">
                <a:latin typeface="+mj-lt"/>
              </a:rPr>
              <a:t>The student has:</a:t>
            </a:r>
          </a:p>
          <a:p>
            <a:pPr marL="1257300" lvl="2" indent="-457200">
              <a:buFont typeface="+mj-lt"/>
              <a:buAutoNum type="alphaLcPeriod"/>
            </a:pPr>
            <a:r>
              <a:rPr lang="en-US" sz="1800" b="1" dirty="0">
                <a:latin typeface="+mj-lt"/>
              </a:rPr>
              <a:t>A family income below 200 percent of the federal poverty level and is currently enrolled in a public school in this state;</a:t>
            </a:r>
          </a:p>
          <a:p>
            <a:pPr marL="1257300" lvl="2" indent="-457200">
              <a:buFont typeface="+mj-lt"/>
              <a:buAutoNum type="alphaLcPeriod"/>
            </a:pPr>
            <a:r>
              <a:rPr lang="en-US" sz="1800" b="1" dirty="0">
                <a:latin typeface="+mj-lt"/>
              </a:rPr>
              <a:t>Been adopted from foster care;</a:t>
            </a:r>
          </a:p>
          <a:p>
            <a:pPr marL="1257300" lvl="2" indent="-457200">
              <a:buFont typeface="+mj-lt"/>
              <a:buAutoNum type="alphaLcPeriod"/>
            </a:pPr>
            <a:r>
              <a:rPr lang="en-US" sz="1800" b="1" dirty="0">
                <a:latin typeface="+mj-lt"/>
              </a:rPr>
              <a:t>A parent who is an active duty military service member stationed in Georgia within the previous year;</a:t>
            </a:r>
          </a:p>
          <a:p>
            <a:pPr marL="1257300" lvl="2" indent="-457200">
              <a:buFont typeface="+mj-lt"/>
              <a:buAutoNum type="alphaLcPeriod"/>
            </a:pPr>
            <a:r>
              <a:rPr lang="en-US" sz="1800" b="1" dirty="0">
                <a:latin typeface="+mj-lt"/>
              </a:rPr>
              <a:t>One or more of the following disabilities and has an Individualized Education Program (IEP) written in accordance with federal and state laws and regulations and is currently enrolled in a public school in this state;</a:t>
            </a:r>
          </a:p>
          <a:p>
            <a:pPr marL="2114550" lvl="4" indent="-400050">
              <a:buFont typeface="+mj-lt"/>
              <a:buAutoNum type="romanLcPeriod"/>
            </a:pPr>
            <a:r>
              <a:rPr lang="en-US" sz="1800" b="1" dirty="0">
                <a:latin typeface="+mj-lt"/>
              </a:rPr>
              <a:t>Autism;</a:t>
            </a:r>
          </a:p>
          <a:p>
            <a:pPr marL="2114550" lvl="4" indent="-400050">
              <a:buFont typeface="+mj-lt"/>
              <a:buAutoNum type="romanLcPeriod"/>
            </a:pPr>
            <a:r>
              <a:rPr lang="en-US" sz="1800" b="1" dirty="0">
                <a:latin typeface="+mj-lt"/>
              </a:rPr>
              <a:t>Deaf/blind;</a:t>
            </a:r>
          </a:p>
          <a:p>
            <a:pPr marL="2114550" lvl="4" indent="-400050">
              <a:buFont typeface="+mj-lt"/>
              <a:buAutoNum type="romanLcPeriod"/>
            </a:pPr>
            <a:r>
              <a:rPr lang="en-US" sz="1800" b="1" dirty="0">
                <a:latin typeface="+mj-lt"/>
              </a:rPr>
              <a:t>Dear/hard of hearing;</a:t>
            </a:r>
          </a:p>
        </p:txBody>
      </p:sp>
    </p:spTree>
    <p:extLst>
      <p:ext uri="{BB962C8B-B14F-4D97-AF65-F5344CB8AC3E}">
        <p14:creationId xmlns:p14="http://schemas.microsoft.com/office/powerpoint/2010/main" val="128009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1702D37-931E-4042-9C7D-07F99AB97EA9}"/>
              </a:ext>
            </a:extLst>
          </p:cNvPr>
          <p:cNvPicPr>
            <a:picLocks noChangeAspect="1"/>
          </p:cNvPicPr>
          <p:nvPr/>
        </p:nvPicPr>
        <p:blipFill>
          <a:blip r:embed="rId2"/>
          <a:stretch>
            <a:fillRect/>
          </a:stretch>
        </p:blipFill>
        <p:spPr>
          <a:xfrm>
            <a:off x="-93785" y="0"/>
            <a:ext cx="12285785" cy="6858000"/>
          </a:xfrm>
          <a:prstGeom prst="rect">
            <a:avLst/>
          </a:prstGeom>
        </p:spPr>
      </p:pic>
      <p:sp>
        <p:nvSpPr>
          <p:cNvPr id="2" name="Title 1">
            <a:extLst>
              <a:ext uri="{FF2B5EF4-FFF2-40B4-BE49-F238E27FC236}">
                <a16:creationId xmlns:a16="http://schemas.microsoft.com/office/drawing/2014/main" id="{942AFEE0-DE44-4D3F-BD0C-62F78838F575}"/>
              </a:ext>
            </a:extLst>
          </p:cNvPr>
          <p:cNvSpPr>
            <a:spLocks noGrp="1"/>
          </p:cNvSpPr>
          <p:nvPr>
            <p:ph type="title"/>
          </p:nvPr>
        </p:nvSpPr>
        <p:spPr>
          <a:xfrm>
            <a:off x="274320" y="125730"/>
            <a:ext cx="11567160" cy="1291590"/>
          </a:xfrm>
          <a:solidFill>
            <a:schemeClr val="bg2">
              <a:lumMod val="90000"/>
            </a:schemeClr>
          </a:solidFill>
        </p:spPr>
        <p:txBody>
          <a:bodyPr/>
          <a:lstStyle/>
          <a:p>
            <a:r>
              <a:rPr lang="en-US" b="1" dirty="0"/>
              <a:t>How does a student obtain the scholarship account?</a:t>
            </a:r>
          </a:p>
        </p:txBody>
      </p:sp>
      <p:sp>
        <p:nvSpPr>
          <p:cNvPr id="10" name="Content Placeholder 9">
            <a:extLst>
              <a:ext uri="{FF2B5EF4-FFF2-40B4-BE49-F238E27FC236}">
                <a16:creationId xmlns:a16="http://schemas.microsoft.com/office/drawing/2014/main" id="{5314FD68-F781-4DFD-B490-8E0B5C4D53D1}"/>
              </a:ext>
            </a:extLst>
          </p:cNvPr>
          <p:cNvSpPr>
            <a:spLocks noGrp="1"/>
          </p:cNvSpPr>
          <p:nvPr>
            <p:ph idx="1"/>
          </p:nvPr>
        </p:nvSpPr>
        <p:spPr>
          <a:xfrm>
            <a:off x="609600" y="1840230"/>
            <a:ext cx="10972800" cy="4285934"/>
          </a:xfrm>
          <a:solidFill>
            <a:schemeClr val="bg2">
              <a:lumMod val="90000"/>
            </a:schemeClr>
          </a:solidFill>
        </p:spPr>
        <p:txBody>
          <a:bodyPr>
            <a:normAutofit lnSpcReduction="10000"/>
          </a:bodyPr>
          <a:lstStyle/>
          <a:p>
            <a:pPr marL="2114550" lvl="4" indent="-400050">
              <a:buFont typeface="+mj-lt"/>
              <a:buAutoNum type="romanLcPeriod"/>
            </a:pPr>
            <a:r>
              <a:rPr lang="en-US" sz="1800" b="1" dirty="0">
                <a:latin typeface="+mj-lt"/>
              </a:rPr>
              <a:t>Emotional and behavioral disorder;</a:t>
            </a:r>
          </a:p>
          <a:p>
            <a:pPr marL="2114550" lvl="4" indent="-400050">
              <a:buFont typeface="+mj-lt"/>
              <a:buAutoNum type="romanLcPeriod"/>
            </a:pPr>
            <a:r>
              <a:rPr lang="en-US" sz="1800" b="1" dirty="0">
                <a:latin typeface="+mj-lt"/>
              </a:rPr>
              <a:t>Intellectual disability;</a:t>
            </a:r>
          </a:p>
          <a:p>
            <a:pPr marL="2114550" lvl="4" indent="-400050">
              <a:buFont typeface="+mj-lt"/>
              <a:buAutoNum type="romanLcPeriod"/>
            </a:pPr>
            <a:r>
              <a:rPr lang="en-US" sz="1800" b="1" dirty="0">
                <a:latin typeface="+mj-lt"/>
              </a:rPr>
              <a:t>Orthopedic impairment;</a:t>
            </a:r>
          </a:p>
          <a:p>
            <a:pPr marL="2114550" lvl="4" indent="-400050">
              <a:buFont typeface="+mj-lt"/>
              <a:buAutoNum type="romanLcPeriod"/>
            </a:pPr>
            <a:r>
              <a:rPr lang="en-US" sz="1800" b="1" dirty="0">
                <a:latin typeface="+mj-lt"/>
              </a:rPr>
              <a:t>Specific learning disability;</a:t>
            </a:r>
          </a:p>
          <a:p>
            <a:pPr marL="2114550" lvl="4" indent="-400050">
              <a:buFont typeface="+mj-lt"/>
              <a:buAutoNum type="romanLcPeriod"/>
            </a:pPr>
            <a:r>
              <a:rPr lang="en-US" sz="1800" b="1" dirty="0">
                <a:latin typeface="+mj-lt"/>
              </a:rPr>
              <a:t>Speech-language impairment;</a:t>
            </a:r>
          </a:p>
          <a:p>
            <a:pPr marL="2114550" lvl="4" indent="-400050">
              <a:buFont typeface="+mj-lt"/>
              <a:buAutoNum type="romanLcPeriod"/>
            </a:pPr>
            <a:r>
              <a:rPr lang="en-US" sz="1800" b="1" dirty="0">
                <a:latin typeface="+mj-lt"/>
              </a:rPr>
              <a:t>Traumatic brain injury; or</a:t>
            </a:r>
          </a:p>
          <a:p>
            <a:pPr marL="2114550" lvl="4" indent="-400050">
              <a:buFont typeface="+mj-lt"/>
              <a:buAutoNum type="romanLcPeriod"/>
            </a:pPr>
            <a:r>
              <a:rPr lang="en-US" sz="1800" b="1" dirty="0">
                <a:latin typeface="+mj-lt"/>
              </a:rPr>
              <a:t>Visual impairment</a:t>
            </a:r>
          </a:p>
          <a:p>
            <a:pPr marL="1200150" lvl="2" indent="-400050">
              <a:buFont typeface="+mj-lt"/>
              <a:buAutoNum type="alphaLcPeriod"/>
            </a:pPr>
            <a:r>
              <a:rPr lang="en-US" sz="1800" b="1" dirty="0">
                <a:latin typeface="+mj-lt"/>
              </a:rPr>
              <a:t>A documented case of having been bullied and is currently enrolled in a public school in the state; or</a:t>
            </a:r>
          </a:p>
          <a:p>
            <a:pPr marL="1200150" lvl="2" indent="-400050">
              <a:buFont typeface="+mj-lt"/>
              <a:buAutoNum type="alphaLcPeriod"/>
            </a:pPr>
            <a:r>
              <a:rPr lang="en-US" sz="1800" b="1" dirty="0">
                <a:latin typeface="+mj-lt"/>
              </a:rPr>
              <a:t>Spent the prior school year in attendance at a Georgia public school system or school systems for funding purposes during the preceding October and March full-time equivalent (FTE) program counts in accordance with Code Section 20-2-160;</a:t>
            </a:r>
          </a:p>
          <a:p>
            <a:pPr marL="2114550" lvl="4" indent="-400050">
              <a:buFont typeface="+mj-lt"/>
              <a:buAutoNum type="romanLcPeriod"/>
            </a:pPr>
            <a:endParaRPr lang="en-US" dirty="0"/>
          </a:p>
        </p:txBody>
      </p:sp>
    </p:spTree>
    <p:extLst>
      <p:ext uri="{BB962C8B-B14F-4D97-AF65-F5344CB8AC3E}">
        <p14:creationId xmlns:p14="http://schemas.microsoft.com/office/powerpoint/2010/main" val="147478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text on a white background&#10;&#10;Description generated with very high confidence">
            <a:extLst>
              <a:ext uri="{FF2B5EF4-FFF2-40B4-BE49-F238E27FC236}">
                <a16:creationId xmlns:a16="http://schemas.microsoft.com/office/drawing/2014/main" id="{A7F8BE92-05FA-423B-ADC6-1D54137F7F72}"/>
              </a:ext>
            </a:extLst>
          </p:cNvPr>
          <p:cNvPicPr>
            <a:picLocks noChangeAspect="1"/>
          </p:cNvPicPr>
          <p:nvPr/>
        </p:nvPicPr>
        <p:blipFill>
          <a:blip r:embed="rId2"/>
          <a:stretch>
            <a:fillRect/>
          </a:stretch>
        </p:blipFill>
        <p:spPr>
          <a:xfrm>
            <a:off x="-93785" y="0"/>
            <a:ext cx="12285785" cy="6858000"/>
          </a:xfrm>
          <a:prstGeom prst="rect">
            <a:avLst/>
          </a:prstGeom>
        </p:spPr>
      </p:pic>
      <p:sp>
        <p:nvSpPr>
          <p:cNvPr id="2" name="Title 1">
            <a:extLst>
              <a:ext uri="{FF2B5EF4-FFF2-40B4-BE49-F238E27FC236}">
                <a16:creationId xmlns:a16="http://schemas.microsoft.com/office/drawing/2014/main" id="{5B246384-3AB2-41CA-A28D-F811582C209F}"/>
              </a:ext>
            </a:extLst>
          </p:cNvPr>
          <p:cNvSpPr>
            <a:spLocks noGrp="1"/>
          </p:cNvSpPr>
          <p:nvPr>
            <p:ph type="title"/>
          </p:nvPr>
        </p:nvSpPr>
        <p:spPr>
          <a:xfrm>
            <a:off x="609600" y="0"/>
            <a:ext cx="10972800" cy="2057400"/>
          </a:xfrm>
          <a:solidFill>
            <a:schemeClr val="bg2">
              <a:lumMod val="90000"/>
            </a:schemeClr>
          </a:solidFill>
        </p:spPr>
        <p:txBody>
          <a:bodyPr/>
          <a:lstStyle/>
          <a:p>
            <a:r>
              <a:rPr lang="en-US" b="1" dirty="0"/>
              <a:t>Student must submit application to the Governor’s Office of Student Achievement</a:t>
            </a:r>
          </a:p>
        </p:txBody>
      </p:sp>
      <p:sp>
        <p:nvSpPr>
          <p:cNvPr id="3" name="Content Placeholder 2">
            <a:extLst>
              <a:ext uri="{FF2B5EF4-FFF2-40B4-BE49-F238E27FC236}">
                <a16:creationId xmlns:a16="http://schemas.microsoft.com/office/drawing/2014/main" id="{3004E76D-3FC0-4CE7-9DE9-E15D4F8A73BE}"/>
              </a:ext>
            </a:extLst>
          </p:cNvPr>
          <p:cNvSpPr>
            <a:spLocks noGrp="1"/>
          </p:cNvSpPr>
          <p:nvPr>
            <p:ph idx="1"/>
          </p:nvPr>
        </p:nvSpPr>
        <p:spPr>
          <a:xfrm>
            <a:off x="609600" y="2446020"/>
            <a:ext cx="10972800" cy="3680144"/>
          </a:xfrm>
          <a:solidFill>
            <a:schemeClr val="bg2">
              <a:lumMod val="90000"/>
            </a:schemeClr>
          </a:solidFill>
        </p:spPr>
        <p:txBody>
          <a:bodyPr/>
          <a:lstStyle/>
          <a:p>
            <a:r>
              <a:rPr lang="en-US" b="1" dirty="0">
                <a:latin typeface="+mj-lt"/>
              </a:rPr>
              <a:t>First year acceptance shall be no more than one-half of 1 percent of statewide total public school enrollment for school year 2017-2018</a:t>
            </a:r>
            <a:br>
              <a:rPr lang="en-US" b="1" dirty="0">
                <a:latin typeface="+mj-lt"/>
              </a:rPr>
            </a:br>
            <a:endParaRPr lang="en-US" b="1" dirty="0">
              <a:latin typeface="+mj-lt"/>
            </a:endParaRPr>
          </a:p>
          <a:p>
            <a:pPr lvl="1"/>
            <a:r>
              <a:rPr lang="en-US" sz="1800" b="1" dirty="0">
                <a:latin typeface="+mj-lt"/>
              </a:rPr>
              <a:t>Increases by an additional one-half of 1 percent each subsequent year for a maximum of 5 percent </a:t>
            </a:r>
          </a:p>
        </p:txBody>
      </p:sp>
    </p:spTree>
    <p:extLst>
      <p:ext uri="{BB962C8B-B14F-4D97-AF65-F5344CB8AC3E}">
        <p14:creationId xmlns:p14="http://schemas.microsoft.com/office/powerpoint/2010/main" val="281573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04A820-81E9-492D-8BE7-1C95333102C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3785" y="0"/>
            <a:ext cx="12285785" cy="6858000"/>
          </a:xfrm>
          <a:prstGeom prst="rect">
            <a:avLst/>
          </a:prstGeom>
        </p:spPr>
      </p:pic>
      <p:sp>
        <p:nvSpPr>
          <p:cNvPr id="2" name="Title 1">
            <a:extLst>
              <a:ext uri="{FF2B5EF4-FFF2-40B4-BE49-F238E27FC236}">
                <a16:creationId xmlns:a16="http://schemas.microsoft.com/office/drawing/2014/main" id="{903C45CC-DF7E-40A6-8CCE-05FA230346AE}"/>
              </a:ext>
            </a:extLst>
          </p:cNvPr>
          <p:cNvSpPr>
            <a:spLocks noGrp="1"/>
          </p:cNvSpPr>
          <p:nvPr>
            <p:ph type="title"/>
          </p:nvPr>
        </p:nvSpPr>
        <p:spPr>
          <a:solidFill>
            <a:schemeClr val="bg2">
              <a:lumMod val="90000"/>
            </a:schemeClr>
          </a:solidFill>
        </p:spPr>
        <p:txBody>
          <a:bodyPr/>
          <a:lstStyle/>
          <a:p>
            <a:r>
              <a:rPr lang="en-US" b="1" dirty="0"/>
              <a:t>On what can the account funds be expended?</a:t>
            </a:r>
          </a:p>
        </p:txBody>
      </p:sp>
      <p:sp>
        <p:nvSpPr>
          <p:cNvPr id="3" name="Content Placeholder 2">
            <a:extLst>
              <a:ext uri="{FF2B5EF4-FFF2-40B4-BE49-F238E27FC236}">
                <a16:creationId xmlns:a16="http://schemas.microsoft.com/office/drawing/2014/main" id="{F050FE28-7243-4ABF-BD66-F24D1C97694D}"/>
              </a:ext>
            </a:extLst>
          </p:cNvPr>
          <p:cNvSpPr>
            <a:spLocks noGrp="1"/>
          </p:cNvSpPr>
          <p:nvPr>
            <p:ph idx="1"/>
          </p:nvPr>
        </p:nvSpPr>
        <p:spPr>
          <a:xfrm>
            <a:off x="609600" y="2263140"/>
            <a:ext cx="10972800" cy="4377690"/>
          </a:xfrm>
          <a:solidFill>
            <a:schemeClr val="bg2">
              <a:lumMod val="90000"/>
            </a:schemeClr>
          </a:solidFill>
        </p:spPr>
        <p:txBody>
          <a:bodyPr>
            <a:normAutofit fontScale="92500"/>
          </a:bodyPr>
          <a:lstStyle/>
          <a:p>
            <a:r>
              <a:rPr lang="en-US" dirty="0">
                <a:latin typeface="+mj-lt"/>
              </a:rPr>
              <a:t>The account funds can be expended for the following qualified educational expenses:</a:t>
            </a:r>
          </a:p>
          <a:p>
            <a:pPr marL="800100" lvl="1" indent="-342900">
              <a:buFont typeface="+mj-lt"/>
              <a:buAutoNum type="alphaUcPeriod"/>
            </a:pPr>
            <a:r>
              <a:rPr lang="en-US" b="1" dirty="0">
                <a:latin typeface="+mj-lt"/>
              </a:rPr>
              <a:t>Tuition, fees, and required textbooks at a participating school;</a:t>
            </a:r>
          </a:p>
          <a:p>
            <a:pPr marL="800100" lvl="1" indent="-342900">
              <a:buFont typeface="+mj-lt"/>
              <a:buAutoNum type="alphaUcPeriod"/>
            </a:pPr>
            <a:r>
              <a:rPr lang="en-US" b="1" dirty="0">
                <a:latin typeface="+mj-lt"/>
              </a:rPr>
              <a:t>Tuition, fees, and required textbooks at a community college or accredited postsecondary institution;</a:t>
            </a:r>
          </a:p>
          <a:p>
            <a:pPr marL="800100" lvl="1" indent="-342900">
              <a:buFont typeface="+mj-lt"/>
              <a:buAutoNum type="alphaUcPeriod"/>
            </a:pPr>
            <a:r>
              <a:rPr lang="en-US" b="1" dirty="0">
                <a:latin typeface="+mj-lt"/>
              </a:rPr>
              <a:t>Tutoring services provided by an educator certified by the Professional Standards Commission;</a:t>
            </a:r>
          </a:p>
          <a:p>
            <a:pPr marL="800100" lvl="1" indent="-342900">
              <a:buFont typeface="+mj-lt"/>
              <a:buAutoNum type="alphaUcPeriod"/>
            </a:pPr>
            <a:r>
              <a:rPr lang="en-US" b="1" dirty="0">
                <a:latin typeface="+mj-lt"/>
              </a:rPr>
              <a:t>Payment for the purchase of a curriculum including any supplemental materials required by the curriculum;</a:t>
            </a:r>
          </a:p>
          <a:p>
            <a:pPr marL="800100" lvl="1" indent="-342900">
              <a:buFont typeface="+mj-lt"/>
              <a:buAutoNum type="alphaUcPeriod"/>
            </a:pPr>
            <a:r>
              <a:rPr lang="en-US" b="1" dirty="0">
                <a:latin typeface="+mj-lt"/>
              </a:rPr>
              <a:t>Tuition and fees for a nonpublic online learning program or course;</a:t>
            </a:r>
          </a:p>
          <a:p>
            <a:pPr marL="800100" lvl="1" indent="-342900">
              <a:buFont typeface="+mj-lt"/>
              <a:buAutoNum type="alphaUcPeriod"/>
            </a:pPr>
            <a:r>
              <a:rPr lang="en-US" b="1" dirty="0">
                <a:latin typeface="+mj-lt"/>
              </a:rPr>
              <a:t>Services from a physician or therapist licensed pursuant to Chapter 10A, 28, 33, 34, or 44 of Title 43, including, but not limited to, for occupational, behavioral, physical, or speech-language therapies;</a:t>
            </a:r>
          </a:p>
          <a:p>
            <a:pPr marL="800100" lvl="1" indent="-342900">
              <a:buFont typeface="+mj-lt"/>
              <a:buAutoNum type="alphaUcPeriod"/>
            </a:pPr>
            <a:r>
              <a:rPr lang="en-US" b="1" dirty="0">
                <a:latin typeface="+mj-lt"/>
              </a:rPr>
              <a:t>No more than $500.00 per year to a fee-for-service transportation provider for transportation to or from a participating school or service provider;</a:t>
            </a:r>
          </a:p>
          <a:p>
            <a:pPr marL="800100" lvl="1" indent="-342900">
              <a:buFont typeface="+mj-lt"/>
              <a:buAutoNum type="alphaUcPeriod"/>
            </a:pPr>
            <a:r>
              <a:rPr lang="en-US" b="1" dirty="0">
                <a:latin typeface="+mj-lt"/>
              </a:rPr>
              <a:t>Fees for the management of account funds in accordance with subsection (e) of Code Section 20-2B-7; or</a:t>
            </a:r>
          </a:p>
          <a:p>
            <a:pPr marL="800100" lvl="1" indent="-342900">
              <a:buFont typeface="+mj-lt"/>
              <a:buAutoNum type="alphaUcPeriod"/>
            </a:pPr>
            <a:r>
              <a:rPr lang="en-US" b="1" dirty="0">
                <a:latin typeface="+mj-lt"/>
              </a:rPr>
              <a:t>Computer hardware or other technological devices approved by the office or a physician if the computer hardware or other technological device is used to meet the student’s educational needs. </a:t>
            </a:r>
          </a:p>
          <a:p>
            <a:pPr marL="800100" lvl="1" indent="-342900">
              <a:buFont typeface="+mj-lt"/>
              <a:buAutoNum type="alphaUcPeriod"/>
            </a:pPr>
            <a:endParaRPr lang="en-US" dirty="0"/>
          </a:p>
        </p:txBody>
      </p:sp>
    </p:spTree>
    <p:extLst>
      <p:ext uri="{BB962C8B-B14F-4D97-AF65-F5344CB8AC3E}">
        <p14:creationId xmlns:p14="http://schemas.microsoft.com/office/powerpoint/2010/main" val="212503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8A16A-08BC-4724-93A6-2491070F3E22}"/>
              </a:ext>
            </a:extLst>
          </p:cNvPr>
          <p:cNvSpPr>
            <a:spLocks noGrp="1"/>
          </p:cNvSpPr>
          <p:nvPr>
            <p:ph type="title"/>
          </p:nvPr>
        </p:nvSpPr>
        <p:spPr>
          <a:solidFill>
            <a:schemeClr val="bg2">
              <a:lumMod val="90000"/>
            </a:schemeClr>
          </a:solidFill>
        </p:spPr>
        <p:txBody>
          <a:bodyPr/>
          <a:lstStyle/>
          <a:p>
            <a:r>
              <a:rPr lang="en-US" b="1" dirty="0"/>
              <a:t>What kinds of schools can students attend with these funds?</a:t>
            </a:r>
          </a:p>
        </p:txBody>
      </p:sp>
      <p:sp>
        <p:nvSpPr>
          <p:cNvPr id="6" name="Content Placeholder 5">
            <a:extLst>
              <a:ext uri="{FF2B5EF4-FFF2-40B4-BE49-F238E27FC236}">
                <a16:creationId xmlns:a16="http://schemas.microsoft.com/office/drawing/2014/main" id="{D0C955F1-E466-4D2D-9DC5-F75FEA2A8729}"/>
              </a:ext>
            </a:extLst>
          </p:cNvPr>
          <p:cNvSpPr>
            <a:spLocks noGrp="1"/>
          </p:cNvSpPr>
          <p:nvPr>
            <p:ph idx="1"/>
          </p:nvPr>
        </p:nvSpPr>
        <p:spPr/>
        <p:txBody>
          <a:bodyPr>
            <a:normAutofit/>
          </a:bodyPr>
          <a:lstStyle/>
          <a:p>
            <a:r>
              <a:rPr lang="en-US" sz="2800" dirty="0">
                <a:latin typeface="+mj-lt"/>
              </a:rPr>
              <a:t>A nonpublic school, sectarian or nonsectarian, which is accredited or in the process of accreditation and that has notified the Governor’s Office of Student Achievement of its intention to participate its acceptance of requirements. </a:t>
            </a:r>
          </a:p>
        </p:txBody>
      </p:sp>
    </p:spTree>
    <p:extLst>
      <p:ext uri="{BB962C8B-B14F-4D97-AF65-F5344CB8AC3E}">
        <p14:creationId xmlns:p14="http://schemas.microsoft.com/office/powerpoint/2010/main" val="33616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ttp://media.cmgdigital.com/shared/img/photos/2013/10/22/9c/a9/Gwinnett_Splost_Sign.jpg"/>
          <p:cNvPicPr>
            <a:picLocks noChangeAspect="1" noChangeArrowheads="1"/>
          </p:cNvPicPr>
          <p:nvPr/>
        </p:nvPicPr>
        <p:blipFill>
          <a:blip r:embed="rId2" cstate="print"/>
          <a:srcRect/>
          <a:stretch>
            <a:fillRect/>
          </a:stretch>
        </p:blipFill>
        <p:spPr bwMode="auto">
          <a:xfrm>
            <a:off x="0" y="0"/>
            <a:ext cx="12192000" cy="6853384"/>
          </a:xfrm>
          <a:prstGeom prst="rect">
            <a:avLst/>
          </a:prstGeom>
          <a:noFill/>
        </p:spPr>
      </p:pic>
      <p:sp>
        <p:nvSpPr>
          <p:cNvPr id="3" name="Slide Number Placeholder 2"/>
          <p:cNvSpPr>
            <a:spLocks noGrp="1"/>
          </p:cNvSpPr>
          <p:nvPr>
            <p:ph type="sldNum" sz="quarter" idx="12"/>
          </p:nvPr>
        </p:nvSpPr>
        <p:spPr/>
        <p:txBody>
          <a:bodyPr/>
          <a:lstStyle/>
          <a:p>
            <a:fld id="{0CE02C15-23D3-422E-9477-D8BEA430B17A}"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itchFamily="34" charset="0"/>
                <a:cs typeface="Arial" pitchFamily="34" charset="0"/>
              </a:rPr>
              <a:t>Ballot Question</a:t>
            </a:r>
          </a:p>
        </p:txBody>
      </p:sp>
      <p:sp>
        <p:nvSpPr>
          <p:cNvPr id="3" name="Content Placeholder 2"/>
          <p:cNvSpPr>
            <a:spLocks noGrp="1"/>
          </p:cNvSpPr>
          <p:nvPr>
            <p:ph idx="1"/>
          </p:nvPr>
        </p:nvSpPr>
        <p:spPr/>
        <p:txBody>
          <a:bodyPr/>
          <a:lstStyle/>
          <a:p>
            <a:pPr>
              <a:buNone/>
            </a:pPr>
            <a:r>
              <a:rPr lang="en-US" dirty="0">
                <a:latin typeface="Arial" pitchFamily="34" charset="0"/>
                <a:cs typeface="Arial" pitchFamily="34" charset="0"/>
              </a:rPr>
              <a:t>	Shall a special 1 percent sales and use tax be imposed in the special district of ______ County for a period of time not to exceed _____ and for the raising of an estimated amount of $_________ for the purpose of ___________.</a:t>
            </a:r>
          </a:p>
        </p:txBody>
      </p:sp>
      <p:sp>
        <p:nvSpPr>
          <p:cNvPr id="7" name="Slide Number Placeholder 6"/>
          <p:cNvSpPr>
            <a:spLocks noGrp="1"/>
          </p:cNvSpPr>
          <p:nvPr>
            <p:ph type="sldNum" sz="quarter" idx="12"/>
          </p:nvPr>
        </p:nvSpPr>
        <p:spPr/>
        <p:txBody>
          <a:bodyPr/>
          <a:lstStyle/>
          <a:p>
            <a:fld id="{0CE02C15-23D3-422E-9477-D8BEA430B17A}" type="slidenum">
              <a:rPr lang="en-US" smtClean="0"/>
              <a:pPr/>
              <a:t>39</a:t>
            </a:fld>
            <a:endParaRPr lang="en-US" dirty="0"/>
          </a:p>
        </p:txBody>
      </p:sp>
      <p:sp>
        <p:nvSpPr>
          <p:cNvPr id="5" name="TextBox 4"/>
          <p:cNvSpPr txBox="1"/>
          <p:nvPr/>
        </p:nvSpPr>
        <p:spPr>
          <a:xfrm>
            <a:off x="1097280" y="3291840"/>
            <a:ext cx="1600200" cy="1477328"/>
          </a:xfrm>
          <a:prstGeom prst="rect">
            <a:avLst/>
          </a:prstGeom>
          <a:noFill/>
        </p:spPr>
        <p:txBody>
          <a:bodyPr wrap="square" rtlCol="0">
            <a:spAutoFit/>
          </a:bodyPr>
          <a:lstStyle/>
          <a:p>
            <a:r>
              <a:rPr lang="en-US" sz="3000" dirty="0">
                <a:latin typeface="Arial" pitchFamily="34" charset="0"/>
                <a:cs typeface="Arial" pitchFamily="34" charset="0"/>
              </a:rPr>
              <a:t>(  ) Yes</a:t>
            </a:r>
          </a:p>
          <a:p>
            <a:endParaRPr lang="en-US" sz="3000" dirty="0">
              <a:latin typeface="Arial" pitchFamily="34" charset="0"/>
              <a:cs typeface="Arial" pitchFamily="34" charset="0"/>
            </a:endParaRPr>
          </a:p>
          <a:p>
            <a:r>
              <a:rPr lang="en-US" sz="3000" dirty="0">
                <a:latin typeface="Arial" pitchFamily="34" charset="0"/>
                <a:cs typeface="Arial" pitchFamily="34" charset="0"/>
              </a:rPr>
              <a:t>(  ) No</a:t>
            </a:r>
          </a:p>
        </p:txBody>
      </p:sp>
      <p:sp>
        <p:nvSpPr>
          <p:cNvPr id="6" name="TextBox 5"/>
          <p:cNvSpPr txBox="1"/>
          <p:nvPr/>
        </p:nvSpPr>
        <p:spPr>
          <a:xfrm>
            <a:off x="2438400" y="5867401"/>
            <a:ext cx="3886200" cy="461665"/>
          </a:xfrm>
          <a:prstGeom prst="rect">
            <a:avLst/>
          </a:prstGeom>
          <a:noFill/>
        </p:spPr>
        <p:txBody>
          <a:bodyPr wrap="square" rtlCol="0">
            <a:spAutoFit/>
          </a:bodyPr>
          <a:lstStyle/>
          <a:p>
            <a:r>
              <a:rPr lang="en-US" sz="2400" dirty="0">
                <a:latin typeface="Arial" pitchFamily="34" charset="0"/>
                <a:cs typeface="Arial" pitchFamily="34" charset="0"/>
              </a:rPr>
              <a:t>O.C.G.A. § 48-8-111(c)(1)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9543-F13F-4B42-9542-A2EEECFC66A4}"/>
              </a:ext>
            </a:extLst>
          </p:cNvPr>
          <p:cNvSpPr>
            <a:spLocks noGrp="1"/>
          </p:cNvSpPr>
          <p:nvPr>
            <p:ph type="title"/>
          </p:nvPr>
        </p:nvSpPr>
        <p:spPr>
          <a:solidFill>
            <a:schemeClr val="accent1">
              <a:lumMod val="20000"/>
              <a:lumOff val="80000"/>
            </a:schemeClr>
          </a:solidFill>
        </p:spPr>
        <p:txBody>
          <a:bodyPr/>
          <a:lstStyle/>
          <a:p>
            <a:r>
              <a:rPr lang="en-US" b="1" dirty="0">
                <a:solidFill>
                  <a:schemeClr val="accent2"/>
                </a:solidFill>
                <a:effectLst>
                  <a:outerShdw blurRad="38100" dist="38100" dir="2700000" algn="tl">
                    <a:srgbClr val="000000">
                      <a:alpha val="43137"/>
                    </a:srgbClr>
                  </a:outerShdw>
                </a:effectLst>
              </a:rPr>
              <a:t>Recess Bill</a:t>
            </a:r>
            <a:br>
              <a:rPr lang="en-US" b="1" dirty="0">
                <a:solidFill>
                  <a:schemeClr val="accent2"/>
                </a:solidFill>
                <a:effectLst>
                  <a:outerShdw blurRad="38100" dist="38100" dir="2700000" algn="tl">
                    <a:srgbClr val="000000">
                      <a:alpha val="43137"/>
                    </a:srgbClr>
                  </a:outerShdw>
                </a:effectLst>
              </a:rPr>
            </a:br>
            <a:r>
              <a:rPr lang="en-US" b="1" dirty="0">
                <a:solidFill>
                  <a:schemeClr val="accent2"/>
                </a:solidFill>
                <a:effectLst>
                  <a:outerShdw blurRad="38100" dist="38100" dir="2700000" algn="tl">
                    <a:srgbClr val="000000">
                      <a:alpha val="43137"/>
                    </a:srgbClr>
                  </a:outerShdw>
                </a:effectLst>
              </a:rPr>
              <a:t>O.C.G.A. § 20-2-323</a:t>
            </a:r>
          </a:p>
        </p:txBody>
      </p:sp>
      <p:sp>
        <p:nvSpPr>
          <p:cNvPr id="3" name="Content Placeholder 2">
            <a:extLst>
              <a:ext uri="{FF2B5EF4-FFF2-40B4-BE49-F238E27FC236}">
                <a16:creationId xmlns:a16="http://schemas.microsoft.com/office/drawing/2014/main" id="{8D5DBA88-3FEE-448E-AC55-B09F7E590B95}"/>
              </a:ext>
            </a:extLst>
          </p:cNvPr>
          <p:cNvSpPr>
            <a:spLocks noGrp="1"/>
          </p:cNvSpPr>
          <p:nvPr>
            <p:ph idx="1"/>
          </p:nvPr>
        </p:nvSpPr>
        <p:spPr>
          <a:solidFill>
            <a:schemeClr val="accent1">
              <a:lumMod val="20000"/>
              <a:lumOff val="80000"/>
            </a:schemeClr>
          </a:solidFill>
        </p:spPr>
        <p:txBody>
          <a:bodyPr>
            <a:normAutofit/>
          </a:bodyPr>
          <a:lstStyle/>
          <a:p>
            <a:r>
              <a:rPr lang="en-US" dirty="0">
                <a:solidFill>
                  <a:schemeClr val="tx1"/>
                </a:solidFill>
              </a:rPr>
              <a:t>Starting with 2019-2020 school year, K-5 grade shall have scheduled recess</a:t>
            </a:r>
          </a:p>
          <a:p>
            <a:pPr lvl="1"/>
            <a:r>
              <a:rPr lang="en-US" dirty="0">
                <a:solidFill>
                  <a:schemeClr val="tx1"/>
                </a:solidFill>
              </a:rPr>
              <a:t>Not on days with physical education or weather issues</a:t>
            </a:r>
            <a:br>
              <a:rPr lang="en-US" dirty="0">
                <a:solidFill>
                  <a:schemeClr val="tx1"/>
                </a:solidFill>
              </a:rPr>
            </a:br>
            <a:endParaRPr lang="en-US" dirty="0">
              <a:solidFill>
                <a:schemeClr val="tx1"/>
              </a:solidFill>
            </a:endParaRPr>
          </a:p>
          <a:p>
            <a:r>
              <a:rPr lang="en-US" dirty="0">
                <a:solidFill>
                  <a:schemeClr val="tx1"/>
                </a:solidFill>
              </a:rPr>
              <a:t>Elementary Schools “encouraged” to include 30 minutes of unstructured activity, preferably outdoors</a:t>
            </a:r>
            <a:br>
              <a:rPr lang="en-US" dirty="0">
                <a:solidFill>
                  <a:schemeClr val="tx1"/>
                </a:solidFill>
              </a:rPr>
            </a:br>
            <a:endParaRPr lang="en-US" dirty="0">
              <a:solidFill>
                <a:schemeClr val="tx1"/>
              </a:solidFill>
            </a:endParaRPr>
          </a:p>
          <a:p>
            <a:r>
              <a:rPr lang="en-US" dirty="0">
                <a:solidFill>
                  <a:schemeClr val="tx1"/>
                </a:solidFill>
              </a:rPr>
              <a:t>Local Board of Education shall establish written policies to ensure “’that recess is a safe experience for students, that recess is scheduled so that it provides a break during academic learning, and that recess is not withheld for disciplinary or academic reasons.”</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38940614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itchFamily="34" charset="0"/>
                <a:cs typeface="Arial" pitchFamily="34" charset="0"/>
              </a:rPr>
              <a:t>If Debt included …</a:t>
            </a:r>
          </a:p>
        </p:txBody>
      </p:sp>
      <p:sp>
        <p:nvSpPr>
          <p:cNvPr id="3" name="Content Placeholder 2"/>
          <p:cNvSpPr>
            <a:spLocks noGrp="1"/>
          </p:cNvSpPr>
          <p:nvPr>
            <p:ph idx="1"/>
          </p:nvPr>
        </p:nvSpPr>
        <p:spPr/>
        <p:txBody>
          <a:bodyPr>
            <a:normAutofit/>
          </a:bodyPr>
          <a:lstStyle/>
          <a:p>
            <a:pPr>
              <a:buNone/>
            </a:pPr>
            <a:r>
              <a:rPr lang="en-US" sz="3200" dirty="0">
                <a:latin typeface="Calibri" pitchFamily="34" charset="0"/>
                <a:cs typeface="Calibri" pitchFamily="34" charset="0"/>
              </a:rPr>
              <a:t>	“If imposition of the tax is approved by the voters, such vote shall also constitute approval of the issuance of general obligation debt of ________ in the principal amount of $_________ for the above purpose.”</a:t>
            </a:r>
          </a:p>
        </p:txBody>
      </p:sp>
      <p:sp>
        <p:nvSpPr>
          <p:cNvPr id="5" name="Slide Number Placeholder 4"/>
          <p:cNvSpPr>
            <a:spLocks noGrp="1"/>
          </p:cNvSpPr>
          <p:nvPr>
            <p:ph type="sldNum" sz="quarter" idx="12"/>
          </p:nvPr>
        </p:nvSpPr>
        <p:spPr/>
        <p:txBody>
          <a:bodyPr/>
          <a:lstStyle/>
          <a:p>
            <a:fld id="{0CE02C15-23D3-422E-9477-D8BEA430B17A}" type="slidenum">
              <a:rPr lang="en-US" smtClean="0"/>
              <a:pPr/>
              <a:t>40</a:t>
            </a:fld>
            <a:endParaRPr lang="en-US" dirty="0"/>
          </a:p>
        </p:txBody>
      </p:sp>
      <p:sp>
        <p:nvSpPr>
          <p:cNvPr id="4" name="TextBox 3"/>
          <p:cNvSpPr txBox="1"/>
          <p:nvPr/>
        </p:nvSpPr>
        <p:spPr>
          <a:xfrm>
            <a:off x="2438400" y="5867401"/>
            <a:ext cx="3886200" cy="461665"/>
          </a:xfrm>
          <a:prstGeom prst="rect">
            <a:avLst/>
          </a:prstGeom>
          <a:noFill/>
        </p:spPr>
        <p:txBody>
          <a:bodyPr wrap="square" rtlCol="0">
            <a:spAutoFit/>
          </a:bodyPr>
          <a:lstStyle/>
          <a:p>
            <a:r>
              <a:rPr lang="en-US" sz="2400" dirty="0">
                <a:latin typeface="Arial" pitchFamily="34" charset="0"/>
                <a:cs typeface="Arial" pitchFamily="34" charset="0"/>
              </a:rPr>
              <a:t>O.C.G.A. § 48-8-111(c)(2)</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latin typeface="Arial" pitchFamily="34" charset="0"/>
                <a:cs typeface="Arial" pitchFamily="34" charset="0"/>
              </a:rPr>
              <a:t>Use of SPLOST Funds</a:t>
            </a:r>
          </a:p>
        </p:txBody>
      </p:sp>
      <p:sp>
        <p:nvSpPr>
          <p:cNvPr id="3" name="Content Placeholder 2"/>
          <p:cNvSpPr>
            <a:spLocks noGrp="1"/>
          </p:cNvSpPr>
          <p:nvPr>
            <p:ph idx="1"/>
          </p:nvPr>
        </p:nvSpPr>
        <p:spPr/>
        <p:txBody>
          <a:bodyPr/>
          <a:lstStyle/>
          <a:p>
            <a:pPr>
              <a:buNone/>
            </a:pPr>
            <a:r>
              <a:rPr lang="en-US" dirty="0"/>
              <a:t>	</a:t>
            </a:r>
            <a:r>
              <a:rPr lang="en-US" dirty="0">
                <a:latin typeface="Arial" pitchFamily="34" charset="0"/>
                <a:cs typeface="Arial" pitchFamily="34" charset="0"/>
              </a:rPr>
              <a:t>“The proceeds received from the tax authorized by this part shall be used by the county and qualified municipalities within the special district receiving proceeds of the sales and use tax exclusively for the purpose or purposes specified in the resolution or ordinance calling for imposition of the tax.”</a:t>
            </a:r>
          </a:p>
        </p:txBody>
      </p:sp>
      <p:sp>
        <p:nvSpPr>
          <p:cNvPr id="5" name="Slide Number Placeholder 4"/>
          <p:cNvSpPr>
            <a:spLocks noGrp="1"/>
          </p:cNvSpPr>
          <p:nvPr>
            <p:ph type="sldNum" sz="quarter" idx="12"/>
          </p:nvPr>
        </p:nvSpPr>
        <p:spPr/>
        <p:txBody>
          <a:bodyPr/>
          <a:lstStyle/>
          <a:p>
            <a:fld id="{0CE02C15-23D3-422E-9477-D8BEA430B17A}" type="slidenum">
              <a:rPr lang="en-US" smtClean="0"/>
              <a:pPr/>
              <a:t>41</a:t>
            </a:fld>
            <a:endParaRPr lang="en-US" dirty="0"/>
          </a:p>
        </p:txBody>
      </p:sp>
      <p:sp>
        <p:nvSpPr>
          <p:cNvPr id="4" name="TextBox 3"/>
          <p:cNvSpPr txBox="1"/>
          <p:nvPr/>
        </p:nvSpPr>
        <p:spPr>
          <a:xfrm>
            <a:off x="2438400" y="5867401"/>
            <a:ext cx="3886200" cy="461665"/>
          </a:xfrm>
          <a:prstGeom prst="rect">
            <a:avLst/>
          </a:prstGeom>
          <a:noFill/>
        </p:spPr>
        <p:txBody>
          <a:bodyPr wrap="square" rtlCol="0">
            <a:spAutoFit/>
          </a:bodyPr>
          <a:lstStyle/>
          <a:p>
            <a:r>
              <a:rPr lang="en-US" sz="2400" dirty="0">
                <a:latin typeface="Arial" pitchFamily="34" charset="0"/>
                <a:cs typeface="Arial" pitchFamily="34" charset="0"/>
              </a:rPr>
              <a:t>O.C.G.A. § 48-8-120(a)(1)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2870"/>
            <a:ext cx="8596668" cy="713768"/>
          </a:xfrm>
        </p:spPr>
        <p:txBody>
          <a:bodyPr>
            <a:normAutofit/>
          </a:bodyPr>
          <a:lstStyle/>
          <a:p>
            <a:r>
              <a:rPr lang="en-US" sz="2800" b="1" dirty="0">
                <a:latin typeface="Arial" pitchFamily="34" charset="0"/>
                <a:cs typeface="Arial" pitchFamily="34" charset="0"/>
              </a:rPr>
              <a:t>Referendum Resolution - O.C.G.A. § 48-8-111 </a:t>
            </a:r>
          </a:p>
        </p:txBody>
      </p:sp>
      <p:sp>
        <p:nvSpPr>
          <p:cNvPr id="3" name="Content Placeholder 2"/>
          <p:cNvSpPr>
            <a:spLocks noGrp="1"/>
          </p:cNvSpPr>
          <p:nvPr>
            <p:ph idx="1"/>
          </p:nvPr>
        </p:nvSpPr>
        <p:spPr>
          <a:xfrm>
            <a:off x="677334" y="816638"/>
            <a:ext cx="8596668" cy="5938491"/>
          </a:xfrm>
        </p:spPr>
        <p:txBody>
          <a:bodyPr>
            <a:noAutofit/>
          </a:bodyPr>
          <a:lstStyle/>
          <a:p>
            <a:pPr>
              <a:lnSpc>
                <a:spcPct val="120000"/>
              </a:lnSpc>
              <a:spcBef>
                <a:spcPts val="0"/>
              </a:spcBef>
              <a:buNone/>
            </a:pPr>
            <a:r>
              <a:rPr lang="en-US" dirty="0">
                <a:latin typeface="Arial" pitchFamily="34" charset="0"/>
                <a:cs typeface="Arial" pitchFamily="34" charset="0"/>
              </a:rPr>
              <a:t>Should specify purpose for which proceeds of tax are to be used/expended</a:t>
            </a:r>
          </a:p>
          <a:p>
            <a:pPr>
              <a:lnSpc>
                <a:spcPct val="120000"/>
              </a:lnSpc>
              <a:spcBef>
                <a:spcPts val="0"/>
              </a:spcBef>
            </a:pPr>
            <a:r>
              <a:rPr lang="en-US" dirty="0">
                <a:latin typeface="Arial" pitchFamily="34" charset="0"/>
                <a:cs typeface="Arial" pitchFamily="34" charset="0"/>
              </a:rPr>
              <a:t>Capital outlay projects:</a:t>
            </a:r>
          </a:p>
          <a:p>
            <a:pPr lvl="1">
              <a:lnSpc>
                <a:spcPct val="120000"/>
              </a:lnSpc>
              <a:spcBef>
                <a:spcPts val="0"/>
              </a:spcBef>
            </a:pPr>
            <a:r>
              <a:rPr lang="en-US" sz="1800" dirty="0">
                <a:latin typeface="Arial" pitchFamily="34" charset="0"/>
                <a:cs typeface="Arial" pitchFamily="34" charset="0"/>
              </a:rPr>
              <a:t>paying a portion of the debt service payments due on outstanding General Obligation Bond</a:t>
            </a:r>
          </a:p>
          <a:p>
            <a:pPr lvl="1">
              <a:lnSpc>
                <a:spcPct val="120000"/>
              </a:lnSpc>
              <a:spcBef>
                <a:spcPts val="0"/>
              </a:spcBef>
            </a:pPr>
            <a:r>
              <a:rPr lang="en-US" sz="1800" dirty="0">
                <a:latin typeface="Arial" pitchFamily="34" charset="0"/>
                <a:cs typeface="Arial" pitchFamily="34" charset="0"/>
              </a:rPr>
              <a:t>adding to, renovating, repairing, improving, furnishing, equipping, demolishing and completing existing school buildings and other buildings and facilities useful and desirable in connection therewith, including, but not limited to, physical education/athletic fields and facilities, paving and technology infrastructures; </a:t>
            </a:r>
          </a:p>
          <a:p>
            <a:pPr lvl="1">
              <a:lnSpc>
                <a:spcPct val="120000"/>
              </a:lnSpc>
              <a:spcBef>
                <a:spcPts val="0"/>
              </a:spcBef>
            </a:pPr>
            <a:r>
              <a:rPr lang="en-US" sz="1800" dirty="0">
                <a:latin typeface="Arial" pitchFamily="34" charset="0"/>
                <a:cs typeface="Arial" pitchFamily="34" charset="0"/>
              </a:rPr>
              <a:t>acquiring technology improvements, including safety and security improvements, computer technology, hardware and software; </a:t>
            </a:r>
          </a:p>
          <a:p>
            <a:pPr lvl="1">
              <a:lnSpc>
                <a:spcPct val="120000"/>
              </a:lnSpc>
              <a:spcBef>
                <a:spcPts val="0"/>
              </a:spcBef>
            </a:pPr>
            <a:r>
              <a:rPr lang="en-US" sz="1800" dirty="0">
                <a:latin typeface="Arial" pitchFamily="34" charset="0"/>
                <a:cs typeface="Arial" pitchFamily="34" charset="0"/>
              </a:rPr>
              <a:t>acquiring, constructing and equipping new school buildings and other buildings and facilities useful and desirable; </a:t>
            </a:r>
          </a:p>
          <a:p>
            <a:pPr lvl="1">
              <a:lnSpc>
                <a:spcPct val="120000"/>
              </a:lnSpc>
              <a:spcBef>
                <a:spcPts val="0"/>
              </a:spcBef>
            </a:pPr>
            <a:r>
              <a:rPr lang="en-US" sz="1800" dirty="0">
                <a:latin typeface="Arial" pitchFamily="34" charset="0"/>
                <a:cs typeface="Arial" pitchFamily="34" charset="0"/>
              </a:rPr>
              <a:t>acquiring new school equipment, including, but not limited to, new buses, maintenance vehicles and equipment; </a:t>
            </a:r>
          </a:p>
          <a:p>
            <a:pPr lvl="1">
              <a:lnSpc>
                <a:spcPct val="120000"/>
              </a:lnSpc>
              <a:spcBef>
                <a:spcPts val="0"/>
              </a:spcBef>
            </a:pPr>
            <a:r>
              <a:rPr lang="en-US" sz="1800" dirty="0">
                <a:latin typeface="Arial" pitchFamily="34" charset="0"/>
                <a:cs typeface="Arial" pitchFamily="34" charset="0"/>
              </a:rPr>
              <a:t>acquiring textbooks and instructional materials and equipment; </a:t>
            </a:r>
          </a:p>
          <a:p>
            <a:pPr lvl="1">
              <a:lnSpc>
                <a:spcPct val="120000"/>
              </a:lnSpc>
              <a:spcBef>
                <a:spcPts val="0"/>
              </a:spcBef>
            </a:pPr>
            <a:r>
              <a:rPr lang="en-US" sz="1800" dirty="0">
                <a:latin typeface="Arial" pitchFamily="34" charset="0"/>
                <a:cs typeface="Arial" pitchFamily="34" charset="0"/>
              </a:rPr>
              <a:t> acquiring any necessary or desirable property, both real and personal.</a:t>
            </a:r>
          </a:p>
        </p:txBody>
      </p:sp>
      <p:sp>
        <p:nvSpPr>
          <p:cNvPr id="4" name="Slide Number Placeholder 3"/>
          <p:cNvSpPr>
            <a:spLocks noGrp="1"/>
          </p:cNvSpPr>
          <p:nvPr>
            <p:ph type="sldNum" sz="quarter" idx="12"/>
          </p:nvPr>
        </p:nvSpPr>
        <p:spPr/>
        <p:txBody>
          <a:bodyPr/>
          <a:lstStyle/>
          <a:p>
            <a:fld id="{0CE02C15-23D3-422E-9477-D8BEA430B17A}"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4472-D808-4D60-B0B5-10CFDA8F5915}"/>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How is Capital Outlay for Educational Purposes Defined? </a:t>
            </a:r>
          </a:p>
        </p:txBody>
      </p:sp>
      <p:sp>
        <p:nvSpPr>
          <p:cNvPr id="3" name="Content Placeholder 2">
            <a:extLst>
              <a:ext uri="{FF2B5EF4-FFF2-40B4-BE49-F238E27FC236}">
                <a16:creationId xmlns:a16="http://schemas.microsoft.com/office/drawing/2014/main" id="{CB9D521B-CA4C-4649-9B90-DAABAE9FC78A}"/>
              </a:ext>
            </a:extLst>
          </p:cNvPr>
          <p:cNvSpPr>
            <a:spLocks noGrp="1"/>
          </p:cNvSpPr>
          <p:nvPr>
            <p:ph idx="1"/>
          </p:nvPr>
        </p:nvSpPr>
        <p:spPr/>
        <p:txBody>
          <a:bodyPr>
            <a:normAutofit/>
          </a:bodyPr>
          <a:lstStyle/>
          <a:p>
            <a:r>
              <a:rPr lang="en-US" sz="2400" dirty="0"/>
              <a:t>Ga. Op. Atty. Gen. No. 97-7</a:t>
            </a:r>
          </a:p>
          <a:p>
            <a:pPr lvl="1"/>
            <a:r>
              <a:rPr lang="en-US" sz="2000" dirty="0"/>
              <a:t>…major, permanent, or long-lived improvements or betterments, such as would be properly chargeable to a capital asset account and as distinguished from current expenditures and ordinary maintenance expenses.</a:t>
            </a:r>
          </a:p>
        </p:txBody>
      </p:sp>
    </p:spTree>
    <p:extLst>
      <p:ext uri="{BB962C8B-B14F-4D97-AF65-F5344CB8AC3E}">
        <p14:creationId xmlns:p14="http://schemas.microsoft.com/office/powerpoint/2010/main" val="3337092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Do School Districts Really have Independent Contractors?</a:t>
            </a:r>
          </a:p>
        </p:txBody>
      </p:sp>
      <p:sp>
        <p:nvSpPr>
          <p:cNvPr id="7" name="Content Placeholder 6"/>
          <p:cNvSpPr>
            <a:spLocks noGrp="1"/>
          </p:cNvSpPr>
          <p:nvPr>
            <p:ph idx="1"/>
          </p:nvPr>
        </p:nvSpPr>
        <p:spPr/>
        <p:txBody>
          <a:bodyPr>
            <a:normAutofit/>
          </a:bodyPr>
          <a:lstStyle/>
          <a:p>
            <a:r>
              <a:rPr lang="en-US" sz="2000" b="1" dirty="0"/>
              <a:t>Is this Really an Issue?	</a:t>
            </a:r>
          </a:p>
        </p:txBody>
      </p:sp>
      <p:pic>
        <p:nvPicPr>
          <p:cNvPr id="1026" name="Picture 2" descr="C:\Users\rws\AppData\Local\Microsoft\Windows\Temporary Internet Files\Content.IE5\V7Z4UZ2O\Money_Cash[1].jpg"/>
          <p:cNvPicPr>
            <a:picLocks noChangeAspect="1" noChangeArrowheads="1"/>
          </p:cNvPicPr>
          <p:nvPr/>
        </p:nvPicPr>
        <p:blipFill>
          <a:blip r:embed="rId2" cstate="print"/>
          <a:srcRect/>
          <a:stretch>
            <a:fillRect/>
          </a:stretch>
        </p:blipFill>
        <p:spPr bwMode="auto">
          <a:xfrm>
            <a:off x="4495800" y="2971800"/>
            <a:ext cx="4584192" cy="304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14" dur="1000" fill="hold"/>
                                        <p:tgtEl>
                                          <p:spTgt spid="1026"/>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Internal Revenue Service</a:t>
            </a:r>
          </a:p>
          <a:p>
            <a:r>
              <a:rPr lang="en-US" dirty="0"/>
              <a:t>Georgia Department of Revenue</a:t>
            </a:r>
          </a:p>
          <a:p>
            <a:r>
              <a:rPr lang="en-US" dirty="0"/>
              <a:t>Georgia Department of Labor</a:t>
            </a:r>
          </a:p>
          <a:p>
            <a:r>
              <a:rPr lang="en-US" dirty="0"/>
              <a:t>Social Security</a:t>
            </a:r>
          </a:p>
          <a:p>
            <a:r>
              <a:rPr lang="en-US" dirty="0"/>
              <a:t>Insurance Company (workers compensation, State Health Benefit Plan)</a:t>
            </a:r>
          </a:p>
          <a:p>
            <a:r>
              <a:rPr lang="en-US" dirty="0"/>
              <a:t>TRS/ERS</a:t>
            </a:r>
          </a:p>
          <a:p>
            <a:r>
              <a:rPr lang="en-US" dirty="0"/>
              <a:t>EEOC</a:t>
            </a:r>
          </a:p>
        </p:txBody>
      </p:sp>
      <p:sp>
        <p:nvSpPr>
          <p:cNvPr id="3" name="Title 2"/>
          <p:cNvSpPr>
            <a:spLocks noGrp="1"/>
          </p:cNvSpPr>
          <p:nvPr>
            <p:ph type="title"/>
          </p:nvPr>
        </p:nvSpPr>
        <p:spPr/>
        <p:txBody>
          <a:bodyPr/>
          <a:lstStyle/>
          <a:p>
            <a:r>
              <a:rPr lang="en-US" dirty="0"/>
              <a:t>The Players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Tests</a:t>
            </a:r>
          </a:p>
        </p:txBody>
      </p:sp>
      <p:sp>
        <p:nvSpPr>
          <p:cNvPr id="2" name="Content Placeholder 1"/>
          <p:cNvSpPr>
            <a:spLocks noGrp="1"/>
          </p:cNvSpPr>
          <p:nvPr>
            <p:ph idx="1"/>
          </p:nvPr>
        </p:nvSpPr>
        <p:spPr>
          <a:xfrm>
            <a:off x="677334" y="1691641"/>
            <a:ext cx="8596668" cy="4349722"/>
          </a:xfrm>
        </p:spPr>
        <p:txBody>
          <a:bodyPr>
            <a:normAutofit/>
          </a:bodyPr>
          <a:lstStyle/>
          <a:p>
            <a:pPr>
              <a:lnSpc>
                <a:spcPct val="150000"/>
              </a:lnSpc>
            </a:pPr>
            <a:r>
              <a:rPr lang="en-US" dirty="0"/>
              <a:t>The IRS subscribes to the “right to control” test</a:t>
            </a:r>
          </a:p>
          <a:p>
            <a:pPr lvl="2">
              <a:lnSpc>
                <a:spcPct val="150000"/>
              </a:lnSpc>
            </a:pPr>
            <a:r>
              <a:rPr lang="en-US" sz="1600" dirty="0"/>
              <a:t>According to the IRS, an employer/employee relationship exists when the alleged employer has the right to control and direct the alleged employee performing the work</a:t>
            </a:r>
          </a:p>
          <a:p>
            <a:pPr lvl="4">
              <a:lnSpc>
                <a:spcPct val="150000"/>
              </a:lnSpc>
            </a:pPr>
            <a:r>
              <a:rPr lang="en-US" sz="1400" dirty="0"/>
              <a:t>Results of work</a:t>
            </a:r>
          </a:p>
          <a:p>
            <a:pPr lvl="4">
              <a:lnSpc>
                <a:spcPct val="150000"/>
              </a:lnSpc>
            </a:pPr>
            <a:r>
              <a:rPr lang="en-US" sz="1400" dirty="0"/>
              <a:t>Areas work is completed</a:t>
            </a:r>
          </a:p>
          <a:p>
            <a:r>
              <a:rPr lang="en-US" dirty="0"/>
              <a:t>Doesn’t actually have to enforce control, just has to have the right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RS 87-41.jpg"/>
          <p:cNvPicPr>
            <a:picLocks noGrp="1" noChangeAspect="1"/>
          </p:cNvPicPr>
          <p:nvPr>
            <p:ph idx="1"/>
          </p:nvPr>
        </p:nvPicPr>
        <p:blipFill>
          <a:blip r:embed="rId2" cstate="print"/>
          <a:stretch>
            <a:fillRect/>
          </a:stretch>
        </p:blipFill>
        <p:spPr>
          <a:xfrm>
            <a:off x="0" y="0"/>
            <a:ext cx="12344400" cy="6858000"/>
          </a:xfrm>
        </p:spPr>
      </p:pic>
      <p:sp>
        <p:nvSpPr>
          <p:cNvPr id="7" name="TextBox 6"/>
          <p:cNvSpPr txBox="1"/>
          <p:nvPr/>
        </p:nvSpPr>
        <p:spPr>
          <a:xfrm>
            <a:off x="1905001" y="3200401"/>
            <a:ext cx="8382000" cy="584775"/>
          </a:xfrm>
          <a:prstGeom prst="rect">
            <a:avLst/>
          </a:prstGeom>
          <a:solidFill>
            <a:schemeClr val="accent1"/>
          </a:solidFill>
        </p:spPr>
        <p:txBody>
          <a:bodyPr wrap="square" rtlCol="0">
            <a:spAutoFit/>
          </a:bodyPr>
          <a:lstStyle/>
          <a:p>
            <a:r>
              <a:rPr lang="en-US" sz="1600" dirty="0"/>
              <a:t>The IRS identified 20 factors to be used to determine “whether </a:t>
            </a:r>
          </a:p>
          <a:p>
            <a:r>
              <a:rPr lang="en-US" sz="1600" dirty="0"/>
              <a:t>Sufficient control is present to establish an employer-employee relationship”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descr="IRS 87-41.jpg"/>
          <p:cNvPicPr>
            <a:picLocks noChangeAspect="1"/>
          </p:cNvPicPr>
          <p:nvPr/>
        </p:nvPicPr>
        <p:blipFill>
          <a:blip r:embed="rId2" cstate="print"/>
          <a:stretch>
            <a:fillRect/>
          </a:stretch>
        </p:blipFill>
        <p:spPr>
          <a:xfrm>
            <a:off x="0" y="0"/>
            <a:ext cx="12192000" cy="6858000"/>
          </a:xfrm>
          <a:prstGeom prst="rect">
            <a:avLst/>
          </a:prstGeom>
        </p:spPr>
      </p:pic>
      <p:sp>
        <p:nvSpPr>
          <p:cNvPr id="3" name="TextBox 2"/>
          <p:cNvSpPr txBox="1"/>
          <p:nvPr/>
        </p:nvSpPr>
        <p:spPr>
          <a:xfrm>
            <a:off x="2438400" y="1371600"/>
            <a:ext cx="7620000" cy="5047536"/>
          </a:xfrm>
          <a:prstGeom prst="rect">
            <a:avLst/>
          </a:prstGeom>
          <a:solidFill>
            <a:schemeClr val="accent1"/>
          </a:solidFill>
        </p:spPr>
        <p:txBody>
          <a:bodyPr wrap="square" rtlCol="0">
            <a:spAutoFit/>
          </a:bodyPr>
          <a:lstStyle/>
          <a:p>
            <a:r>
              <a:rPr lang="en-US" sz="1400" dirty="0"/>
              <a:t>The 20 factors identified by the IRS are as follows:</a:t>
            </a:r>
          </a:p>
          <a:p>
            <a:pPr marL="342900" indent="-342900">
              <a:buFont typeface="+mj-lt"/>
              <a:buAutoNum type="arabicPeriod"/>
            </a:pPr>
            <a:r>
              <a:rPr lang="en-US" sz="1400" dirty="0"/>
              <a:t>Instructions: whether an individual is required to comply with other person’s instructions; </a:t>
            </a:r>
          </a:p>
          <a:p>
            <a:pPr marL="342900" indent="-342900">
              <a:buFont typeface="+mj-lt"/>
              <a:buAutoNum type="arabicPeriod"/>
            </a:pPr>
            <a:r>
              <a:rPr lang="en-US" sz="1400" dirty="0"/>
              <a:t>Training: mandated training indicates that the services are required to be performed in a certain method or manner;</a:t>
            </a:r>
          </a:p>
          <a:p>
            <a:pPr marL="342900" indent="-342900">
              <a:buFont typeface="+mj-lt"/>
              <a:buAutoNum type="arabicPeriod"/>
            </a:pPr>
            <a:r>
              <a:rPr lang="en-US" sz="1400" dirty="0"/>
              <a:t>Integration: integration of the worker’s services into the business operations;</a:t>
            </a:r>
          </a:p>
          <a:p>
            <a:pPr marL="342900" indent="-342900">
              <a:buFont typeface="+mj-lt"/>
              <a:buAutoNum type="arabicPeriod"/>
            </a:pPr>
            <a:r>
              <a:rPr lang="en-US" sz="1400" dirty="0"/>
              <a:t>Services rendered personally;</a:t>
            </a:r>
          </a:p>
          <a:p>
            <a:pPr marL="342900" indent="-342900">
              <a:buFont typeface="+mj-lt"/>
              <a:buAutoNum type="arabicPeriod"/>
            </a:pPr>
            <a:r>
              <a:rPr lang="en-US" sz="1400" dirty="0"/>
              <a:t>Hiring, supervision, and paying assistants;</a:t>
            </a:r>
          </a:p>
          <a:p>
            <a:pPr marL="342900" indent="-342900">
              <a:buFont typeface="+mj-lt"/>
              <a:buAutoNum type="arabicPeriod"/>
            </a:pPr>
            <a:r>
              <a:rPr lang="en-US" sz="1400" dirty="0"/>
              <a:t>Continuing relationship;</a:t>
            </a:r>
          </a:p>
          <a:p>
            <a:pPr marL="342900" indent="-342900">
              <a:buFont typeface="+mj-lt"/>
              <a:buAutoNum type="arabicPeriod"/>
            </a:pPr>
            <a:r>
              <a:rPr lang="en-US" sz="1400" dirty="0"/>
              <a:t>Set hours of work;</a:t>
            </a:r>
          </a:p>
          <a:p>
            <a:pPr marL="342900" indent="-342900">
              <a:buFont typeface="+mj-lt"/>
              <a:buAutoNum type="arabicPeriod"/>
            </a:pPr>
            <a:r>
              <a:rPr lang="en-US" sz="1400" dirty="0"/>
              <a:t>Full time required;</a:t>
            </a:r>
          </a:p>
          <a:p>
            <a:pPr marL="342900" indent="-342900">
              <a:buFont typeface="+mj-lt"/>
              <a:buAutoNum type="arabicPeriod"/>
            </a:pPr>
            <a:r>
              <a:rPr lang="en-US" sz="1400" dirty="0"/>
              <a:t>Doing work on employer’s premises;</a:t>
            </a:r>
          </a:p>
          <a:p>
            <a:pPr marL="342900" indent="-342900">
              <a:buFont typeface="+mj-lt"/>
              <a:buAutoNum type="arabicPeriod"/>
            </a:pPr>
            <a:r>
              <a:rPr lang="en-US" sz="1400" dirty="0"/>
              <a:t>Order or sequence set;</a:t>
            </a:r>
          </a:p>
          <a:p>
            <a:pPr marL="342900" indent="-342900">
              <a:buFont typeface="+mj-lt"/>
              <a:buAutoNum type="arabicPeriod"/>
            </a:pPr>
            <a:r>
              <a:rPr lang="en-US" sz="1400" dirty="0"/>
              <a:t>Oral or written reports;</a:t>
            </a:r>
          </a:p>
          <a:p>
            <a:pPr marL="342900" indent="-342900">
              <a:buFont typeface="+mj-lt"/>
              <a:buAutoNum type="arabicPeriod"/>
            </a:pPr>
            <a:r>
              <a:rPr lang="en-US" sz="1400" dirty="0"/>
              <a:t>Payment by the hour, week, or month;</a:t>
            </a:r>
          </a:p>
          <a:p>
            <a:pPr marL="342900" indent="-342900">
              <a:buFont typeface="+mj-lt"/>
              <a:buAutoNum type="arabicPeriod"/>
            </a:pPr>
            <a:r>
              <a:rPr lang="en-US" sz="1400" dirty="0"/>
              <a:t>Payment of business, and/or traveling expenses;</a:t>
            </a:r>
          </a:p>
          <a:p>
            <a:pPr marL="342900" indent="-342900">
              <a:buFont typeface="+mj-lt"/>
              <a:buAutoNum type="arabicPeriod"/>
            </a:pPr>
            <a:r>
              <a:rPr lang="en-US" sz="1400" dirty="0"/>
              <a:t>Furnishing tools and materials;</a:t>
            </a:r>
          </a:p>
          <a:p>
            <a:pPr marL="342900" indent="-342900">
              <a:buFont typeface="+mj-lt"/>
              <a:buAutoNum type="arabicPeriod"/>
            </a:pPr>
            <a:r>
              <a:rPr lang="en-US" sz="1400" dirty="0"/>
              <a:t>Significant investment;</a:t>
            </a:r>
          </a:p>
          <a:p>
            <a:pPr marL="342900" indent="-342900">
              <a:buFont typeface="+mj-lt"/>
              <a:buAutoNum type="arabicPeriod"/>
            </a:pPr>
            <a:r>
              <a:rPr lang="en-US" sz="1400" dirty="0"/>
              <a:t>Realization of profit or loss;</a:t>
            </a:r>
          </a:p>
          <a:p>
            <a:pPr marL="342900" indent="-342900">
              <a:buFont typeface="+mj-lt"/>
              <a:buAutoNum type="arabicPeriod"/>
            </a:pPr>
            <a:r>
              <a:rPr lang="en-US" sz="1400" dirty="0"/>
              <a:t>Working for more than one firm at a time;</a:t>
            </a:r>
          </a:p>
          <a:p>
            <a:pPr marL="342900" indent="-342900">
              <a:buFont typeface="+mj-lt"/>
              <a:buAutoNum type="arabicPeriod"/>
            </a:pPr>
            <a:r>
              <a:rPr lang="en-US" sz="1400" dirty="0"/>
              <a:t>Making service available to the general public;</a:t>
            </a:r>
          </a:p>
          <a:p>
            <a:pPr marL="342900" indent="-342900">
              <a:buFont typeface="+mj-lt"/>
              <a:buAutoNum type="arabicPeriod"/>
            </a:pPr>
            <a:r>
              <a:rPr lang="en-US" sz="1400" dirty="0"/>
              <a:t>Right to discharge; and</a:t>
            </a:r>
          </a:p>
          <a:p>
            <a:pPr marL="342900" indent="-342900">
              <a:buFont typeface="+mj-lt"/>
              <a:buAutoNum type="arabicPeriod"/>
            </a:pPr>
            <a:r>
              <a:rPr lang="en-US" sz="1400" dirty="0"/>
              <a:t>Right to terminate.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b 1779.jpg"/>
          <p:cNvPicPr>
            <a:picLocks noChangeAspect="1"/>
          </p:cNvPicPr>
          <p:nvPr/>
        </p:nvPicPr>
        <p:blipFill>
          <a:blip r:embed="rId2" cstate="print"/>
          <a:stretch>
            <a:fillRect/>
          </a:stretch>
        </p:blipFill>
        <p:spPr>
          <a:xfrm>
            <a:off x="0" y="0"/>
            <a:ext cx="12192000" cy="6858000"/>
          </a:xfrm>
          <a:prstGeom prst="rect">
            <a:avLst/>
          </a:prstGeom>
        </p:spPr>
      </p:pic>
      <p:sp>
        <p:nvSpPr>
          <p:cNvPr id="3" name="TextBox 2"/>
          <p:cNvSpPr txBox="1"/>
          <p:nvPr/>
        </p:nvSpPr>
        <p:spPr>
          <a:xfrm>
            <a:off x="1524000" y="3048000"/>
            <a:ext cx="9144000" cy="1996700"/>
          </a:xfrm>
          <a:prstGeom prst="rect">
            <a:avLst/>
          </a:prstGeom>
          <a:solidFill>
            <a:schemeClr val="tx2">
              <a:lumMod val="20000"/>
              <a:lumOff val="80000"/>
            </a:schemeClr>
          </a:solidFill>
        </p:spPr>
        <p:txBody>
          <a:bodyPr wrap="square" rtlCol="0">
            <a:spAutoFit/>
          </a:bodyPr>
          <a:lstStyle/>
          <a:p>
            <a:endParaRPr lang="en-US" dirty="0"/>
          </a:p>
          <a:p>
            <a:pPr>
              <a:lnSpc>
                <a:spcPct val="150000"/>
              </a:lnSpc>
            </a:pPr>
            <a:r>
              <a:rPr lang="en-US" dirty="0"/>
              <a:t>The 20 factors have been grouped into 3 main categories:</a:t>
            </a:r>
          </a:p>
          <a:p>
            <a:pPr marL="800100" lvl="1" indent="-342900">
              <a:lnSpc>
                <a:spcPct val="150000"/>
              </a:lnSpc>
              <a:buFont typeface="+mj-lt"/>
              <a:buAutoNum type="arabicPeriod"/>
            </a:pPr>
            <a:r>
              <a:rPr lang="en-US" dirty="0"/>
              <a:t>Behavioral Control</a:t>
            </a:r>
          </a:p>
          <a:p>
            <a:pPr marL="800100" lvl="1" indent="-342900">
              <a:lnSpc>
                <a:spcPct val="150000"/>
              </a:lnSpc>
              <a:buFont typeface="+mj-lt"/>
              <a:buAutoNum type="arabicPeriod"/>
            </a:pPr>
            <a:r>
              <a:rPr lang="en-US" dirty="0"/>
              <a:t>Financial Control</a:t>
            </a:r>
          </a:p>
          <a:p>
            <a:pPr marL="800100" lvl="1" indent="-342900">
              <a:lnSpc>
                <a:spcPct val="150000"/>
              </a:lnSpc>
              <a:buFont typeface="+mj-lt"/>
              <a:buAutoNum type="arabicPeriod"/>
            </a:pPr>
            <a:r>
              <a:rPr lang="en-US" dirty="0"/>
              <a:t>Relationship of the Parties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effectLst>
                  <a:outerShdw blurRad="38100" dist="38100" dir="2700000" algn="tl">
                    <a:srgbClr val="000000">
                      <a:alpha val="43137"/>
                    </a:srgbClr>
                  </a:outerShdw>
                </a:effectLst>
              </a:rPr>
              <a:t>Bus Driver’s Data Base</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O.C.G.A. § 20-2-211</a:t>
            </a:r>
          </a:p>
        </p:txBody>
      </p:sp>
      <p:sp>
        <p:nvSpPr>
          <p:cNvPr id="3" name="Content Placeholder 2"/>
          <p:cNvSpPr>
            <a:spLocks noGrp="1"/>
          </p:cNvSpPr>
          <p:nvPr>
            <p:ph idx="1"/>
          </p:nvPr>
        </p:nvSpPr>
        <p:spPr/>
        <p:txBody>
          <a:bodyPr>
            <a:normAutofit/>
          </a:bodyPr>
          <a:lstStyle/>
          <a:p>
            <a:r>
              <a:rPr lang="en-US" sz="2400" dirty="0"/>
              <a:t>LBOE shall furnish names and driver’s license numbers of all bus drivers, twice a year; DPS maintain data base on status of license and immediately notify LBOE when suspended or revoked</a:t>
            </a:r>
          </a:p>
          <a:p>
            <a:r>
              <a:rPr lang="en-US" sz="2400" dirty="0"/>
              <a:t>Also allows nonsworn law enforcement employees to do traffic control with one hour of training</a:t>
            </a:r>
          </a:p>
          <a:p>
            <a:endParaRPr lang="en-US" dirty="0"/>
          </a:p>
        </p:txBody>
      </p:sp>
      <p:sp>
        <p:nvSpPr>
          <p:cNvPr id="4" name="TextBox 3"/>
          <p:cNvSpPr txBox="1"/>
          <p:nvPr/>
        </p:nvSpPr>
        <p:spPr>
          <a:xfrm>
            <a:off x="9904443" y="6368534"/>
            <a:ext cx="306494" cy="369332"/>
          </a:xfrm>
          <a:prstGeom prst="rect">
            <a:avLst/>
          </a:prstGeom>
          <a:noFill/>
        </p:spPr>
        <p:txBody>
          <a:bodyPr wrap="none" rtlCol="0">
            <a:spAutoFit/>
          </a:bodyPr>
          <a:lstStyle/>
          <a:p>
            <a:r>
              <a:rPr lang="en-US" dirty="0"/>
              <a:t>3</a:t>
            </a:r>
          </a:p>
        </p:txBody>
      </p:sp>
    </p:spTree>
    <p:extLst>
      <p:ext uri="{BB962C8B-B14F-4D97-AF65-F5344CB8AC3E}">
        <p14:creationId xmlns:p14="http://schemas.microsoft.com/office/powerpoint/2010/main" val="34335613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7334" y="1325880"/>
            <a:ext cx="8596668" cy="5292089"/>
          </a:xfrm>
        </p:spPr>
        <p:txBody>
          <a:bodyPr/>
          <a:lstStyle/>
          <a:p>
            <a:r>
              <a:rPr lang="en-US" dirty="0"/>
              <a:t>Facts and factors evidence a right to control worker’s work – i.e. direct and control the worker</a:t>
            </a:r>
          </a:p>
          <a:p>
            <a:pPr lvl="2"/>
            <a:r>
              <a:rPr lang="en-US" dirty="0"/>
              <a:t>Goes back to the 1930’s and New Deal Legislation</a:t>
            </a:r>
          </a:p>
          <a:p>
            <a:pPr lvl="3"/>
            <a:r>
              <a:rPr lang="en-US" dirty="0"/>
              <a:t>Changes “servants” to “independent contractors”</a:t>
            </a:r>
          </a:p>
          <a:p>
            <a:pPr lvl="3"/>
            <a:endParaRPr lang="en-US" dirty="0"/>
          </a:p>
          <a:p>
            <a:r>
              <a:rPr lang="en-US" dirty="0"/>
              <a:t>A – Does worker receive “instructions”?</a:t>
            </a:r>
          </a:p>
          <a:p>
            <a:endParaRPr lang="en-US" dirty="0"/>
          </a:p>
        </p:txBody>
      </p:sp>
      <p:sp>
        <p:nvSpPr>
          <p:cNvPr id="3" name="Title 2"/>
          <p:cNvSpPr>
            <a:spLocks noGrp="1"/>
          </p:cNvSpPr>
          <p:nvPr>
            <p:ph type="title"/>
          </p:nvPr>
        </p:nvSpPr>
        <p:spPr/>
        <p:txBody>
          <a:bodyPr/>
          <a:lstStyle/>
          <a:p>
            <a:r>
              <a:rPr lang="en-US" dirty="0"/>
              <a:t>Behavioral Control</a:t>
            </a:r>
          </a:p>
        </p:txBody>
      </p:sp>
      <p:sp>
        <p:nvSpPr>
          <p:cNvPr id="4" name="TextBox 3"/>
          <p:cNvSpPr txBox="1">
            <a:spLocks noChangeAspect="1"/>
          </p:cNvSpPr>
          <p:nvPr/>
        </p:nvSpPr>
        <p:spPr>
          <a:xfrm>
            <a:off x="548638" y="3474720"/>
            <a:ext cx="10792252" cy="2862322"/>
          </a:xfrm>
          <a:prstGeom prst="rect">
            <a:avLst/>
          </a:prstGeom>
          <a:solidFill>
            <a:schemeClr val="accent1"/>
          </a:solidFill>
        </p:spPr>
        <p:txBody>
          <a:bodyPr wrap="square" rtlCol="0">
            <a:spAutoFit/>
          </a:bodyPr>
          <a:lstStyle/>
          <a:p>
            <a:pPr marL="342900" indent="-342900">
              <a:buAutoNum type="arabicPeriod"/>
            </a:pPr>
            <a:r>
              <a:rPr lang="en-US" u="sng" dirty="0"/>
              <a:t>Instructions:</a:t>
            </a:r>
            <a:r>
              <a:rPr lang="en-US" dirty="0"/>
              <a:t> If the person for whom the services are performed has the right to require</a:t>
            </a:r>
          </a:p>
          <a:p>
            <a:pPr marL="342900" indent="-342900"/>
            <a:r>
              <a:rPr lang="en-US" dirty="0"/>
              <a:t>Compliance with instructions, this indicates employee status. </a:t>
            </a:r>
          </a:p>
          <a:p>
            <a:pPr marL="342900" indent="-342900"/>
            <a:endParaRPr lang="en-US" dirty="0"/>
          </a:p>
          <a:p>
            <a:pPr>
              <a:buAutoNum type="arabicPeriod" startAt="5"/>
            </a:pPr>
            <a:r>
              <a:rPr lang="en-US" u="sng" dirty="0"/>
              <a:t>  Hiring, supervision, and paying assistants</a:t>
            </a:r>
            <a:r>
              <a:rPr lang="en-US" dirty="0"/>
              <a:t>:  If the person for whom services are performed hires,</a:t>
            </a:r>
          </a:p>
          <a:p>
            <a:r>
              <a:rPr lang="en-US" dirty="0"/>
              <a:t>Supervises or pays assistants, this generally indicates employee status. However, if th worker hires</a:t>
            </a:r>
          </a:p>
          <a:p>
            <a:r>
              <a:rPr lang="en-US" dirty="0"/>
              <a:t>and supervises others under a contract pursuant to which the worker agrees to provide material and labor and is only responsible for the result, this indicates independent contractor status. </a:t>
            </a:r>
          </a:p>
          <a:p>
            <a:pPr marL="342900" indent="-342900"/>
            <a:endParaRPr lang="en-US" u="sng" dirty="0"/>
          </a:p>
          <a:p>
            <a:pPr marL="342900" indent="-342900">
              <a:buAutoNum type="arabicPeriod" startAt="14"/>
            </a:pPr>
            <a:r>
              <a:rPr lang="en-US" u="sng" dirty="0"/>
              <a:t>Furnishing tools and materials</a:t>
            </a:r>
            <a:r>
              <a:rPr lang="en-US" dirty="0"/>
              <a:t>:  The provision of significant tools and materials to the worker</a:t>
            </a:r>
          </a:p>
          <a:p>
            <a:pPr marL="342900" indent="-342900"/>
            <a:r>
              <a:rPr lang="en-US" dirty="0"/>
              <a:t>Indicates employee status.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Behavioral Control</a:t>
            </a:r>
          </a:p>
        </p:txBody>
      </p:sp>
      <p:sp>
        <p:nvSpPr>
          <p:cNvPr id="2" name="Content Placeholder 1"/>
          <p:cNvSpPr>
            <a:spLocks noGrp="1"/>
          </p:cNvSpPr>
          <p:nvPr>
            <p:ph idx="1"/>
          </p:nvPr>
        </p:nvSpPr>
        <p:spPr/>
        <p:txBody>
          <a:bodyPr/>
          <a:lstStyle/>
          <a:p>
            <a:r>
              <a:rPr lang="en-US" dirty="0"/>
              <a:t>B – Does employee receive training?</a:t>
            </a:r>
          </a:p>
          <a:p>
            <a:pPr>
              <a:buNone/>
            </a:pPr>
            <a:endParaRPr lang="en-US" dirty="0"/>
          </a:p>
        </p:txBody>
      </p:sp>
      <p:sp>
        <p:nvSpPr>
          <p:cNvPr id="4" name="TextBox 3"/>
          <p:cNvSpPr txBox="1"/>
          <p:nvPr/>
        </p:nvSpPr>
        <p:spPr>
          <a:xfrm>
            <a:off x="822960" y="2651760"/>
            <a:ext cx="8763000" cy="2062103"/>
          </a:xfrm>
          <a:prstGeom prst="rect">
            <a:avLst/>
          </a:prstGeom>
          <a:solidFill>
            <a:schemeClr val="accent1"/>
          </a:solidFill>
        </p:spPr>
        <p:txBody>
          <a:bodyPr wrap="square" rtlCol="0">
            <a:spAutoFit/>
          </a:bodyPr>
          <a:lstStyle/>
          <a:p>
            <a:r>
              <a:rPr lang="en-US" sz="1400" dirty="0"/>
              <a:t>2</a:t>
            </a:r>
            <a:r>
              <a:rPr lang="en-US" sz="1600" dirty="0"/>
              <a:t>.  </a:t>
            </a:r>
            <a:r>
              <a:rPr lang="en-US" sz="1600" u="sng" dirty="0"/>
              <a:t>Training</a:t>
            </a:r>
            <a:r>
              <a:rPr lang="en-US" sz="1600" dirty="0"/>
              <a:t>:  Worker training (e.g. by requiring attendance at training sessions) </a:t>
            </a:r>
          </a:p>
          <a:p>
            <a:r>
              <a:rPr lang="en-US" sz="1600" dirty="0"/>
              <a:t>indicates that the person for whom services are performed wants the services performed</a:t>
            </a:r>
          </a:p>
          <a:p>
            <a:r>
              <a:rPr lang="en-US" sz="1600" dirty="0"/>
              <a:t>in a particular manner (which indicates employee status). </a:t>
            </a:r>
          </a:p>
          <a:p>
            <a:endParaRPr lang="en-US" sz="1600" dirty="0"/>
          </a:p>
          <a:p>
            <a:pPr>
              <a:buAutoNum type="arabicPeriod" startAt="10"/>
            </a:pPr>
            <a:r>
              <a:rPr lang="en-US" sz="1600" u="sng" dirty="0"/>
              <a:t>Order or sequence test</a:t>
            </a:r>
            <a:r>
              <a:rPr lang="en-US" sz="1600" dirty="0"/>
              <a:t>:  If a worker must perform services in the order or sequence set by </a:t>
            </a:r>
          </a:p>
          <a:p>
            <a:r>
              <a:rPr lang="en-US" sz="1600" dirty="0"/>
              <a:t>the person for whom services are performed, that shows the worker is not free to follow his or her own pattern of work, and indicates employee status.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Financial Control</a:t>
            </a:r>
          </a:p>
        </p:txBody>
      </p:sp>
      <p:sp>
        <p:nvSpPr>
          <p:cNvPr id="2" name="Content Placeholder 1"/>
          <p:cNvSpPr>
            <a:spLocks noGrp="1"/>
          </p:cNvSpPr>
          <p:nvPr>
            <p:ph idx="1"/>
          </p:nvPr>
        </p:nvSpPr>
        <p:spPr>
          <a:xfrm>
            <a:off x="677334" y="1341120"/>
            <a:ext cx="8596668" cy="5084063"/>
          </a:xfrm>
        </p:spPr>
        <p:txBody>
          <a:bodyPr/>
          <a:lstStyle/>
          <a:p>
            <a:r>
              <a:rPr lang="en-US" dirty="0"/>
              <a:t>Facts and factors demonstrate a right to control the “business part” of the work</a:t>
            </a:r>
          </a:p>
        </p:txBody>
      </p:sp>
      <p:sp>
        <p:nvSpPr>
          <p:cNvPr id="4" name="TextBox 3"/>
          <p:cNvSpPr txBox="1">
            <a:spLocks noChangeAspect="1"/>
          </p:cNvSpPr>
          <p:nvPr/>
        </p:nvSpPr>
        <p:spPr>
          <a:xfrm>
            <a:off x="1188720" y="2651760"/>
            <a:ext cx="8954838" cy="3566160"/>
          </a:xfrm>
          <a:prstGeom prst="rect">
            <a:avLst/>
          </a:prstGeom>
          <a:solidFill>
            <a:schemeClr val="accent1"/>
          </a:solidFill>
        </p:spPr>
        <p:txBody>
          <a:bodyPr wrap="none" rtlCol="0">
            <a:spAutoFit/>
          </a:bodyPr>
          <a:lstStyle/>
          <a:p>
            <a:r>
              <a:rPr lang="en-US" sz="1400" dirty="0"/>
              <a:t>3.  </a:t>
            </a:r>
            <a:r>
              <a:rPr lang="en-US" sz="1400" u="sng" dirty="0"/>
              <a:t>Integration:</a:t>
            </a:r>
            <a:r>
              <a:rPr lang="en-US" sz="1400" dirty="0"/>
              <a:t>  Integration of the worker’s services into the business operations of the </a:t>
            </a:r>
          </a:p>
          <a:p>
            <a:r>
              <a:rPr lang="en-US" sz="1400" dirty="0"/>
              <a:t>person for whom services are performed is an indication of employee status. </a:t>
            </a:r>
          </a:p>
          <a:p>
            <a:endParaRPr lang="en-US" sz="1400" dirty="0"/>
          </a:p>
          <a:p>
            <a:r>
              <a:rPr lang="en-US" sz="1400" dirty="0"/>
              <a:t>15. </a:t>
            </a:r>
            <a:r>
              <a:rPr lang="en-US" sz="1400" u="sng" dirty="0"/>
              <a:t>Significant investment:  </a:t>
            </a:r>
            <a:r>
              <a:rPr lang="en-US" sz="1400" dirty="0"/>
              <a:t>Investment in facilities used by the worker indicates</a:t>
            </a:r>
          </a:p>
          <a:p>
            <a:r>
              <a:rPr lang="en-US" sz="1400" dirty="0"/>
              <a:t>independent contractor status. </a:t>
            </a:r>
          </a:p>
          <a:p>
            <a:endParaRPr lang="en-US" sz="1400" dirty="0"/>
          </a:p>
          <a:p>
            <a:r>
              <a:rPr lang="en-US" sz="1400" dirty="0"/>
              <a:t>13. </a:t>
            </a:r>
            <a:r>
              <a:rPr lang="en-US" sz="1400" u="sng" dirty="0"/>
              <a:t>Payment of business and/or traveling expenses</a:t>
            </a:r>
            <a:r>
              <a:rPr lang="en-US" sz="1400" dirty="0"/>
              <a:t>: If the person for whom the </a:t>
            </a:r>
          </a:p>
          <a:p>
            <a:r>
              <a:rPr lang="en-US" sz="1400" dirty="0"/>
              <a:t>services are performed pays expenses, this indicates employee status.  An employer, to</a:t>
            </a:r>
          </a:p>
          <a:p>
            <a:r>
              <a:rPr lang="en-US" sz="1400" dirty="0"/>
              <a:t>control expenses, generally retains the right to direct the worker. </a:t>
            </a:r>
          </a:p>
          <a:p>
            <a:endParaRPr lang="en-US" sz="1400" dirty="0"/>
          </a:p>
          <a:p>
            <a:r>
              <a:rPr lang="en-US" sz="1400" dirty="0"/>
              <a:t>16. </a:t>
            </a:r>
            <a:r>
              <a:rPr lang="en-US" sz="1400" u="sng" dirty="0"/>
              <a:t>Realization of profit or loss.</a:t>
            </a:r>
            <a:r>
              <a:rPr lang="en-US" sz="1400" dirty="0"/>
              <a:t>  A worker who can realize a profit or suffer a loss as a </a:t>
            </a:r>
          </a:p>
          <a:p>
            <a:r>
              <a:rPr lang="en-US" sz="1400" dirty="0"/>
              <a:t>result of the services (in addition to profit or loss ordinarily realized by employees) is</a:t>
            </a:r>
          </a:p>
          <a:p>
            <a:r>
              <a:rPr lang="en-US" sz="1400" dirty="0"/>
              <a:t>generally an independent contractor.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Relationship of the Parties</a:t>
            </a:r>
          </a:p>
        </p:txBody>
      </p:sp>
      <p:sp>
        <p:nvSpPr>
          <p:cNvPr id="2" name="Content Placeholder 1"/>
          <p:cNvSpPr>
            <a:spLocks noGrp="1"/>
          </p:cNvSpPr>
          <p:nvPr>
            <p:ph idx="1"/>
          </p:nvPr>
        </p:nvSpPr>
        <p:spPr/>
        <p:txBody>
          <a:bodyPr/>
          <a:lstStyle/>
          <a:p>
            <a:r>
              <a:rPr lang="en-US" dirty="0"/>
              <a:t>Facts and factors evidencing the perceived relationship of the parties</a:t>
            </a:r>
          </a:p>
        </p:txBody>
      </p:sp>
      <p:sp>
        <p:nvSpPr>
          <p:cNvPr id="4" name="TextBox 3"/>
          <p:cNvSpPr txBox="1">
            <a:spLocks noChangeAspect="1"/>
          </p:cNvSpPr>
          <p:nvPr/>
        </p:nvSpPr>
        <p:spPr>
          <a:xfrm>
            <a:off x="1005840" y="3108960"/>
            <a:ext cx="9476356" cy="2926080"/>
          </a:xfrm>
          <a:prstGeom prst="rect">
            <a:avLst/>
          </a:prstGeom>
          <a:solidFill>
            <a:schemeClr val="accent1"/>
          </a:solidFill>
        </p:spPr>
        <p:txBody>
          <a:bodyPr wrap="none" rtlCol="0">
            <a:spAutoFit/>
          </a:bodyPr>
          <a:lstStyle/>
          <a:p>
            <a:r>
              <a:rPr lang="en-US" sz="1400" dirty="0"/>
              <a:t>13. </a:t>
            </a:r>
            <a:r>
              <a:rPr lang="en-US" sz="1400" u="sng" dirty="0"/>
              <a:t>Payment of business and/or traveling expenses</a:t>
            </a:r>
            <a:r>
              <a:rPr lang="en-US" sz="1400" dirty="0"/>
              <a:t>: If the person for whom the </a:t>
            </a:r>
          </a:p>
          <a:p>
            <a:r>
              <a:rPr lang="en-US" sz="1400" dirty="0"/>
              <a:t>services are performed pays expenses, this indicates employee status.  An employer, to</a:t>
            </a:r>
          </a:p>
          <a:p>
            <a:r>
              <a:rPr lang="en-US" sz="1400" dirty="0"/>
              <a:t>control expenses, generally retains the right to direct the worker. </a:t>
            </a:r>
          </a:p>
          <a:p>
            <a:endParaRPr lang="en-US" sz="1400" dirty="0"/>
          </a:p>
          <a:p>
            <a:r>
              <a:rPr lang="en-US" sz="1400" dirty="0"/>
              <a:t>19. </a:t>
            </a:r>
            <a:r>
              <a:rPr lang="en-US" sz="1400" u="sng" dirty="0"/>
              <a:t>Right to discharge: </a:t>
            </a:r>
            <a:r>
              <a:rPr lang="en-US" sz="1400" dirty="0"/>
              <a:t>The right to discharge a worker is a factor indicating that the</a:t>
            </a:r>
          </a:p>
          <a:p>
            <a:r>
              <a:rPr lang="en-US" sz="1400" dirty="0"/>
              <a:t>worker is an employee. </a:t>
            </a:r>
          </a:p>
          <a:p>
            <a:endParaRPr lang="en-US" sz="1400" dirty="0"/>
          </a:p>
          <a:p>
            <a:pPr marL="342900" indent="-342900">
              <a:buAutoNum type="arabicPeriod" startAt="20"/>
            </a:pPr>
            <a:r>
              <a:rPr lang="en-US" sz="1400" u="sng" dirty="0"/>
              <a:t>Right to terminate:  </a:t>
            </a:r>
            <a:r>
              <a:rPr lang="en-US" sz="1400" dirty="0"/>
              <a:t>If a worker has the right to terminate the relationship with the</a:t>
            </a:r>
          </a:p>
          <a:p>
            <a:pPr marL="342900" indent="-342900"/>
            <a:r>
              <a:rPr lang="en-US" sz="1400" dirty="0"/>
              <a:t>person for whom services are performed at any time he or she wishes without </a:t>
            </a:r>
          </a:p>
          <a:p>
            <a:pPr marL="342900" indent="-342900"/>
            <a:r>
              <a:rPr lang="en-US" sz="1400" dirty="0"/>
              <a:t>incurring liability, that indicates employee status.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1520" y="1828800"/>
            <a:ext cx="8596668" cy="1826581"/>
          </a:xfrm>
        </p:spPr>
        <p:txBody>
          <a:bodyPr/>
          <a:lstStyle/>
          <a:p>
            <a:r>
              <a:rPr lang="en-US" b="1" dirty="0"/>
              <a:t>Georgia Courts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t>Yearwood v. Peabody</a:t>
            </a:r>
            <a:br>
              <a:rPr lang="en-US" dirty="0"/>
            </a:br>
            <a:r>
              <a:rPr lang="en-US" dirty="0"/>
              <a:t>45 Ga.App. 451 (1932)</a:t>
            </a:r>
          </a:p>
        </p:txBody>
      </p:sp>
      <p:sp>
        <p:nvSpPr>
          <p:cNvPr id="5" name="Content Placeholder 4"/>
          <p:cNvSpPr>
            <a:spLocks noGrp="1"/>
          </p:cNvSpPr>
          <p:nvPr>
            <p:ph idx="1"/>
          </p:nvPr>
        </p:nvSpPr>
        <p:spPr/>
        <p:txBody>
          <a:bodyPr>
            <a:normAutofit/>
          </a:bodyPr>
          <a:lstStyle/>
          <a:p>
            <a:r>
              <a:rPr lang="en-US" sz="2000" dirty="0"/>
              <a:t>Issue: Whether employee is servant or independent contractor</a:t>
            </a:r>
          </a:p>
          <a:p>
            <a:endParaRPr lang="en-US" sz="2000" dirty="0"/>
          </a:p>
          <a:p>
            <a:pPr lvl="1"/>
            <a:r>
              <a:rPr lang="en-US" sz="1800" dirty="0"/>
              <a:t>“[T]he test to be applied in determining whether the relationship of the relationship of the parties under a contract for the performance of labor is that of employer and servant, or that of employer and independent contractor, lies in whether the contract gives, or the employer assumes, the </a:t>
            </a:r>
            <a:r>
              <a:rPr lang="en-US" sz="1800" b="1" dirty="0">
                <a:solidFill>
                  <a:srgbClr val="FF0000"/>
                </a:solidFill>
              </a:rPr>
              <a:t>right to control</a:t>
            </a:r>
            <a:r>
              <a:rPr lang="en-US" sz="1800" b="1" cap="small" dirty="0">
                <a:solidFill>
                  <a:srgbClr val="FF0000"/>
                </a:solidFill>
              </a:rPr>
              <a:t> </a:t>
            </a:r>
            <a:r>
              <a:rPr lang="en-US" sz="1800" dirty="0"/>
              <a:t>the </a:t>
            </a:r>
            <a:r>
              <a:rPr lang="en-US" sz="1800" b="1" dirty="0">
                <a:solidFill>
                  <a:srgbClr val="FF0000"/>
                </a:solidFill>
              </a:rPr>
              <a:t>time</a:t>
            </a:r>
            <a:r>
              <a:rPr lang="en-US" sz="1800" dirty="0"/>
              <a:t>, </a:t>
            </a:r>
            <a:r>
              <a:rPr lang="en-US" sz="1800" b="1" dirty="0">
                <a:solidFill>
                  <a:srgbClr val="FF0000"/>
                </a:solidFill>
              </a:rPr>
              <a:t>manner</a:t>
            </a:r>
            <a:r>
              <a:rPr lang="en-US" sz="1800" dirty="0"/>
              <a:t>, and </a:t>
            </a:r>
            <a:r>
              <a:rPr lang="en-US" sz="1800" b="1" dirty="0">
                <a:solidFill>
                  <a:srgbClr val="FF0000"/>
                </a:solidFill>
              </a:rPr>
              <a:t>method</a:t>
            </a:r>
            <a:r>
              <a:rPr lang="en-US" sz="1800" dirty="0"/>
              <a:t> of executing the work, as distinguished from the right merely to require certain definite results in conformity to the contract.”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p:cTn id="1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a:t>A.J. Hodges et al. v. Doctors Hospital</a:t>
            </a:r>
            <a:br>
              <a:rPr lang="en-US" dirty="0"/>
            </a:br>
            <a:r>
              <a:rPr lang="en-US" dirty="0"/>
              <a:t>141 Ga.App. 649 (1977)</a:t>
            </a:r>
          </a:p>
        </p:txBody>
      </p:sp>
      <p:sp>
        <p:nvSpPr>
          <p:cNvPr id="2" name="Content Placeholder 1"/>
          <p:cNvSpPr>
            <a:spLocks noGrp="1"/>
          </p:cNvSpPr>
          <p:nvPr>
            <p:ph idx="1"/>
          </p:nvPr>
        </p:nvSpPr>
        <p:spPr/>
        <p:txBody>
          <a:bodyPr>
            <a:normAutofit lnSpcReduction="10000"/>
          </a:bodyPr>
          <a:lstStyle/>
          <a:p>
            <a:r>
              <a:rPr lang="en-US" dirty="0"/>
              <a:t>“The sole question raised by appellant is whether the evidence demanded a finding in favor of the defendant hospital. This necessarily involves a determination of … whether the doctor who treated the deceased and whose alleged negligence caused the wrongful death was an employee of the hospital or was an independent contractor”.</a:t>
            </a:r>
          </a:p>
          <a:p>
            <a:endParaRPr lang="en-US" dirty="0"/>
          </a:p>
          <a:p>
            <a:r>
              <a:rPr lang="en-US" dirty="0"/>
              <a:t>“In ascertaining what relation exists, the requirements are neither complex nor uncertain but their application is extremely difficult. The true test of whether the relationship is one of employer-employee or employer-independent contractor is whether the employer, under the contract either oral or written, assumes the </a:t>
            </a:r>
            <a:r>
              <a:rPr lang="en-US" b="1" dirty="0">
                <a:solidFill>
                  <a:srgbClr val="FF0000"/>
                </a:solidFill>
              </a:rPr>
              <a:t>right to control </a:t>
            </a:r>
            <a:r>
              <a:rPr lang="en-US" dirty="0"/>
              <a:t>the </a:t>
            </a:r>
            <a:r>
              <a:rPr lang="en-US" b="1" dirty="0">
                <a:solidFill>
                  <a:srgbClr val="FF0000"/>
                </a:solidFill>
              </a:rPr>
              <a:t>time</a:t>
            </a:r>
            <a:r>
              <a:rPr lang="en-US" dirty="0"/>
              <a:t>, </a:t>
            </a:r>
            <a:r>
              <a:rPr lang="en-US" b="1" dirty="0">
                <a:solidFill>
                  <a:srgbClr val="FF0000"/>
                </a:solidFill>
              </a:rPr>
              <a:t>manner</a:t>
            </a:r>
            <a:r>
              <a:rPr lang="en-US" dirty="0"/>
              <a:t> and </a:t>
            </a:r>
            <a:r>
              <a:rPr lang="en-US" b="1" dirty="0">
                <a:solidFill>
                  <a:srgbClr val="FF0000"/>
                </a:solidFill>
              </a:rPr>
              <a:t>method</a:t>
            </a:r>
            <a:r>
              <a:rPr lang="en-US" dirty="0"/>
              <a:t> of executing the work, as distinguished from the right merely to require certain definite results in conformity to the contract”.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7334" y="205740"/>
            <a:ext cx="8596668" cy="731520"/>
          </a:xfrm>
        </p:spPr>
        <p:txBody>
          <a:bodyPr>
            <a:normAutofit/>
          </a:bodyPr>
          <a:lstStyle/>
          <a:p>
            <a:pPr algn="ctr"/>
            <a:r>
              <a:rPr lang="en-US" dirty="0"/>
              <a:t>Georgia law defines Employee</a:t>
            </a:r>
          </a:p>
        </p:txBody>
      </p:sp>
      <p:sp>
        <p:nvSpPr>
          <p:cNvPr id="2" name="Content Placeholder 1"/>
          <p:cNvSpPr>
            <a:spLocks noGrp="1"/>
          </p:cNvSpPr>
          <p:nvPr>
            <p:ph idx="1"/>
          </p:nvPr>
        </p:nvSpPr>
        <p:spPr>
          <a:xfrm>
            <a:off x="677334" y="1405891"/>
            <a:ext cx="8596668" cy="4635472"/>
          </a:xfrm>
        </p:spPr>
        <p:txBody>
          <a:bodyPr>
            <a:noAutofit/>
          </a:bodyPr>
          <a:lstStyle/>
          <a:p>
            <a:r>
              <a:rPr lang="en-US" dirty="0"/>
              <a:t>O.C.G.A.  § 20-2-211(a) …Employment contracts of teachers, principals, and other certificated professional personnel shall be in writing…</a:t>
            </a:r>
            <a:br>
              <a:rPr lang="en-US" dirty="0"/>
            </a:br>
            <a:endParaRPr lang="en-US" dirty="0"/>
          </a:p>
          <a:p>
            <a:r>
              <a:rPr lang="en-US" dirty="0"/>
              <a:t>O.C.G.A.  § 20-2-850(a)(1)… Each person employed in any public school system of this state in the capacity of teacher, student services support personnel, or administrative and supervisory personnel, hereinafter referred to in this part as "personnel," as classified by the Professional Standards Commission pursuant to subsection (a) of Code Section 20-2-200, except county or regional librarians, shall be entitled to sick leave with full pay… </a:t>
            </a:r>
            <a:br>
              <a:rPr 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7334" y="182880"/>
            <a:ext cx="8596668" cy="754380"/>
          </a:xfrm>
        </p:spPr>
        <p:txBody>
          <a:bodyPr>
            <a:normAutofit/>
          </a:bodyPr>
          <a:lstStyle/>
          <a:p>
            <a:pPr algn="ctr"/>
            <a:r>
              <a:rPr lang="en-US" dirty="0"/>
              <a:t>Georgia law defines Employee</a:t>
            </a:r>
          </a:p>
        </p:txBody>
      </p:sp>
      <p:sp>
        <p:nvSpPr>
          <p:cNvPr id="2" name="Content Placeholder 1"/>
          <p:cNvSpPr>
            <a:spLocks noGrp="1"/>
          </p:cNvSpPr>
          <p:nvPr>
            <p:ph idx="1"/>
          </p:nvPr>
        </p:nvSpPr>
        <p:spPr>
          <a:xfrm>
            <a:off x="677334" y="937260"/>
            <a:ext cx="8596668" cy="5737859"/>
          </a:xfrm>
        </p:spPr>
        <p:txBody>
          <a:bodyPr>
            <a:noAutofit/>
          </a:bodyPr>
          <a:lstStyle/>
          <a:p>
            <a:r>
              <a:rPr lang="en-US" dirty="0"/>
              <a:t>O.C.G.A. § 20-2-874</a:t>
            </a:r>
          </a:p>
          <a:p>
            <a:pPr lvl="1"/>
            <a:r>
              <a:rPr lang="en-US" sz="1400" dirty="0"/>
              <a:t>(12) “Eligible to participate” means employees of employers who are participating in one of the health plans and those employees of employers who qualify to participate in the health plan but choose not to do so.</a:t>
            </a:r>
            <a:br>
              <a:rPr lang="en-US" sz="1100" dirty="0"/>
            </a:br>
            <a:endParaRPr lang="en-US" sz="1100" dirty="0"/>
          </a:p>
          <a:p>
            <a:r>
              <a:rPr lang="en-US" sz="1600" dirty="0"/>
              <a:t>O.C.G.A. § 20-2-880</a:t>
            </a:r>
          </a:p>
          <a:p>
            <a:pPr lvl="1"/>
            <a:r>
              <a:rPr lang="en-US" sz="1300" dirty="0"/>
              <a:t>(4) "Public school teacher," "teacher," and "employee" mean any person employed not less than half time in a professionally certificated capacity or position in the public school systems of this state. "Public school teacher," "teacher," and "employee" also mean librarians and other personnel employed by regional and county libraries or the high school program of Georgia Military College. "Public school teacher," "teacher," and "employee" also mean any professionally certificated person who has acquired ten years or more of creditable service and who is being paid retirement benefits by the Teachers Retirement System of Georgia, Chapter 3 of Title 47, or by any other public school teacher retirement system in this state. "Public school teacher," "teacher," and "employee" also mean any person employed not less than half time and compensated in a professionally certificated capacity or position in a charter school in this state established pursuant to Article 31 of Chapter 2 of Title 20 if such charter school elects upon initial approval of its charter or, if such charter school is an existing charter school, elects upon notice by the health insurance plan provided in this part or upon the expiration of its current health care plan or by no later than December 31, 2009, to participate in the health insurance plan established pursuant to this subpart. "Public school teacher," "teacher," and "employee" shall not be deemed to include any emergency or temporary employee. Notwithstanding this definition or any other provision of this subpart, the board may, by regulation, make available to employees who work 17 1/2 hours or more per week such benefits as are required to be made available to such employees by regulations of the United States Internal Revenue Service or any other federal authority.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7334" y="182880"/>
            <a:ext cx="8596668" cy="1005840"/>
          </a:xfrm>
        </p:spPr>
        <p:txBody>
          <a:bodyPr>
            <a:normAutofit/>
          </a:bodyPr>
          <a:lstStyle/>
          <a:p>
            <a:pPr algn="ctr"/>
            <a:r>
              <a:rPr lang="en-US" sz="4400" dirty="0"/>
              <a:t>Georgia law defines Employee</a:t>
            </a:r>
            <a:endParaRPr lang="en-US" dirty="0"/>
          </a:p>
        </p:txBody>
      </p:sp>
      <p:sp>
        <p:nvSpPr>
          <p:cNvPr id="2" name="Content Placeholder 1"/>
          <p:cNvSpPr>
            <a:spLocks noGrp="1"/>
          </p:cNvSpPr>
          <p:nvPr>
            <p:ph idx="1"/>
          </p:nvPr>
        </p:nvSpPr>
        <p:spPr>
          <a:xfrm>
            <a:off x="677334" y="1188720"/>
            <a:ext cx="8596668" cy="5486399"/>
          </a:xfrm>
        </p:spPr>
        <p:txBody>
          <a:bodyPr>
            <a:normAutofit/>
          </a:bodyPr>
          <a:lstStyle/>
          <a:p>
            <a:r>
              <a:rPr lang="en-US" dirty="0"/>
              <a:t>O.C.G.A. § 20-2-910</a:t>
            </a:r>
          </a:p>
          <a:p>
            <a:pPr lvl="1"/>
            <a:r>
              <a:rPr lang="en-US" dirty="0"/>
              <a:t>(3) "Public school employee" means an "employee" as defined in paragraph (20) of Code Section 47-4-2. "Public school employee" also means classroom aides, paraprofessionals, and noncertified administrative and clerical personnel. It is specifically provided, however, that the term "public school employee" shall not include any emergency or temporary employee or any other employee who works in a position otherwise covered by such term less than 60 percent of the time required to carry out the duties of such position. "Public school employee" also means any person, other than an employee in a professionally certificated capacity or position, employed not less than half time and compensated in a charter school in this state established pursuant to Article 31 of Chapter 2 of Title 20 if such charter school elects upon initial approval of its charter or, if such charter school is an existing charter school, elects upon notice by the health insurance plan provided in this part or upon the expiration of its current health care plan to participate in the health insurance plan established pursuant to this subpart. Notwithstanding this definition or any other provision of this subpart, the board may, by regulation, make available to employees who work 17 1/2 hours or more per week such benefits as are required to be made available to such employees by regulations of the United States Internal Revenue Service or any other federal authority.</a:t>
            </a:r>
            <a:br>
              <a:rPr lang="en-US" dirty="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1688A-331E-4842-9366-8E7EE103005A}"/>
              </a:ext>
            </a:extLst>
          </p:cNvPr>
          <p:cNvSpPr>
            <a:spLocks noGrp="1"/>
          </p:cNvSpPr>
          <p:nvPr>
            <p:ph type="title"/>
          </p:nvPr>
        </p:nvSpPr>
        <p:spPr>
          <a:xfrm>
            <a:off x="677334" y="217170"/>
            <a:ext cx="8596668" cy="1713230"/>
          </a:xfrm>
        </p:spPr>
        <p:txBody>
          <a:bodyPr>
            <a:normAutofit fontScale="90000"/>
          </a:bodyPr>
          <a:lstStyle/>
          <a:p>
            <a:r>
              <a:rPr lang="en-US" b="1" dirty="0">
                <a:solidFill>
                  <a:schemeClr val="accent2"/>
                </a:solidFill>
                <a:effectLst>
                  <a:outerShdw blurRad="38100" dist="38100" dir="2700000" algn="tl">
                    <a:srgbClr val="000000">
                      <a:alpha val="43137"/>
                    </a:srgbClr>
                  </a:outerShdw>
                </a:effectLst>
              </a:rPr>
              <a:t>O.C.G.A. § 16-6-5.1</a:t>
            </a:r>
            <a:br>
              <a:rPr lang="en-US" b="1" dirty="0">
                <a:solidFill>
                  <a:schemeClr val="accent2"/>
                </a:solidFill>
                <a:effectLst>
                  <a:outerShdw blurRad="38100" dist="38100" dir="2700000" algn="tl">
                    <a:srgbClr val="000000">
                      <a:alpha val="43137"/>
                    </a:srgbClr>
                  </a:outerShdw>
                </a:effectLst>
              </a:rPr>
            </a:br>
            <a:r>
              <a:rPr lang="en-US" b="1" dirty="0"/>
              <a:t>Sexual assault by persons with supervisory or disciplinary authority</a:t>
            </a:r>
            <a:br>
              <a:rPr lang="en-US" b="1" dirty="0"/>
            </a:br>
            <a:endParaRPr lang="en-US" b="1" dirty="0">
              <a:solidFill>
                <a:schemeClr val="accent2"/>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F020B94-E373-4E59-9C89-B69BB3C221DD}"/>
              </a:ext>
            </a:extLst>
          </p:cNvPr>
          <p:cNvSpPr>
            <a:spLocks noGrp="1"/>
          </p:cNvSpPr>
          <p:nvPr>
            <p:ph idx="1"/>
          </p:nvPr>
        </p:nvSpPr>
        <p:spPr/>
        <p:txBody>
          <a:bodyPr/>
          <a:lstStyle/>
          <a:p>
            <a:r>
              <a:rPr lang="en-US" dirty="0"/>
              <a:t>To amend Title 16 of the Official Code of Georgia Annotated, relating to crimes and offenses, so as to revise the crime of sexual assault by persons with supervisory or disciplinary authority; to provide for degrees of the crime; to change provisions relating to punishment; to prohibit sexual extortion; to provide for elements of the crime; to provide for an exemption; to provide for penalties; to provide for venue; to amend Code Sections ..relating to punishment for sexual offenders, review of individual’s criminal history record information, definitions, privacy considerations, written application requesting review, and inspection, the State Sexual Offender Registry, immunity from liability of certain facilities, respectively, so as to make conforming and correct cross-references; to review and provide for definitions; to provide for effective dates; to provide for related matters; to repeal conflicting laws; and for other purposes. </a:t>
            </a:r>
          </a:p>
        </p:txBody>
      </p:sp>
    </p:spTree>
    <p:extLst>
      <p:ext uri="{BB962C8B-B14F-4D97-AF65-F5344CB8AC3E}">
        <p14:creationId xmlns:p14="http://schemas.microsoft.com/office/powerpoint/2010/main" val="15404028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7334" y="91440"/>
            <a:ext cx="8596668" cy="925830"/>
          </a:xfrm>
        </p:spPr>
        <p:txBody>
          <a:bodyPr>
            <a:normAutofit/>
          </a:bodyPr>
          <a:lstStyle/>
          <a:p>
            <a:pPr algn="ctr"/>
            <a:r>
              <a:rPr lang="en-US" sz="4400" dirty="0"/>
              <a:t>Georgia law defines Employee</a:t>
            </a:r>
            <a:endParaRPr lang="en-US" dirty="0"/>
          </a:p>
        </p:txBody>
      </p:sp>
      <p:sp>
        <p:nvSpPr>
          <p:cNvPr id="2" name="Content Placeholder 1"/>
          <p:cNvSpPr>
            <a:spLocks noGrp="1"/>
          </p:cNvSpPr>
          <p:nvPr>
            <p:ph idx="1"/>
          </p:nvPr>
        </p:nvSpPr>
        <p:spPr>
          <a:xfrm>
            <a:off x="677334" y="1017270"/>
            <a:ext cx="8596668" cy="5749289"/>
          </a:xfrm>
        </p:spPr>
        <p:txBody>
          <a:bodyPr>
            <a:normAutofit lnSpcReduction="10000"/>
          </a:bodyPr>
          <a:lstStyle/>
          <a:p>
            <a:r>
              <a:rPr lang="en-US" sz="1400" dirty="0"/>
              <a:t>O.C.G.A. § 47-3-21</a:t>
            </a:r>
          </a:p>
          <a:p>
            <a:pPr lvl="1"/>
            <a:r>
              <a:rPr lang="en-US" sz="1400" dirty="0"/>
              <a:t>(28) "Teacher" means:</a:t>
            </a:r>
            <a:br>
              <a:rPr lang="en-US" sz="1400" dirty="0"/>
            </a:br>
            <a:br>
              <a:rPr lang="en-US" sz="1400" dirty="0"/>
            </a:br>
            <a:r>
              <a:rPr lang="en-US" sz="1400" dirty="0"/>
              <a:t>(A) Any of the following persons employed not less than half time by a public school:</a:t>
            </a:r>
            <a:br>
              <a:rPr lang="en-US" sz="1400" dirty="0"/>
            </a:br>
            <a:endParaRPr lang="en-US" sz="1400" dirty="0"/>
          </a:p>
          <a:p>
            <a:pPr lvl="1"/>
            <a:r>
              <a:rPr lang="en-US" sz="1400" dirty="0"/>
              <a:t>(B) Public school nurses who are employed on a regular basis as much as one-half time or more. The employer's contributions for such public school nurses on all salary amounts which are not paid from state funds shall be paid from local funds;</a:t>
            </a:r>
          </a:p>
          <a:p>
            <a:pPr lvl="1"/>
            <a:r>
              <a:rPr lang="en-US" sz="1400" dirty="0"/>
              <a:t>The term "teacher" shall not be deemed to include any emergency or temporary employee. The term "teacher" shall not include an individual classified by an employer as an independent contractor or a leased employee within the meaning of Section 414(n) of the federal Internal Revenue Code, even if such individual is later reclassified by the Internal Revenue Service as a common law employee. The board of trustees shall determine in doubtful cases whether any person is included within the definition set forth in this paragraph. Notwithstanding the provisions of subparagraphs (N) and (P) of this paragraph, no person becoming an employee of the Georgia Association of Educators, the Georgia High School Association, or the Georgia School Boards Association or becoming the executive secretary of the Georgia Vocational Association after June 30, 1984, shall be a "teacher" within the meaning of this paragraph or shall be eligible for membership in the retirement system provided for by this chapter unless the person holding any such position is also a "teacher" within the meaning of a subparagraph of this paragraph other than subparagraph (N) or (P) of this paragraph. Except as otherwise provided by Code Section 47-3-84.2, subparagraphs (N) and (P) of this paragraph shall remain effective after June 30, 1984, only for the purpose of allowing any person who was a member of the retirement system on June 30, 1984, because the person held a position specified by subparagraph (N) or (P) of this paragraph to continue such membership as long as the person continues to hold such position.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7334" y="91440"/>
            <a:ext cx="8596668" cy="857250"/>
          </a:xfrm>
        </p:spPr>
        <p:txBody>
          <a:bodyPr>
            <a:normAutofit/>
          </a:bodyPr>
          <a:lstStyle/>
          <a:p>
            <a:pPr algn="ctr"/>
            <a:r>
              <a:rPr lang="en-US" sz="4400" dirty="0"/>
              <a:t>Georgia law defines Employee</a:t>
            </a:r>
            <a:endParaRPr lang="en-US" dirty="0"/>
          </a:p>
        </p:txBody>
      </p:sp>
      <p:sp>
        <p:nvSpPr>
          <p:cNvPr id="2" name="Content Placeholder 1"/>
          <p:cNvSpPr>
            <a:spLocks noGrp="1"/>
          </p:cNvSpPr>
          <p:nvPr>
            <p:ph idx="1"/>
          </p:nvPr>
        </p:nvSpPr>
        <p:spPr>
          <a:xfrm>
            <a:off x="677334" y="948690"/>
            <a:ext cx="8596668" cy="5737859"/>
          </a:xfrm>
        </p:spPr>
        <p:txBody>
          <a:bodyPr>
            <a:noAutofit/>
          </a:bodyPr>
          <a:lstStyle/>
          <a:p>
            <a:pPr>
              <a:buNone/>
            </a:pPr>
            <a:r>
              <a:rPr lang="en-US" dirty="0"/>
              <a:t>O.C.G.A. § 47-4-2</a:t>
            </a:r>
          </a:p>
          <a:p>
            <a:pPr lvl="1">
              <a:buNone/>
            </a:pPr>
            <a:r>
              <a:rPr lang="en-US" dirty="0"/>
              <a:t>(20) “Public school employee” or “employee” means all those employees of public schools including postsecondary vocational-technical schools governed by the Technical College System of Georgia who are not eligible for membership in the Teachers Retirement System of Georgia or the Employees' Retirement System of Georgia.  The term specifically includes, but is not limited to, school bus drivers, school lunchroom personnel, school maintenance personnel, and school custodial personnel.  The term does not include teachers or any school personnel who are now, or may hereafter become, covered by the Teachers Retirement System of Georgia or the Employees' Retirement System of Georgia, any person on the payroll of a third party with whom an employer has contracted for the provision of such person's services, or any person classified by an employer as other than a common law employee for federal tax purposes, even if a court or administrative agency determines that such person is a common law employee and not an independent contractor for federal tax purposes.  Certain public school employees, as defined in this paragraph, shall have the option to become members of the Teachers Retirement System of Georgia in accordance with subsection (d) of </a:t>
            </a:r>
            <a:r>
              <a:rPr lang="en-US" dirty="0">
                <a:solidFill>
                  <a:schemeClr val="accent2"/>
                </a:solidFill>
                <a:hlinkClick r:id="rId2" tooltip="Code Section 47-4-40">
                  <a:extLst>
                    <a:ext uri="{A12FA001-AC4F-418D-AE19-62706E023703}">
                      <ahyp:hlinkClr xmlns:ahyp="http://schemas.microsoft.com/office/drawing/2018/hyperlinkcolor" val="tx"/>
                    </a:ext>
                  </a:extLst>
                </a:hlinkClick>
              </a:rPr>
              <a:t>Code Section 47-4-40</a:t>
            </a:r>
            <a:r>
              <a:rPr lang="en-US" dirty="0"/>
              <a:t> or to become members of the Employees' Retirement System of Georgia in accordance with subsection (e) of </a:t>
            </a:r>
            <a:r>
              <a:rPr lang="en-US" dirty="0">
                <a:solidFill>
                  <a:schemeClr val="accent2"/>
                </a:solidFill>
                <a:hlinkClick r:id="rId3" tooltip="Code Section 47-4-40">
                  <a:extLst>
                    <a:ext uri="{A12FA001-AC4F-418D-AE19-62706E023703}">
                      <ahyp:hlinkClr xmlns:ahyp="http://schemas.microsoft.com/office/drawing/2018/hyperlinkcolor" val="tx"/>
                    </a:ext>
                  </a:extLst>
                </a:hlinkClick>
              </a:rPr>
              <a:t>Code Section 47-4-40</a:t>
            </a:r>
            <a:r>
              <a:rPr lang="en-US" dirty="0">
                <a:solidFill>
                  <a:schemeClr val="accent2"/>
                </a:solidFill>
              </a:rPr>
              <a:t> </a:t>
            </a:r>
            <a:r>
              <a:rPr lang="en-US" dirty="0"/>
              <a:t>, and except as provided by such subsections, any public school employee becoming a member of the Teachers Retirement System of Georgia or the Employees' Retirement System of Georgia shall cease to be a member of the retirement system created by this chapter.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6"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Isosceles Triangle 77">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3" name="Isosceles Triangle 82">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56535C3A-76CD-4CAF-81C2-7C7892B62EE8}"/>
              </a:ext>
            </a:extLst>
          </p:cNvPr>
          <p:cNvSpPr>
            <a:spLocks noGrp="1"/>
          </p:cNvSpPr>
          <p:nvPr>
            <p:ph type="title"/>
          </p:nvPr>
        </p:nvSpPr>
        <p:spPr>
          <a:xfrm>
            <a:off x="6094855" y="1261331"/>
            <a:ext cx="3497565" cy="3002662"/>
          </a:xfrm>
        </p:spPr>
        <p:txBody>
          <a:bodyPr vert="horz" lIns="91440" tIns="45720" rIns="91440" bIns="45720" rtlCol="0" anchor="b">
            <a:normAutofit/>
          </a:bodyPr>
          <a:lstStyle/>
          <a:p>
            <a:r>
              <a:rPr lang="en-US" sz="4400" kern="1200" dirty="0">
                <a:solidFill>
                  <a:schemeClr val="accent1"/>
                </a:solidFill>
                <a:latin typeface="+mj-lt"/>
                <a:ea typeface="+mj-ea"/>
                <a:cs typeface="+mj-cs"/>
              </a:rPr>
              <a:t>QUESTIONS</a:t>
            </a:r>
          </a:p>
        </p:txBody>
      </p:sp>
      <p:sp>
        <p:nvSpPr>
          <p:cNvPr id="85" name="Isosceles Triangle 8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028" name="Picture 4" descr="Questions you need to ask your VC â TechCrunch">
            <a:extLst>
              <a:ext uri="{FF2B5EF4-FFF2-40B4-BE49-F238E27FC236}">
                <a16:creationId xmlns:a16="http://schemas.microsoft.com/office/drawing/2014/main" id="{868D7B39-A14F-4B25-A12B-0F0215DAF2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88603" y="1571805"/>
            <a:ext cx="4887354" cy="371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936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510DF-3EE2-4110-9FC4-E1C8FC7D1F34}"/>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FDB1B4AC-B844-442E-AF56-C13CEE7A131F}"/>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D3F9D4B9-EDA3-4B51-B2D4-9EB750173B2A}"/>
              </a:ext>
            </a:extLst>
          </p:cNvPr>
          <p:cNvPicPr>
            <a:picLocks noChangeAspect="1"/>
          </p:cNvPicPr>
          <p:nvPr/>
        </p:nvPicPr>
        <p:blipFill rotWithShape="1">
          <a:blip r:embed="rId2">
            <a:extLst>
              <a:ext uri="{28A0092B-C50C-407E-A947-70E740481C1C}">
                <a14:useLocalDpi xmlns:a14="http://schemas.microsoft.com/office/drawing/2010/main" val="0"/>
              </a:ext>
            </a:extLst>
          </a:blip>
          <a:srcRect t="9237"/>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CCEB0AB8-1F18-4F1C-89E7-F7E6CB559C50}"/>
              </a:ext>
            </a:extLst>
          </p:cNvPr>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7</a:t>
            </a:fld>
            <a:endParaRPr kumimoji="0" lang="en-US" dirty="0"/>
          </a:p>
        </p:txBody>
      </p:sp>
    </p:spTree>
    <p:extLst>
      <p:ext uri="{BB962C8B-B14F-4D97-AF65-F5344CB8AC3E}">
        <p14:creationId xmlns:p14="http://schemas.microsoft.com/office/powerpoint/2010/main" val="2191660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Stopping for School Buses</a:t>
            </a:r>
          </a:p>
        </p:txBody>
      </p:sp>
      <p:sp>
        <p:nvSpPr>
          <p:cNvPr id="3" name="Content Placeholder 2"/>
          <p:cNvSpPr>
            <a:spLocks noGrp="1"/>
          </p:cNvSpPr>
          <p:nvPr>
            <p:ph idx="1"/>
          </p:nvPr>
        </p:nvSpPr>
        <p:spPr/>
        <p:txBody>
          <a:bodyPr>
            <a:normAutofit/>
          </a:bodyPr>
          <a:lstStyle/>
          <a:p>
            <a:pPr marL="182875" indent="0">
              <a:buNone/>
            </a:pPr>
            <a:r>
              <a:rPr lang="en-US" dirty="0"/>
              <a:t>O.C.G.A. § 40-6-163(b):</a:t>
            </a:r>
          </a:p>
          <a:p>
            <a:pPr marL="182875" indent="0">
              <a:buNone/>
            </a:pPr>
            <a:r>
              <a:rPr lang="en-US" dirty="0"/>
              <a:t>“The driver of a vehicle upon a highway with separate roadways </a:t>
            </a:r>
            <a:r>
              <a:rPr lang="en-US" u="sng" dirty="0"/>
              <a:t>or a divided highway, including but not limited to, a highway divided by a turn lane,</a:t>
            </a:r>
            <a:r>
              <a:rPr lang="en-US" dirty="0"/>
              <a:t> need not stop upon meeting or passing a school bus which is on a different roadway </a:t>
            </a:r>
            <a:r>
              <a:rPr lang="en-US" u="sng" dirty="0"/>
              <a:t>or on another half of a divided highway</a:t>
            </a:r>
            <a:r>
              <a:rPr lang="en-US" dirty="0"/>
              <a:t>, or upon a controlled-access highway when the school bus is stopped in a loading zone which is a part of or adjacent to such highway and where pedestrians are not permitted to cross the roadway.”</a:t>
            </a:r>
          </a:p>
        </p:txBody>
      </p:sp>
      <p:sp>
        <p:nvSpPr>
          <p:cNvPr id="4" name="Slide Number Placeholder 3">
            <a:extLst>
              <a:ext uri="{FF2B5EF4-FFF2-40B4-BE49-F238E27FC236}">
                <a16:creationId xmlns:a16="http://schemas.microsoft.com/office/drawing/2014/main" id="{45313412-0579-45CE-A62A-EB484037C976}"/>
              </a:ext>
            </a:extLst>
          </p:cNvPr>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8</a:t>
            </a:fld>
            <a:endParaRPr kumimoji="0" lang="en-US" dirty="0"/>
          </a:p>
        </p:txBody>
      </p:sp>
    </p:spTree>
    <p:extLst>
      <p:ext uri="{BB962C8B-B14F-4D97-AF65-F5344CB8AC3E}">
        <p14:creationId xmlns:p14="http://schemas.microsoft.com/office/powerpoint/2010/main" val="2900576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28487-4BEE-464D-92ED-6EE70933C6E3}"/>
              </a:ext>
            </a:extLst>
          </p:cNvPr>
          <p:cNvSpPr>
            <a:spLocks noGrp="1"/>
          </p:cNvSpPr>
          <p:nvPr>
            <p:ph type="title"/>
          </p:nvPr>
        </p:nvSpPr>
        <p:spPr/>
        <p:txBody>
          <a:bodyPr>
            <a:normAutofit fontScale="90000"/>
          </a:bodyPr>
          <a:lstStyle/>
          <a:p>
            <a:r>
              <a:rPr lang="en-US" dirty="0"/>
              <a:t>Stopping for School Buses</a:t>
            </a:r>
            <a:br>
              <a:rPr lang="en-US" dirty="0"/>
            </a:br>
            <a:r>
              <a:rPr lang="en-US" dirty="0"/>
              <a:t>O.C.G.A. § 40-6-163(b)</a:t>
            </a:r>
            <a:br>
              <a:rPr lang="en-US" dirty="0"/>
            </a:br>
            <a:endParaRPr lang="en-US" dirty="0"/>
          </a:p>
        </p:txBody>
      </p:sp>
      <p:sp>
        <p:nvSpPr>
          <p:cNvPr id="3" name="Content Placeholder 2">
            <a:extLst>
              <a:ext uri="{FF2B5EF4-FFF2-40B4-BE49-F238E27FC236}">
                <a16:creationId xmlns:a16="http://schemas.microsoft.com/office/drawing/2014/main" id="{BCD02355-2D6E-4DD7-B1C5-61D52301FBAF}"/>
              </a:ext>
            </a:extLst>
          </p:cNvPr>
          <p:cNvSpPr>
            <a:spLocks noGrp="1"/>
          </p:cNvSpPr>
          <p:nvPr>
            <p:ph idx="1"/>
          </p:nvPr>
        </p:nvSpPr>
        <p:spPr>
          <a:xfrm>
            <a:off x="677334" y="2205989"/>
            <a:ext cx="8596668" cy="3835373"/>
          </a:xfrm>
        </p:spPr>
        <p:txBody>
          <a:bodyPr>
            <a:normAutofit/>
          </a:bodyPr>
          <a:lstStyle/>
          <a:p>
            <a:pPr marL="182875" indent="0">
              <a:buNone/>
            </a:pPr>
            <a:r>
              <a:rPr lang="en-US" sz="2000" dirty="0"/>
              <a:t>(b) The driver of a vehicle upon a highway with separate roadways </a:t>
            </a:r>
            <a:r>
              <a:rPr lang="en-US" sz="2000" strike="sngStrike" dirty="0"/>
              <a:t>or a divided highway, including, but not limited to, a highway divided by a turn lane,</a:t>
            </a:r>
            <a:r>
              <a:rPr lang="en-US" sz="2000" dirty="0"/>
              <a:t> </a:t>
            </a:r>
            <a:r>
              <a:rPr lang="en-US" sz="2000" u="sng" dirty="0"/>
              <a:t>that are separated by a grass median, unpaved area, or physical barrier</a:t>
            </a:r>
            <a:r>
              <a:rPr lang="en-US" sz="2000" dirty="0"/>
              <a:t> need not stop upon meeting or passing a school bus which is on </a:t>
            </a:r>
            <a:r>
              <a:rPr lang="en-US" sz="2000" strike="sngStrike" dirty="0"/>
              <a:t>a different</a:t>
            </a:r>
            <a:r>
              <a:rPr lang="en-US" sz="2000" dirty="0"/>
              <a:t> </a:t>
            </a:r>
            <a:r>
              <a:rPr lang="en-US" sz="2000" u="sng" dirty="0"/>
              <a:t>the separate</a:t>
            </a:r>
            <a:r>
              <a:rPr lang="en-US" sz="2000" dirty="0"/>
              <a:t> roadway </a:t>
            </a:r>
            <a:r>
              <a:rPr lang="en-US" sz="2000" strike="sngStrike" dirty="0"/>
              <a:t>or on another half of a divided highway,</a:t>
            </a:r>
            <a:r>
              <a:rPr lang="en-US" sz="2000" dirty="0"/>
              <a:t> or upon a controlled access highway when the school bus is stopped in a loading zone which is a part of or adjacent to such highway and where pedestrians are not permitted to cross the roadway.</a:t>
            </a:r>
          </a:p>
        </p:txBody>
      </p:sp>
      <p:sp>
        <p:nvSpPr>
          <p:cNvPr id="4" name="Slide Number Placeholder 3">
            <a:extLst>
              <a:ext uri="{FF2B5EF4-FFF2-40B4-BE49-F238E27FC236}">
                <a16:creationId xmlns:a16="http://schemas.microsoft.com/office/drawing/2014/main" id="{849BDF45-76CC-4A2A-A351-55E402074C45}"/>
              </a:ext>
            </a:extLst>
          </p:cNvPr>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9</a:t>
            </a:fld>
            <a:endParaRPr kumimoji="0" lang="en-US" dirty="0"/>
          </a:p>
        </p:txBody>
      </p:sp>
    </p:spTree>
    <p:extLst>
      <p:ext uri="{BB962C8B-B14F-4D97-AF65-F5344CB8AC3E}">
        <p14:creationId xmlns:p14="http://schemas.microsoft.com/office/powerpoint/2010/main" val="64418329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4200</Words>
  <Application>Microsoft Office PowerPoint</Application>
  <PresentationFormat>Widescreen</PresentationFormat>
  <Paragraphs>327</Paragraphs>
  <Slides>62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Arial Unicode MS</vt:lpstr>
      <vt:lpstr>Calibri</vt:lpstr>
      <vt:lpstr>georgia</vt:lpstr>
      <vt:lpstr>Trebuchet MS</vt:lpstr>
      <vt:lpstr>Wingdings 3</vt:lpstr>
      <vt:lpstr>Facet</vt:lpstr>
      <vt:lpstr>PowerPoint Presentation</vt:lpstr>
      <vt:lpstr>ISSUES FROM THE  GENERAL ASSEMBLY</vt:lpstr>
      <vt:lpstr>PowerPoint Presentation</vt:lpstr>
      <vt:lpstr>Recess Bill O.C.G.A. § 20-2-323</vt:lpstr>
      <vt:lpstr>Bus Driver’s Data Base O.C.G.A. § 20-2-211</vt:lpstr>
      <vt:lpstr>O.C.G.A. § 16-6-5.1 Sexual assault by persons with supervisory or disciplinary authority </vt:lpstr>
      <vt:lpstr>PowerPoint Presentation</vt:lpstr>
      <vt:lpstr>Stopping for School Buses</vt:lpstr>
      <vt:lpstr>Stopping for School Buses O.C.G.A. § 40-6-163(b) </vt:lpstr>
      <vt:lpstr>PowerPoint Presentation</vt:lpstr>
      <vt:lpstr>Capital Outlay after Disaster O. C. G. A. § 20-2-260</vt:lpstr>
      <vt:lpstr>Georgia Procurement Registry  O.C.G.A. § 36-80-27</vt:lpstr>
      <vt:lpstr>Competitive Process O.C.G.A. § 36-91-1 et seq</vt:lpstr>
      <vt:lpstr>Competitive Process O.C.G.A. § 36-91-1 et seq</vt:lpstr>
      <vt:lpstr>Keeping Georgia’s Schools Safe Act O.C.G.A. § 20-2-1185</vt:lpstr>
      <vt:lpstr>PowerPoint Presentation</vt:lpstr>
      <vt:lpstr>Sudden Cardiac Arrest Prevention Act  O. C. G. A. § 20-2-324.4</vt:lpstr>
      <vt:lpstr>Sudden Cardiac Arrest Prevention Act  O. C. G. A. § 20-2-324.4</vt:lpstr>
      <vt:lpstr>Immunity O. C. G. A. § 5-6-34 </vt:lpstr>
      <vt:lpstr>PowerPoint Presentation</vt:lpstr>
      <vt:lpstr>PowerPoint Presentation</vt:lpstr>
      <vt:lpstr>Charter School Law O.C.G.A. § 20-2-2065 </vt:lpstr>
      <vt:lpstr>Strategic Waiver School System Law O.C.G.A. § 20-2-82</vt:lpstr>
      <vt:lpstr>What must be waived in SWS systems under O.C.G.A § 20-2-84?  </vt:lpstr>
      <vt:lpstr>PowerPoint Presentation</vt:lpstr>
      <vt:lpstr>Consultant Conflict O.C.G.A. § 36-80-28</vt:lpstr>
      <vt:lpstr>Consultant Conflict O.C.G.A. § 36-80-28</vt:lpstr>
      <vt:lpstr>PowerPoint Presentation</vt:lpstr>
      <vt:lpstr>PowerPoint Presentation</vt:lpstr>
      <vt:lpstr>Georgia Education Scholarship Act SB 173</vt:lpstr>
      <vt:lpstr>How is the scholarship funded?</vt:lpstr>
      <vt:lpstr>PowerPoint Presentation</vt:lpstr>
      <vt:lpstr>How does a student obtain the scholarship account?</vt:lpstr>
      <vt:lpstr>How does a student obtain the scholarship account?</vt:lpstr>
      <vt:lpstr>Student must submit application to the Governor’s Office of Student Achievement</vt:lpstr>
      <vt:lpstr>On what can the account funds be expended?</vt:lpstr>
      <vt:lpstr>What kinds of schools can students attend with these funds?</vt:lpstr>
      <vt:lpstr>PowerPoint Presentation</vt:lpstr>
      <vt:lpstr>Ballot Question</vt:lpstr>
      <vt:lpstr>If Debt included …</vt:lpstr>
      <vt:lpstr>Use of SPLOST Funds</vt:lpstr>
      <vt:lpstr>Referendum Resolution - O.C.G.A. § 48-8-111 </vt:lpstr>
      <vt:lpstr>How is Capital Outlay for Educational Purposes Defined? </vt:lpstr>
      <vt:lpstr>Do School Districts Really have Independent Contractors?</vt:lpstr>
      <vt:lpstr>The Players</vt:lpstr>
      <vt:lpstr>The Tests</vt:lpstr>
      <vt:lpstr>PowerPoint Presentation</vt:lpstr>
      <vt:lpstr>PowerPoint Presentation</vt:lpstr>
      <vt:lpstr>PowerPoint Presentation</vt:lpstr>
      <vt:lpstr>Behavioral Control</vt:lpstr>
      <vt:lpstr>Behavioral Control</vt:lpstr>
      <vt:lpstr>Financial Control</vt:lpstr>
      <vt:lpstr>Relationship of the Parties</vt:lpstr>
      <vt:lpstr>Georgia Courts</vt:lpstr>
      <vt:lpstr>Yearwood v. Peabody 45 Ga.App. 451 (1932)</vt:lpstr>
      <vt:lpstr>A.J. Hodges et al. v. Doctors Hospital 141 Ga.App. 649 (1977)</vt:lpstr>
      <vt:lpstr>Georgia law defines Employee</vt:lpstr>
      <vt:lpstr>Georgia law defines Employee</vt:lpstr>
      <vt:lpstr>Georgia law defines Employee</vt:lpstr>
      <vt:lpstr>Georgia law defines Employee</vt:lpstr>
      <vt:lpstr>Georgia law defines Employee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Rhonda Stevens</dc:creator>
  <cp:lastModifiedBy>Rhonda Stevens</cp:lastModifiedBy>
  <cp:revision>6</cp:revision>
  <cp:lastPrinted>2019-05-01T18:00:55Z</cp:lastPrinted>
  <dcterms:created xsi:type="dcterms:W3CDTF">2019-04-30T16:08:29Z</dcterms:created>
  <dcterms:modified xsi:type="dcterms:W3CDTF">2019-05-01T21:29:54Z</dcterms:modified>
</cp:coreProperties>
</file>