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7"/>
  </p:notesMasterIdLst>
  <p:sldIdLst>
    <p:sldId id="295" r:id="rId5"/>
    <p:sldId id="256" r:id="rId6"/>
    <p:sldId id="302" r:id="rId7"/>
    <p:sldId id="305" r:id="rId8"/>
    <p:sldId id="304" r:id="rId9"/>
    <p:sldId id="298" r:id="rId10"/>
    <p:sldId id="321" r:id="rId11"/>
    <p:sldId id="320" r:id="rId12"/>
    <p:sldId id="300" r:id="rId13"/>
    <p:sldId id="311" r:id="rId14"/>
    <p:sldId id="339" r:id="rId15"/>
    <p:sldId id="312" r:id="rId16"/>
    <p:sldId id="340" r:id="rId17"/>
    <p:sldId id="322" r:id="rId18"/>
    <p:sldId id="323" r:id="rId19"/>
    <p:sldId id="307" r:id="rId20"/>
    <p:sldId id="686" r:id="rId21"/>
    <p:sldId id="297" r:id="rId22"/>
    <p:sldId id="306" r:id="rId23"/>
    <p:sldId id="292" r:id="rId24"/>
    <p:sldId id="324" r:id="rId25"/>
    <p:sldId id="325" r:id="rId26"/>
    <p:sldId id="326" r:id="rId27"/>
    <p:sldId id="327" r:id="rId28"/>
    <p:sldId id="328" r:id="rId29"/>
    <p:sldId id="329" r:id="rId30"/>
    <p:sldId id="334" r:id="rId31"/>
    <p:sldId id="330" r:id="rId32"/>
    <p:sldId id="309" r:id="rId33"/>
    <p:sldId id="331" r:id="rId34"/>
    <p:sldId id="332" r:id="rId35"/>
    <p:sldId id="269" r:id="rId36"/>
    <p:sldId id="275" r:id="rId37"/>
    <p:sldId id="267" r:id="rId38"/>
    <p:sldId id="268" r:id="rId39"/>
    <p:sldId id="276" r:id="rId40"/>
    <p:sldId id="277" r:id="rId41"/>
    <p:sldId id="259" r:id="rId42"/>
    <p:sldId id="313" r:id="rId43"/>
    <p:sldId id="310" r:id="rId44"/>
    <p:sldId id="260" r:id="rId45"/>
    <p:sldId id="261" r:id="rId46"/>
    <p:sldId id="262" r:id="rId47"/>
    <p:sldId id="282" r:id="rId48"/>
    <p:sldId id="288" r:id="rId49"/>
    <p:sldId id="289" r:id="rId50"/>
    <p:sldId id="291" r:id="rId51"/>
    <p:sldId id="337" r:id="rId52"/>
    <p:sldId id="335" r:id="rId53"/>
    <p:sldId id="336" r:id="rId54"/>
    <p:sldId id="318" r:id="rId55"/>
    <p:sldId id="338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8T18:43:30.712"/>
    </inkml:context>
    <inkml:brush xml:id="br0">
      <inkml:brushProperty name="height" value="0.053" units="cm"/>
    </inkml:brush>
  </inkml:definitions>
  <inkml:trace contextRef="#ctx0" brushRef="#br0">1 0 32767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US" dirty="0"/>
              <a:t>Share</a:t>
            </a:r>
            <a:r>
              <a:rPr lang="en-US" baseline="0" dirty="0"/>
              <a:t> Terri’s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769938"/>
            <a:ext cx="5121275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US" dirty="0"/>
              <a:t>In FY17 Districts/LEAs</a:t>
            </a:r>
            <a:r>
              <a:rPr lang="en-US" baseline="0" dirty="0"/>
              <a:t> are required to comply with the of </a:t>
            </a:r>
            <a:r>
              <a:rPr lang="en-US" dirty="0"/>
              <a:t>ESEA/ NCLB statute and some provisions in ESEA/ESSA.  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US" dirty="0"/>
              <a:t>Remember that FY17 is a transition</a:t>
            </a:r>
            <a:r>
              <a:rPr lang="en-US" baseline="0" dirty="0"/>
              <a:t> year as we move from </a:t>
            </a:r>
            <a:r>
              <a:rPr lang="en-US" dirty="0"/>
              <a:t>NCLB to ESSA,</a:t>
            </a:r>
            <a:r>
              <a:rPr lang="en-US" baseline="0" dirty="0"/>
              <a:t> so</a:t>
            </a:r>
            <a:r>
              <a:rPr lang="en-US" dirty="0"/>
              <a:t> some</a:t>
            </a:r>
            <a:r>
              <a:rPr lang="en-US" baseline="0" dirty="0"/>
              <a:t> portions of ESSA will not go into affect until FY18.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37B1-C117-4905-969A-042E61959AD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769938"/>
            <a:ext cx="5121275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Including, but not limited to...</a:t>
            </a:r>
          </a:p>
          <a:p>
            <a:endParaRPr lang="en-US" sz="1400" dirty="0"/>
          </a:p>
          <a:p>
            <a:r>
              <a:rPr lang="en-US" sz="1400" dirty="0"/>
              <a:t>Talking Points:</a:t>
            </a:r>
          </a:p>
          <a:p>
            <a:pPr marL="316172" indent="-316172">
              <a:buFont typeface="Arial" panose="020B0604020202020204" pitchFamily="34" charset="0"/>
              <a:buChar char="•"/>
            </a:pPr>
            <a:r>
              <a:rPr lang="en-US" sz="1400" dirty="0"/>
              <a:t>We are often asked what good source documentation looks like. </a:t>
            </a:r>
          </a:p>
          <a:p>
            <a:pPr marL="316172" indent="-316172">
              <a:buFont typeface="Arial" panose="020B0604020202020204" pitchFamily="34" charset="0"/>
              <a:buChar char="•"/>
            </a:pPr>
            <a:r>
              <a:rPr lang="en-US" sz="1400" dirty="0"/>
              <a:t>These are simply examples for common expenditures. </a:t>
            </a:r>
          </a:p>
          <a:p>
            <a:pPr marL="316172" indent="-316172">
              <a:buFont typeface="Arial" panose="020B0604020202020204" pitchFamily="34" charset="0"/>
              <a:buChar char="•"/>
            </a:pPr>
            <a:r>
              <a:rPr lang="en-US" sz="1400" dirty="0"/>
              <a:t>Each LEA must decide what they believe helps establish </a:t>
            </a:r>
            <a:r>
              <a:rPr lang="en-US" sz="1400" dirty="0" err="1"/>
              <a:t>allowability</a:t>
            </a:r>
            <a:r>
              <a:rPr lang="en-US" sz="1400" dirty="0"/>
              <a:t>. </a:t>
            </a:r>
          </a:p>
          <a:p>
            <a:pPr marL="316172" indent="-316172">
              <a:buFont typeface="Arial" panose="020B0604020202020204" pitchFamily="34" charset="0"/>
              <a:buChar char="•"/>
            </a:pPr>
            <a:r>
              <a:rPr lang="en-US" sz="1400" dirty="0"/>
              <a:t>If you have questions, don’t guess – ask your Program Specialist.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37B1-C117-4905-969A-042E61959AD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06/21/2016</a:t>
            </a:r>
          </a:p>
        </p:txBody>
      </p:sp>
    </p:spTree>
    <p:extLst>
      <p:ext uri="{BB962C8B-B14F-4D97-AF65-F5344CB8AC3E}">
        <p14:creationId xmlns:p14="http://schemas.microsoft.com/office/powerpoint/2010/main" val="4725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owen@doe.k12.ga.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doe.org/School-Improvement/Federal-Programs/Pages/Federal-Programs-Handbook.asp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School-Improvement/Federal-Programs/Pages/Federal-Programs-Handbook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School-Improvement/Federal-Programs/Pages/Federal-Programs-Handbook.asp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adoe.org/School-Improvement/Federal-Programs/Pages/Federal-Programs-Handbook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7052" y="1210492"/>
            <a:ext cx="8534400" cy="5016137"/>
          </a:xfrm>
        </p:spPr>
        <p:txBody>
          <a:bodyPr>
            <a:norm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GaDOE Updates </a:t>
            </a:r>
          </a:p>
          <a:p>
            <a:pPr lvl="0"/>
            <a:r>
              <a:rPr lang="en-US" sz="5400" b="1" dirty="0">
                <a:solidFill>
                  <a:prstClr val="black"/>
                </a:solidFill>
              </a:rPr>
              <a:t>from Title I 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</a:rPr>
              <a:t>G.A.I.N.S.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Georgia Accounting Information Network Support Inc.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</a:rPr>
              <a:t>Annual Conference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May 3-4, 2018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Savannah, Georgia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Marriott Riverfront Hotel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Funding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" y="1659579"/>
            <a:ext cx="8602675" cy="4626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It is the goal of the GaDOE to ensure LEAs have the ability to maximize the use their funds to meet the needs of the students being served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993300"/>
                </a:solidFill>
              </a:rPr>
              <a:t>Braiding/Coordination of Funds</a:t>
            </a:r>
          </a:p>
          <a:p>
            <a:r>
              <a:rPr lang="en-US" sz="2400" dirty="0"/>
              <a:t>Financial resources from several individual funding streams coordinated by all stakeholders to support a single initiative,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Each individual award maintains its specific identity</a:t>
            </a:r>
          </a:p>
          <a:p>
            <a:r>
              <a:rPr lang="en-US" sz="2400" dirty="0"/>
              <a:t>While braiding is encouraged, the funds still have to meet the intent and purpose of each individual funding stream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Funding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" y="1659579"/>
            <a:ext cx="8602675" cy="4626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It is the goal of the GaDOE to ensure LEAs have the ability to maximize the use their funds to meet the needs of the students being served.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993300"/>
                </a:solidFill>
              </a:rPr>
              <a:t>Transfer/Coordination of Funds (ESEA Section 5103)</a:t>
            </a:r>
          </a:p>
          <a:p>
            <a:r>
              <a:rPr lang="en-US" sz="2400" dirty="0"/>
              <a:t>LEAs may transfer up to 100% of funds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Title II and Title IV  </a:t>
            </a:r>
            <a:r>
              <a:rPr lang="en-US" sz="2400" u="sng" dirty="0"/>
              <a:t>to</a:t>
            </a:r>
            <a:r>
              <a:rPr lang="en-US" sz="2400" dirty="0"/>
              <a:t> Title I-Part A, Title I-Part C, Title I-Part D, and Title III-Part A.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Funds that are transferred must follow the statutes and guidance of the program to which they are transferred</a:t>
            </a:r>
          </a:p>
          <a:p>
            <a:r>
              <a:rPr lang="en-US" sz="2400" dirty="0"/>
              <a:t>LEAs must still meet the requirements of the original program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Once funds are transferred, they cannot be moved 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Funding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47" y="1586427"/>
            <a:ext cx="8617306" cy="4477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2"/>
                </a:solidFill>
              </a:rPr>
              <a:t>It is the goal of the GaDOE to ensure LEAs have the ability to maximize the use their funds to meet the needs of the students being served.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993300"/>
                </a:solidFill>
              </a:rPr>
              <a:t>Consolidation of Federal Funds - Fund 400 (ESEA Section 8203)</a:t>
            </a:r>
          </a:p>
          <a:p>
            <a:r>
              <a:rPr lang="en-US" sz="2400" dirty="0"/>
              <a:t>This is the traditional schoolwide use of funds </a:t>
            </a:r>
          </a:p>
          <a:p>
            <a:r>
              <a:rPr lang="en-US" sz="2400" dirty="0"/>
              <a:t>LEAs that follow proper methodologies to allocate funds to the school level, may </a:t>
            </a:r>
            <a:r>
              <a:rPr lang="en-US" sz="2400" b="1" dirty="0">
                <a:solidFill>
                  <a:srgbClr val="00B050"/>
                </a:solidFill>
              </a:rPr>
              <a:t>consolidate school level </a:t>
            </a:r>
            <a:r>
              <a:rPr lang="en-US" sz="2400" b="1" u="sng" dirty="0">
                <a:solidFill>
                  <a:srgbClr val="00B050"/>
                </a:solidFill>
              </a:rPr>
              <a:t>federal funds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in order to meet the needs of the school/district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Only schoolwide Title I schools are eligible to do this</a:t>
            </a:r>
          </a:p>
          <a:p>
            <a:r>
              <a:rPr lang="en-US" sz="2400" dirty="0"/>
              <a:t>The intents and purposes of the law must still be met for each federal program consolidated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Funding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47" y="1586427"/>
            <a:ext cx="8617306" cy="4477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2"/>
                </a:solidFill>
              </a:rPr>
              <a:t>It is the goal of the GaDOE to ensure LEAs have the ability to maximize the use their funds to meet the needs of the students being served.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993300"/>
                </a:solidFill>
              </a:rPr>
              <a:t>Consolidation of State, Local, and Federal Funds – Fund 150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These consolidated funds become local funds and lose federal requirements</a:t>
            </a:r>
            <a:r>
              <a:rPr lang="en-US" sz="2400" dirty="0"/>
              <a:t> (Procurement, inventory, UGG)</a:t>
            </a:r>
          </a:p>
          <a:p>
            <a:r>
              <a:rPr lang="en-US" sz="2400" dirty="0"/>
              <a:t>Allocate federal funds to Title I Schoolwide schools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The consolidated funds must still meet intent and purposes of federal programs consolidated</a:t>
            </a:r>
          </a:p>
          <a:p>
            <a:r>
              <a:rPr lang="en-US" sz="2400" dirty="0"/>
              <a:t>School leadership maintains control of how funds are spent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Contact Shaun Owen (</a:t>
            </a:r>
            <a:r>
              <a:rPr lang="en-US" sz="2400" b="1" dirty="0">
                <a:solidFill>
                  <a:srgbClr val="0070C0"/>
                </a:solidFill>
                <a:hlinkClick r:id="rId2"/>
              </a:rPr>
              <a:t>sowen@doe.k12.ga.us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) at GaDOE for more details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Funding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47" y="1878742"/>
            <a:ext cx="8617306" cy="4405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2"/>
                </a:solidFill>
              </a:rPr>
              <a:t>It is the goal of the GaDOE to ensure LEAs have the ability to maximize the use their funds to meet the needs of the students being served.</a:t>
            </a:r>
          </a:p>
          <a:p>
            <a:pPr marL="0" indent="0" algn="ctr">
              <a:buNone/>
            </a:pPr>
            <a:r>
              <a:rPr lang="en-US" sz="2200" b="1" u="sng" dirty="0">
                <a:solidFill>
                  <a:srgbClr val="993300"/>
                </a:solidFill>
              </a:rPr>
              <a:t>Consolidation of Administrative Funds - NEW</a:t>
            </a:r>
            <a:endParaRPr lang="en-US" sz="2200" dirty="0"/>
          </a:p>
          <a:p>
            <a:r>
              <a:rPr lang="en-US" sz="2000" dirty="0"/>
              <a:t>LEAs are allowed, with GaDOE approval, 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consolidate costs associated with the administration of those federal ESEA grant funds from several programs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One benefit - could pay for LEA Federal Program Director to cover all federal programs without having to be split funded</a:t>
            </a:r>
            <a:r>
              <a:rPr lang="en-US" sz="2000" dirty="0"/>
              <a:t> </a:t>
            </a:r>
          </a:p>
          <a:p>
            <a:r>
              <a:rPr lang="en-US" sz="2000" dirty="0"/>
              <a:t>An LEA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must notify GaDOE (federalprograms@doe.k12.ga.us) by July 1 </a:t>
            </a:r>
            <a:r>
              <a:rPr lang="en-US" sz="2000" dirty="0"/>
              <a:t>if they are seeking permission to consolidate administrative funds for the upcoming fiscal year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GaDOE will then contact the LEA with 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C83D-F246-45E8-8C19-54292690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GaDOE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2C5BD-BB4C-4C53-8231-E8B01E76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27" y="1825625"/>
            <a:ext cx="8704282" cy="240242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3300"/>
                </a:solidFill>
              </a:rPr>
              <a:t>Please visit our Federal Programs website 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http://www.gadoe.org/School-Improvement/Federal-Programs/Pages/default.aspx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860A-E2AC-490A-9B9A-46B0E9E5B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B9781-2538-4039-ABD3-597564031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6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10" y="86595"/>
            <a:ext cx="631663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latin typeface="+mn-lt"/>
              </a:rPr>
              <a:t>State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F0A39-2652-4D75-8CCD-E8AE475A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" y="4673"/>
            <a:ext cx="9144000" cy="1771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43263-A84F-485B-B481-C0134639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50" y="1790700"/>
            <a:ext cx="7286625" cy="506730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8ACD4C0D-9DBD-4330-8361-9BB0723F3F7D}"/>
              </a:ext>
            </a:extLst>
          </p:cNvPr>
          <p:cNvSpPr/>
          <p:nvPr/>
        </p:nvSpPr>
        <p:spPr>
          <a:xfrm>
            <a:off x="1666037" y="171543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87AD3F6-66DD-4863-AF0B-88F262494493}"/>
              </a:ext>
            </a:extLst>
          </p:cNvPr>
          <p:cNvSpPr/>
          <p:nvPr/>
        </p:nvSpPr>
        <p:spPr>
          <a:xfrm>
            <a:off x="4269029" y="383971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3FC07F8-AF12-4466-A09B-787203D57FAB}"/>
              </a:ext>
            </a:extLst>
          </p:cNvPr>
          <p:cNvSpPr/>
          <p:nvPr/>
        </p:nvSpPr>
        <p:spPr>
          <a:xfrm>
            <a:off x="6575340" y="349912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3059B2D-4FED-445A-A6AE-FC78AE0244AC}"/>
              </a:ext>
            </a:extLst>
          </p:cNvPr>
          <p:cNvSpPr/>
          <p:nvPr/>
        </p:nvSpPr>
        <p:spPr>
          <a:xfrm>
            <a:off x="2760879" y="279242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3EA7-60C5-444C-82D0-9154EDB5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333375"/>
            <a:ext cx="6316663" cy="1325563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Federal Programs Handbook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0B6C-AB35-4364-8EEC-4E5041B9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>
              <a:defRPr/>
            </a:pPr>
            <a:fld id="{34E65C83-8360-47F8-BC3A-CD4B70CAFE1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73EA5-874E-4955-A09F-8BB3A9CA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DAC1141C-A9DA-41CA-B9F2-D50EDE0A41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3825" y="1825625"/>
            <a:ext cx="3376349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729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2367084"/>
            <a:ext cx="8724900" cy="2107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Required Written Procedures </a:t>
            </a:r>
          </a:p>
          <a:p>
            <a:pPr marL="0" indent="0" algn="ctr">
              <a:buNone/>
            </a:pPr>
            <a:r>
              <a:rPr lang="en-US" sz="5400" b="1" dirty="0"/>
              <a:t>&amp; Required Documentation</a:t>
            </a:r>
            <a:endParaRPr lang="en-US" sz="1600" b="1" dirty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E4CEF-BB1E-48C7-AE93-F39F6AA99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6995"/>
              </p:ext>
            </p:extLst>
          </p:nvPr>
        </p:nvGraphicFramePr>
        <p:xfrm>
          <a:off x="513062" y="1897692"/>
          <a:ext cx="7915275" cy="384366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1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Statutes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ESEA/ ESSA  &amp; Consolidated Appropriations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60893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USDE Non-Regulatory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USDE</a:t>
                      </a:r>
                      <a:r>
                        <a:rPr lang="en-US" sz="2400" baseline="0" dirty="0"/>
                        <a:t> Policy Letters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EDGAR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2 CFR Part 200 Uniform Administrative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34 CFR Part 76 State Administered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34 CFR Part 81 General Education Provisions Act (GEPA)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192ADB-B2EF-495E-B10C-828A4D8FE473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4801" y="413238"/>
            <a:ext cx="6816399" cy="8694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</a:t>
            </a:r>
            <a:br>
              <a:rPr lang="en-US" sz="3200" dirty="0"/>
            </a:br>
            <a:r>
              <a:rPr lang="en-US" sz="2900" dirty="0">
                <a:solidFill>
                  <a:schemeClr val="accent6">
                    <a:lumMod val="75000"/>
                  </a:schemeClr>
                </a:solidFill>
              </a:rPr>
              <a:t>Federal Laws and Requirements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5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910" y="3323970"/>
            <a:ext cx="5654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charset="0"/>
                <a:cs typeface="Arial" charset="0"/>
              </a:rPr>
              <a:t>Dr. Ken Banter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Title I, Part A Program Manager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Office of Federal Programs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(404) 673-2372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kbanter@doe.k12.ga.us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4440F-226D-4766-B351-91CBCF21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32" y="1510925"/>
            <a:ext cx="2634935" cy="16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2 CFR Part 200 Requires Procedures 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pp. 23-24 and 27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9201"/>
            <a:ext cx="9144000" cy="4845141"/>
          </a:xfrm>
        </p:spPr>
        <p:txBody>
          <a:bodyPr>
            <a:normAutofit lnSpcReduction="10000"/>
          </a:bodyPr>
          <a:lstStyle/>
          <a:p>
            <a:pPr marL="0" lvl="2" indent="0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Written policies and procedures are </a:t>
            </a:r>
            <a:r>
              <a:rPr lang="en-US" altLang="en-US" sz="2400" b="1" u="sng" dirty="0">
                <a:solidFill>
                  <a:schemeClr val="accent2"/>
                </a:solidFill>
              </a:rPr>
              <a:t>required</a:t>
            </a:r>
            <a:r>
              <a:rPr lang="en-US" altLang="en-US" sz="2400" dirty="0">
                <a:solidFill>
                  <a:prstClr val="black"/>
                </a:solidFill>
              </a:rPr>
              <a:t>!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Written Cash Management Procedure - §200.302(b)(6) and §200.305</a:t>
            </a:r>
          </a:p>
          <a:p>
            <a:pPr lvl="1" fontAlgn="base">
              <a:spcAft>
                <a:spcPct val="0"/>
              </a:spcAft>
            </a:pPr>
            <a:r>
              <a:rPr lang="en-US" altLang="en-US" b="1" dirty="0">
                <a:solidFill>
                  <a:srgbClr val="993300"/>
                </a:solidFill>
              </a:rPr>
              <a:t>Written </a:t>
            </a:r>
            <a:r>
              <a:rPr lang="en-US" altLang="en-US" b="1" dirty="0" err="1">
                <a:solidFill>
                  <a:srgbClr val="993300"/>
                </a:solidFill>
              </a:rPr>
              <a:t>Allowability</a:t>
            </a:r>
            <a:r>
              <a:rPr lang="en-US" altLang="en-US" b="1" dirty="0">
                <a:solidFill>
                  <a:srgbClr val="993300"/>
                </a:solidFill>
              </a:rPr>
              <a:t> Procedures - §200.302(b)(7)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Written Procedures for managing equipment § 200.313(d)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b="1" dirty="0">
                <a:solidFill>
                  <a:srgbClr val="993300"/>
                </a:solidFill>
              </a:rPr>
              <a:t>Written Conflicts of Interest Policy - §200.318(c)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Written Procurement Procedures - §200.319(c)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b="1" dirty="0">
                <a:solidFill>
                  <a:srgbClr val="993300"/>
                </a:solidFill>
              </a:rPr>
              <a:t>Written Method for Conducting Technical Evaluations of Proposals and Selecting Recipients - §200.320(d)(3)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Written compensation and leave policies §200.430</a:t>
            </a:r>
          </a:p>
          <a:p>
            <a:pPr lvl="1" fontAlgn="base">
              <a:spcAft>
                <a:spcPct val="0"/>
              </a:spcAft>
            </a:pPr>
            <a:r>
              <a:rPr lang="en-US" altLang="en-US" b="1" dirty="0">
                <a:solidFill>
                  <a:srgbClr val="993300"/>
                </a:solidFill>
              </a:rPr>
              <a:t>Written Travel Policy - §200.474(b)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Procedures for Checking Suspension and Debarment – 2 CFR § 180.25(a)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C328EE96-1631-4AB0-B3D5-3F66E8C9B26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50" y="526179"/>
            <a:ext cx="400700" cy="5003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228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pp. 24-26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961653"/>
            <a:ext cx="8741664" cy="4845141"/>
          </a:xfrm>
        </p:spPr>
        <p:txBody>
          <a:bodyPr>
            <a:normAutofit/>
          </a:bodyPr>
          <a:lstStyle/>
          <a:p>
            <a:pPr marL="0" lvl="2" indent="0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Four Methods of Procurement with Federal Funds:</a:t>
            </a:r>
          </a:p>
          <a:p>
            <a:pPr marL="914400" lvl="3" indent="-457200" eaLnBrk="0" fontAlgn="base" hangingPunct="0">
              <a:spcBef>
                <a:spcPts val="100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>
                <a:solidFill>
                  <a:srgbClr val="993300"/>
                </a:solidFill>
              </a:rPr>
              <a:t>Micro-Purchase</a:t>
            </a:r>
          </a:p>
          <a:p>
            <a:pPr marL="914400" lvl="3" indent="-457200" eaLnBrk="0" fontAlgn="base" hangingPunct="0">
              <a:spcBef>
                <a:spcPts val="100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>
                <a:solidFill>
                  <a:srgbClr val="00B050"/>
                </a:solidFill>
              </a:rPr>
              <a:t>Small Purchase</a:t>
            </a:r>
          </a:p>
          <a:p>
            <a:pPr marL="914400" lvl="3" indent="-457200" eaLnBrk="0" fontAlgn="base" hangingPunct="0">
              <a:spcBef>
                <a:spcPts val="100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>
                <a:solidFill>
                  <a:srgbClr val="993300"/>
                </a:solidFill>
              </a:rPr>
              <a:t>Sealed Bids</a:t>
            </a:r>
          </a:p>
          <a:p>
            <a:pPr marL="914400" lvl="3" indent="-457200" eaLnBrk="0" fontAlgn="base" hangingPunct="0">
              <a:spcBef>
                <a:spcPts val="100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>
                <a:solidFill>
                  <a:srgbClr val="00B050"/>
                </a:solidFill>
              </a:rPr>
              <a:t>Competitive Proposals</a:t>
            </a:r>
          </a:p>
          <a:p>
            <a:pPr marL="0" lvl="2" indent="0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endParaRPr lang="en-US" altLang="en-US" dirty="0">
              <a:solidFill>
                <a:prstClr val="black"/>
              </a:solidFill>
            </a:endParaRPr>
          </a:p>
          <a:p>
            <a:pPr marL="0" lvl="2" indent="0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Your procedures should outline your processes for each of these procurement methods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9CF56E3E-1990-4BDD-9A61-0D17E386A9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1426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p. 24-26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6" y="1584418"/>
            <a:ext cx="8699383" cy="4771933"/>
          </a:xfrm>
        </p:spPr>
        <p:txBody>
          <a:bodyPr>
            <a:normAutofit lnSpcReduction="10000"/>
          </a:bodyPr>
          <a:lstStyle/>
          <a:p>
            <a:pPr marL="0" lvl="2" indent="0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srgbClr val="993300"/>
                </a:solidFill>
              </a:rPr>
              <a:t>Procurement by Micro-Purchases</a:t>
            </a:r>
            <a:r>
              <a:rPr lang="en-US" altLang="en-US" sz="2800" u="sng" dirty="0">
                <a:solidFill>
                  <a:srgbClr val="993300"/>
                </a:solidFill>
              </a:rPr>
              <a:t> </a:t>
            </a:r>
            <a:r>
              <a:rPr lang="en-US" altLang="en-US" sz="2800" dirty="0">
                <a:solidFill>
                  <a:srgbClr val="993300"/>
                </a:solidFill>
              </a:rPr>
              <a:t> </a:t>
            </a:r>
            <a:r>
              <a:rPr lang="en-US" altLang="en-US" sz="2800" dirty="0">
                <a:solidFill>
                  <a:prstClr val="black"/>
                </a:solidFill>
              </a:rPr>
              <a:t>- the acquisition of supplies or services, </a:t>
            </a:r>
          </a:p>
          <a:p>
            <a:pPr marL="457200" lvl="2" indent="-457200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the aggregate dollar amount of which does not exceed the </a:t>
            </a:r>
            <a:r>
              <a:rPr lang="en-US" altLang="en-US" sz="2800" b="1" dirty="0">
                <a:solidFill>
                  <a:srgbClr val="00B050"/>
                </a:solidFill>
              </a:rPr>
              <a:t>micro-purchase threshold of $3,500.00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</a:p>
          <a:p>
            <a:pPr marL="457200" lvl="2" indent="-457200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LEAs should calculate the aggregate dollar amount for each purchase order of supplies or services by federal program</a:t>
            </a:r>
          </a:p>
          <a:p>
            <a:pPr marL="457200" lvl="2" indent="-457200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Must distribute micro-purchases equitably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</a:rPr>
              <a:t>among qualified suppliers</a:t>
            </a:r>
            <a:r>
              <a:rPr lang="en-US" altLang="en-US" sz="2800" dirty="0">
                <a:solidFill>
                  <a:prstClr val="black"/>
                </a:solidFill>
              </a:rPr>
              <a:t>. </a:t>
            </a:r>
          </a:p>
          <a:p>
            <a:pPr marL="457200" lvl="2" indent="-457200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May be awarded </a:t>
            </a:r>
            <a:r>
              <a:rPr lang="en-US" altLang="en-US" sz="2800" b="1" dirty="0">
                <a:solidFill>
                  <a:srgbClr val="00B050"/>
                </a:solidFill>
              </a:rPr>
              <a:t>without soliciting competitive quotations </a:t>
            </a:r>
            <a:r>
              <a:rPr lang="en-US" altLang="en-US" sz="2800" dirty="0">
                <a:solidFill>
                  <a:prstClr val="black"/>
                </a:solidFill>
              </a:rPr>
              <a:t>if the non-Federal entity considers the price to be reasonable.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D8421B79-C248-48FB-86F8-20D4A5B20FA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2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p. 24-26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8" y="1891922"/>
            <a:ext cx="8699383" cy="417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993300"/>
                </a:solidFill>
              </a:rPr>
              <a:t>Procurement by Small Purchase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/>
              <a:t>-</a:t>
            </a:r>
            <a:r>
              <a:rPr lang="en-US" dirty="0"/>
              <a:t> those relatively simple and informal procurement methods for securing services, supplies, or other property: </a:t>
            </a:r>
          </a:p>
          <a:p>
            <a:r>
              <a:rPr lang="en-US" dirty="0"/>
              <a:t>That do not cost more than the </a:t>
            </a:r>
            <a:r>
              <a:rPr lang="en-US" b="1" dirty="0">
                <a:solidFill>
                  <a:srgbClr val="00B050"/>
                </a:solidFill>
              </a:rPr>
              <a:t>simplified acquisition threshold (§200.88) of $150,000.00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B050"/>
                </a:solidFill>
              </a:rPr>
              <a:t>Price or rate quotations </a:t>
            </a:r>
            <a:r>
              <a:rPr lang="en-US" b="1" u="sng" dirty="0">
                <a:solidFill>
                  <a:srgbClr val="00B050"/>
                </a:solidFill>
              </a:rPr>
              <a:t>must be obtained </a:t>
            </a:r>
            <a:r>
              <a:rPr lang="en-US" b="1" dirty="0">
                <a:solidFill>
                  <a:srgbClr val="00B050"/>
                </a:solidFill>
              </a:rPr>
              <a:t>from an adequate number (at least 2) of qualified sources</a:t>
            </a:r>
          </a:p>
          <a:p>
            <a:r>
              <a:rPr lang="en-US" dirty="0"/>
              <a:t>Good Practice: Keep documentation with voucher packet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8BF1E915-C10E-470E-BC99-2B05AE39D1C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42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pp. 24-26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8" y="1724038"/>
            <a:ext cx="8699383" cy="414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993300"/>
                </a:solidFill>
              </a:rPr>
              <a:t>Procurement by Sealed Bids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/>
              <a:t>- </a:t>
            </a:r>
            <a:r>
              <a:rPr lang="en-US" b="1" dirty="0">
                <a:solidFill>
                  <a:srgbClr val="00B050"/>
                </a:solidFill>
              </a:rPr>
              <a:t>formal advertising</a:t>
            </a:r>
          </a:p>
          <a:p>
            <a:r>
              <a:rPr lang="en-US" dirty="0"/>
              <a:t>Purchases </a:t>
            </a:r>
            <a:r>
              <a:rPr lang="en-US" b="1" dirty="0">
                <a:solidFill>
                  <a:srgbClr val="00B050"/>
                </a:solidFill>
              </a:rPr>
              <a:t>greater than $150,000.00</a:t>
            </a:r>
            <a:r>
              <a:rPr lang="en-US" dirty="0"/>
              <a:t> </a:t>
            </a:r>
          </a:p>
          <a:p>
            <a:r>
              <a:rPr lang="en-US" dirty="0"/>
              <a:t>Bids are publicly solicited</a:t>
            </a:r>
          </a:p>
          <a:p>
            <a:r>
              <a:rPr lang="en-US" dirty="0"/>
              <a:t>A firm fixed price contract (lump sum or unit price) is </a:t>
            </a:r>
            <a:r>
              <a:rPr lang="en-US" b="1" dirty="0">
                <a:solidFill>
                  <a:srgbClr val="00B050"/>
                </a:solidFill>
              </a:rPr>
              <a:t>awarded to the responsible bidder whose bid is the lowest in price, and conforms to all the material terms and conditions </a:t>
            </a:r>
            <a:r>
              <a:rPr lang="en-US" dirty="0"/>
              <a:t>of the invitation for bids (§200.319)</a:t>
            </a:r>
          </a:p>
          <a:p>
            <a:r>
              <a:rPr lang="en-US" dirty="0"/>
              <a:t>Sealed bids must conform to the conditions and requirements outlined in 2 CFR §200.319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E76AEEE8-D2E1-4FE8-BF8B-B2BA63CE83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94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pp. 24-26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8" y="1724037"/>
            <a:ext cx="8699383" cy="4449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993300"/>
                </a:solidFill>
              </a:rPr>
              <a:t>Procurement by Competitive Proposals</a:t>
            </a:r>
            <a:r>
              <a:rPr lang="en-US" b="1" dirty="0"/>
              <a:t> - </a:t>
            </a:r>
            <a:r>
              <a:rPr lang="en-US" dirty="0"/>
              <a:t>(§200.319) </a:t>
            </a:r>
          </a:p>
          <a:p>
            <a:r>
              <a:rPr lang="en-US" dirty="0"/>
              <a:t>Normally conducted with more than one source submitting an offer </a:t>
            </a:r>
          </a:p>
          <a:p>
            <a:r>
              <a:rPr lang="en-US" b="1" dirty="0">
                <a:solidFill>
                  <a:srgbClr val="00B050"/>
                </a:solidFill>
              </a:rPr>
              <a:t>Either a fixed price or cost-reimbursement type contract is awarded </a:t>
            </a:r>
          </a:p>
          <a:p>
            <a:r>
              <a:rPr lang="en-US" dirty="0"/>
              <a:t>It is generally used when conditions are not appropriate for the use of sealed bids  </a:t>
            </a:r>
          </a:p>
          <a:p>
            <a:r>
              <a:rPr lang="en-US" b="1" dirty="0">
                <a:solidFill>
                  <a:srgbClr val="00B050"/>
                </a:solidFill>
              </a:rPr>
              <a:t>Contracts are awarded to firm whose proposal is most advantageous to the program with price and other factors considered </a:t>
            </a:r>
          </a:p>
          <a:p>
            <a:r>
              <a:rPr lang="en-US" dirty="0"/>
              <a:t>If this method is used, 2 CFR §200.319 lists several requirements that must be followed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45F331E0-5B3B-4141-9E5A-82ABFEAD342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572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pp. 24-26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8" y="1598203"/>
            <a:ext cx="8699383" cy="48277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993300"/>
                </a:solidFill>
              </a:rPr>
              <a:t>Procurement by Noncompetitive Proposals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/>
              <a:t>- </a:t>
            </a:r>
            <a:r>
              <a:rPr lang="en-US" dirty="0"/>
              <a:t>solicitation of a </a:t>
            </a:r>
            <a:r>
              <a:rPr lang="en-US" b="1" dirty="0">
                <a:solidFill>
                  <a:srgbClr val="00B050"/>
                </a:solidFill>
              </a:rPr>
              <a:t>proposal from only one source </a:t>
            </a:r>
          </a:p>
          <a:p>
            <a:r>
              <a:rPr lang="en-US" dirty="0"/>
              <a:t>May be used only when one or more of the following circumstances apply: </a:t>
            </a:r>
          </a:p>
          <a:p>
            <a:pPr marL="457200" lvl="1" indent="0">
              <a:buNone/>
            </a:pPr>
            <a:r>
              <a:rPr lang="en-US" dirty="0"/>
              <a:t>a. The item is </a:t>
            </a:r>
            <a:r>
              <a:rPr lang="en-US" b="1" dirty="0">
                <a:solidFill>
                  <a:srgbClr val="00B050"/>
                </a:solidFill>
              </a:rPr>
              <a:t>available only from a single source</a:t>
            </a:r>
            <a:r>
              <a:rPr lang="en-US" dirty="0"/>
              <a:t>; </a:t>
            </a:r>
          </a:p>
          <a:p>
            <a:pPr marL="457200" lvl="1" indent="0">
              <a:buNone/>
            </a:pPr>
            <a:r>
              <a:rPr lang="en-US" dirty="0"/>
              <a:t>b. The </a:t>
            </a:r>
            <a:r>
              <a:rPr lang="en-US" b="1" dirty="0">
                <a:solidFill>
                  <a:srgbClr val="00B050"/>
                </a:solidFill>
              </a:rPr>
              <a:t>public emergency </a:t>
            </a:r>
            <a:r>
              <a:rPr lang="en-US" dirty="0"/>
              <a:t>for the requirement will</a:t>
            </a:r>
          </a:p>
          <a:p>
            <a:pPr marL="457200" lvl="1" indent="0">
              <a:buNone/>
            </a:pPr>
            <a:r>
              <a:rPr lang="en-US" dirty="0"/>
              <a:t>     not permit a delay resulting from competitive solicitation; </a:t>
            </a:r>
          </a:p>
          <a:p>
            <a:pPr marL="457200" lvl="1" indent="0">
              <a:buNone/>
            </a:pPr>
            <a:r>
              <a:rPr lang="en-US" dirty="0"/>
              <a:t>c. The </a:t>
            </a:r>
            <a:r>
              <a:rPr lang="en-US" b="1" dirty="0">
                <a:solidFill>
                  <a:srgbClr val="00B050"/>
                </a:solidFill>
              </a:rPr>
              <a:t>Federal awarding agency or pass-through entity expressly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authorizes noncompetitive proposals</a:t>
            </a:r>
            <a:r>
              <a:rPr lang="en-US" dirty="0"/>
              <a:t> in response to a written</a:t>
            </a:r>
          </a:p>
          <a:p>
            <a:pPr marL="457200" lvl="1" indent="0">
              <a:buNone/>
            </a:pPr>
            <a:r>
              <a:rPr lang="en-US" dirty="0"/>
              <a:t>     request from the non-Federal entity; or </a:t>
            </a:r>
          </a:p>
          <a:p>
            <a:pPr marL="457200" lvl="1" indent="0">
              <a:buNone/>
            </a:pPr>
            <a:r>
              <a:rPr lang="en-US" dirty="0"/>
              <a:t>d. After solicitation of a number of sources, </a:t>
            </a:r>
            <a:r>
              <a:rPr lang="en-US" b="1" dirty="0">
                <a:solidFill>
                  <a:srgbClr val="00B050"/>
                </a:solidFill>
              </a:rPr>
              <a:t>competition is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determined inadequate</a:t>
            </a:r>
            <a:r>
              <a:rPr lang="en-US" dirty="0"/>
              <a:t>. </a:t>
            </a:r>
          </a:p>
          <a:p>
            <a:r>
              <a:rPr lang="en-US" dirty="0"/>
              <a:t>Sole Sourcing Should Be Limited</a:t>
            </a:r>
          </a:p>
          <a:p>
            <a:r>
              <a:rPr lang="en-US" b="1" dirty="0">
                <a:solidFill>
                  <a:srgbClr val="00B050"/>
                </a:solidFill>
              </a:rPr>
              <a:t>Sole source letters from vendors are problematic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047F5FCF-DB91-41E7-90A9-D37ACE7551D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7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AA5-74B3-47C9-87EE-AEEBF8A9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8402" y="2360327"/>
            <a:ext cx="631663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93300"/>
                </a:solidFill>
              </a:rPr>
              <a:t>The Procurement CLAW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0990-0C08-4DEC-B450-68A8CD2635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FB4D2-ABDD-4263-85AA-6F578EDAC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D51B0-AA14-4839-A03A-E208630E0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57" y="0"/>
            <a:ext cx="7882712" cy="629517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14469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30659"/>
            <a:ext cx="7114903" cy="109140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Procurement with Federal Funds</a:t>
            </a:r>
            <a:br>
              <a:rPr lang="en-US" sz="3200" dirty="0">
                <a:solidFill>
                  <a:prstClr val="black"/>
                </a:solidFill>
                <a:latin typeface="Calibri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p. 26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8" y="1724038"/>
            <a:ext cx="8699383" cy="4441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Statewide Contracts – Georgia Department of Administrative Services </a:t>
            </a:r>
            <a:endParaRPr lang="en-US" dirty="0"/>
          </a:p>
          <a:p>
            <a:r>
              <a:rPr lang="en-US" dirty="0"/>
              <a:t>LEAs may utilize Georgia’s statewide contracts for the procurement of supplies and services</a:t>
            </a:r>
          </a:p>
          <a:p>
            <a:r>
              <a:rPr lang="en-US" b="1" dirty="0">
                <a:solidFill>
                  <a:srgbClr val="993300"/>
                </a:solidFill>
              </a:rPr>
              <a:t>LEAs should follow their own internal processes for using these statewide contracts as administered by the Georgia Department of Administrative Services (DOAS)</a:t>
            </a:r>
          </a:p>
          <a:p>
            <a:r>
              <a:rPr lang="en-US" dirty="0"/>
              <a:t>LEAs are still responsible for ensuring that all federal regulations are followed when utilizing these contracts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75150"/>
              </p:ext>
            </p:extLst>
          </p:nvPr>
        </p:nvGraphicFramePr>
        <p:xfrm>
          <a:off x="152400" y="1066800"/>
          <a:ext cx="8915400" cy="50496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Common Expenditures</a:t>
                      </a:r>
                    </a:p>
                  </a:txBody>
                  <a:tcPr marL="65723" marR="6572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Documentation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Common Expenditures</a:t>
                      </a:r>
                    </a:p>
                  </a:txBody>
                  <a:tcPr marL="65723" marR="6572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Documentation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5723" marR="65723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Travel</a:t>
                      </a:r>
                      <a:endParaRPr lang="en-US" sz="1500" b="1" dirty="0"/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Activity Agenda/ Materials</a:t>
                      </a:r>
                    </a:p>
                    <a:p>
                      <a:pPr algn="ctr"/>
                      <a:r>
                        <a:rPr lang="en-US" sz="1500" dirty="0"/>
                        <a:t>Travel Form (mileage</a:t>
                      </a:r>
                      <a:r>
                        <a:rPr lang="en-US" sz="1500" baseline="0" dirty="0"/>
                        <a:t>, meals)</a:t>
                      </a:r>
                      <a:endParaRPr lang="en-US" sz="15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Teacher Name,</a:t>
                      </a:r>
                      <a:r>
                        <a:rPr lang="en-US" sz="1500" baseline="0" dirty="0"/>
                        <a:t> Content, </a:t>
                      </a:r>
                      <a:r>
                        <a:rPr lang="en-US" sz="1500" dirty="0"/>
                        <a:t>Location</a:t>
                      </a:r>
                    </a:p>
                    <a:p>
                      <a:pPr algn="ctr"/>
                      <a:r>
                        <a:rPr lang="en-US" sz="1500" dirty="0"/>
                        <a:t>Hotel Receipts</a:t>
                      </a: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Stipends</a:t>
                      </a:r>
                      <a:endParaRPr lang="en-US" sz="1500" b="1" dirty="0"/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Time and Effort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Activity Agenda/ Materials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Sign-In Sheet (Roles)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Teacher Name,</a:t>
                      </a:r>
                      <a:r>
                        <a:rPr lang="en-US" sz="1500" baseline="0" dirty="0"/>
                        <a:t> Content, </a:t>
                      </a:r>
                      <a:r>
                        <a:rPr lang="en-US" sz="1500" dirty="0"/>
                        <a:t>Location</a:t>
                      </a:r>
                    </a:p>
                  </a:txBody>
                  <a:tcPr marL="65723" marR="65723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5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Substitutes</a:t>
                      </a: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Time and Effort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Activity Agenda/ Materials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Teacher Name,</a:t>
                      </a:r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 Content, </a:t>
                      </a:r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Location</a:t>
                      </a: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Supplies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and</a:t>
                      </a:r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 Equipment</a:t>
                      </a:r>
                      <a:endParaRPr lang="en-US" sz="1500" b="1" dirty="0">
                        <a:solidFill>
                          <a:srgbClr val="993300"/>
                        </a:solidFill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Detailed Purchase</a:t>
                      </a:r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 Order/ Invoice</a:t>
                      </a:r>
                    </a:p>
                    <a:p>
                      <a:pPr algn="ctr"/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Associated Activity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Price</a:t>
                      </a:r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 Quote if Applicable</a:t>
                      </a:r>
                      <a:endParaRPr lang="en-US" sz="1500" b="1" dirty="0">
                        <a:solidFill>
                          <a:srgbClr val="993300"/>
                        </a:solidFill>
                      </a:endParaRPr>
                    </a:p>
                  </a:txBody>
                  <a:tcPr marL="65723" marR="65723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Registration/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Dues and Fees</a:t>
                      </a:r>
                      <a:endParaRPr lang="en-US" sz="1500" b="1" dirty="0"/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Agenda/ Registration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Description</a:t>
                      </a:r>
                    </a:p>
                    <a:p>
                      <a:pPr algn="ctr"/>
                      <a:r>
                        <a:rPr lang="en-US" sz="1500" dirty="0"/>
                        <a:t>Purchase</a:t>
                      </a:r>
                      <a:r>
                        <a:rPr lang="en-US" sz="1500" baseline="0" dirty="0"/>
                        <a:t> Order</a:t>
                      </a:r>
                      <a:endParaRPr lang="en-US" sz="1500" dirty="0"/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Contracts/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 Purchased Services</a:t>
                      </a:r>
                      <a:endParaRPr lang="en-US" sz="1500" b="1" dirty="0"/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Contract</a:t>
                      </a:r>
                    </a:p>
                    <a:p>
                      <a:pPr algn="ctr"/>
                      <a:r>
                        <a:rPr lang="en-US" sz="1500" dirty="0"/>
                        <a:t>Scope of Work/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Deliverables</a:t>
                      </a:r>
                    </a:p>
                    <a:p>
                      <a:pPr algn="ctr"/>
                      <a:r>
                        <a:rPr lang="en-US" sz="1500" dirty="0"/>
                        <a:t>Receipt of Deliverables</a:t>
                      </a:r>
                    </a:p>
                    <a:p>
                      <a:pPr algn="ctr"/>
                      <a:r>
                        <a:rPr lang="en-US" sz="1500" dirty="0"/>
                        <a:t>Price</a:t>
                      </a:r>
                      <a:r>
                        <a:rPr lang="en-US" sz="1500" baseline="0" dirty="0"/>
                        <a:t> Quote if Applicable</a:t>
                      </a:r>
                      <a:endParaRPr lang="en-US" sz="1500" dirty="0"/>
                    </a:p>
                  </a:txBody>
                  <a:tcPr marL="65723" marR="65723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5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Personnel</a:t>
                      </a: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Job Description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Time</a:t>
                      </a:r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 and Effort</a:t>
                      </a:r>
                      <a:endParaRPr lang="en-US" sz="1500" b="1" dirty="0">
                        <a:solidFill>
                          <a:srgbClr val="993300"/>
                        </a:solidFill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Implementation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Trainings</a:t>
                      </a:r>
                      <a:r>
                        <a:rPr lang="en-US" sz="1500" b="1" baseline="0" dirty="0">
                          <a:solidFill>
                            <a:srgbClr val="993300"/>
                          </a:solidFill>
                        </a:rPr>
                        <a:t> and Meetings</a:t>
                      </a:r>
                      <a:endParaRPr lang="en-US" sz="1500" b="1" i="1" dirty="0">
                        <a:solidFill>
                          <a:srgbClr val="993300"/>
                        </a:solidFill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Activity Agenda/ Materials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993300"/>
                          </a:solidFill>
                        </a:rPr>
                        <a:t>Sign-In Sheet (Roles)</a:t>
                      </a:r>
                      <a:endParaRPr lang="en-US" sz="1500" b="1" i="1" dirty="0">
                        <a:solidFill>
                          <a:srgbClr val="993300"/>
                        </a:solidFill>
                      </a:endParaRPr>
                    </a:p>
                  </a:txBody>
                  <a:tcPr marL="65723" marR="65723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/>
                        <a:t>P-Card/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kern="1200" dirty="0"/>
                        <a:t>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/>
                        <a:t>Statement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kern="1200" dirty="0"/>
                        <a:t>Corresponding</a:t>
                      </a:r>
                      <a:r>
                        <a:rPr lang="en-US" sz="1500" kern="1200" baseline="0" dirty="0"/>
                        <a:t> Documentation to Determine Allowability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/>
                        <a:t>Journal Entries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723" marR="65723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/>
                        <a:t>Detailed Documentation to Determine Allowability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723" marR="65723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192ADB-B2EF-495E-B10C-828A4D8FE473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7338"/>
            <a:ext cx="6816399" cy="86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GaDOE Updates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Document, Document, Document…</a:t>
            </a:r>
            <a:endParaRPr lang="en-US" sz="2900" dirty="0">
              <a:solidFill>
                <a:srgbClr val="8B8C8C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136524"/>
            <a:ext cx="631663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2" y="1323080"/>
            <a:ext cx="8342507" cy="4967992"/>
          </a:xfrm>
        </p:spPr>
        <p:txBody>
          <a:bodyPr>
            <a:normAutofit fontScale="92500"/>
          </a:bodyPr>
          <a:lstStyle/>
          <a:p>
            <a:r>
              <a:rPr lang="en-US" dirty="0"/>
              <a:t>GaDOE Updates</a:t>
            </a:r>
          </a:p>
          <a:p>
            <a:pPr lvl="1"/>
            <a:r>
              <a:rPr lang="en-US" dirty="0"/>
              <a:t>GA Systems of Continuous Improvement</a:t>
            </a:r>
          </a:p>
          <a:p>
            <a:pPr lvl="1"/>
            <a:r>
              <a:rPr lang="en-US" dirty="0"/>
              <a:t>FY19 Consolidated LEA Improvement Plan (CLIP)</a:t>
            </a:r>
          </a:p>
          <a:p>
            <a:pPr lvl="1"/>
            <a:r>
              <a:rPr lang="en-US" dirty="0"/>
              <a:t>FY19 Allocations</a:t>
            </a:r>
          </a:p>
          <a:p>
            <a:pPr lvl="1"/>
            <a:r>
              <a:rPr lang="en-US" dirty="0"/>
              <a:t>Funding Flexibility</a:t>
            </a:r>
          </a:p>
          <a:p>
            <a:pPr lvl="1"/>
            <a:r>
              <a:rPr lang="en-US" dirty="0"/>
              <a:t>Resources</a:t>
            </a:r>
          </a:p>
          <a:p>
            <a:r>
              <a:rPr lang="en-US" dirty="0"/>
              <a:t>Required Written Procedures &amp; Required Documentation</a:t>
            </a:r>
          </a:p>
          <a:p>
            <a:pPr lvl="1"/>
            <a:r>
              <a:rPr lang="en-US" dirty="0"/>
              <a:t>Drawing Down Funds</a:t>
            </a:r>
          </a:p>
          <a:p>
            <a:pPr lvl="1"/>
            <a:r>
              <a:rPr lang="en-US" dirty="0"/>
              <a:t>Supplement Not Supplant</a:t>
            </a:r>
          </a:p>
          <a:p>
            <a:pPr lvl="2"/>
            <a:r>
              <a:rPr lang="en-US" dirty="0"/>
              <a:t>SNS Test</a:t>
            </a:r>
          </a:p>
          <a:p>
            <a:pPr lvl="2"/>
            <a:r>
              <a:rPr lang="en-US" dirty="0"/>
              <a:t>SNS Test for Title I – RAMP - Equitable Distribution of State/ Local Funds</a:t>
            </a:r>
          </a:p>
          <a:p>
            <a:pPr lvl="1"/>
            <a:r>
              <a:rPr lang="en-US" dirty="0"/>
              <a:t>Suspension and Debarment</a:t>
            </a:r>
          </a:p>
          <a:p>
            <a:pPr lvl="1"/>
            <a:r>
              <a:rPr lang="en-US" dirty="0"/>
              <a:t>Completion Reports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AD06-6137-451C-96F5-2540B966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0" y="244321"/>
            <a:ext cx="6316630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Sample: Procurement Documentation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From a District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B881-7686-4323-AD17-674C0EF18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8B442-60DE-4FBC-9920-FC2667629A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880F0-D1C9-49FA-BB8E-7A8128822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401FC-9C47-4569-919C-452F56C7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4" y="1791858"/>
            <a:ext cx="8822131" cy="49483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3988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AD06-6137-451C-96F5-2540B966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0" y="250993"/>
            <a:ext cx="6316630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Sample: Procurement Documentation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</a:rPr>
              <a:t>From a District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B881-7686-4323-AD17-674C0EF18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8B442-60DE-4FBC-9920-FC2667629A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880F0-D1C9-49FA-BB8E-7A8128822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A765C-3907-4887-9419-7EA1AB16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0" y="1702600"/>
            <a:ext cx="8861199" cy="503764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0404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49" y="334016"/>
            <a:ext cx="6668064" cy="124851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GaDOE Updates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solidFill>
                  <a:prstClr val="black"/>
                </a:solidFill>
                <a:latin typeface="+mn-lt"/>
              </a:rPr>
              <a:t>Drawdown of Federal Funds</a:t>
            </a:r>
            <a:br>
              <a:rPr lang="en-US" sz="3200" dirty="0">
                <a:solidFill>
                  <a:prstClr val="black"/>
                </a:solidFill>
                <a:latin typeface="+mn-lt"/>
              </a:rPr>
            </a:br>
            <a:r>
              <a:rPr lang="en-US" sz="3200" dirty="0">
                <a:solidFill>
                  <a:prstClr val="black"/>
                </a:solidFill>
                <a:latin typeface="+mn-lt"/>
              </a:rPr>
              <a:t>pp. 33-36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1808050"/>
            <a:ext cx="8262801" cy="4322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Uniform Administrative Requirements, Cost Principles, and Audit Requirements for Federal Awards (also known as the Uniform Grant Guidance or UGG) requires all Federal programs to have </a:t>
            </a:r>
            <a:r>
              <a:rPr lang="en-US" b="1" dirty="0">
                <a:solidFill>
                  <a:schemeClr val="accent2"/>
                </a:solidFill>
              </a:rPr>
              <a:t>written procedures</a:t>
            </a:r>
            <a:r>
              <a:rPr lang="en-US" b="1" dirty="0"/>
              <a:t> </a:t>
            </a:r>
            <a:r>
              <a:rPr lang="en-US" dirty="0"/>
              <a:t>to implement the requirements for payments of Federal funds.</a:t>
            </a:r>
          </a:p>
          <a:p>
            <a:pPr marL="0" indent="0">
              <a:buNone/>
            </a:pPr>
            <a:r>
              <a:rPr lang="en-US" dirty="0"/>
              <a:t>					     (2 CFR 200.302)</a:t>
            </a:r>
            <a:r>
              <a:rPr lang="en-US" sz="3600" dirty="0"/>
              <a:t>	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28C016A9-2170-42AB-97E7-84C32600445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3260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49" y="183500"/>
            <a:ext cx="6668064" cy="10997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Drawdown of Federal Funds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pp. 33-36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1433780"/>
            <a:ext cx="8743405" cy="49225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disbursements to LEAs will be </a:t>
            </a:r>
            <a:r>
              <a:rPr lang="en-US" b="1" dirty="0">
                <a:solidFill>
                  <a:srgbClr val="00B050"/>
                </a:solidFill>
              </a:rPr>
              <a:t>reimbursement</a:t>
            </a:r>
            <a:r>
              <a:rPr lang="en-US" dirty="0"/>
              <a:t> for all allowable incurred Federal program expenditures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best practice for an LEA is to include in their drawdown procedures and practices </a:t>
            </a:r>
            <a:r>
              <a:rPr lang="en-US" b="1" dirty="0">
                <a:solidFill>
                  <a:srgbClr val="00B050"/>
                </a:solidFill>
              </a:rPr>
              <a:t>a copy (paper or electronic) of the complete expenditure detail report that directly relates to each DE0147 drawdown request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Each LEA is required to </a:t>
            </a:r>
            <a:r>
              <a:rPr lang="en-US" b="1" dirty="0">
                <a:solidFill>
                  <a:srgbClr val="00B050"/>
                </a:solidFill>
              </a:rPr>
              <a:t>document their procedures for cash management compliance of Federal programs (2 CFR 200.302)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Document the </a:t>
            </a:r>
            <a:r>
              <a:rPr lang="en-US" b="1" dirty="0">
                <a:solidFill>
                  <a:srgbClr val="00B050"/>
                </a:solidFill>
              </a:rPr>
              <a:t>internal controls </a:t>
            </a:r>
            <a:r>
              <a:rPr lang="en-US" dirty="0"/>
              <a:t>in place to ensure there is </a:t>
            </a:r>
            <a:r>
              <a:rPr lang="en-US" b="1" dirty="0">
                <a:solidFill>
                  <a:srgbClr val="00B050"/>
                </a:solidFill>
              </a:rPr>
              <a:t>appropriate review and authorization of the cash drawdown </a:t>
            </a:r>
            <a:r>
              <a:rPr lang="en-US" dirty="0"/>
              <a:t>by </a:t>
            </a:r>
            <a:r>
              <a:rPr lang="en-US" b="1" dirty="0">
                <a:solidFill>
                  <a:srgbClr val="00B050"/>
                </a:solidFill>
              </a:rPr>
              <a:t>someone other than the individual requesting the drawdown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Remember, the federal program must expend at least 85% of its allocation in order to carryover unexpended funds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C1BECD89-9E84-4703-869B-A84AECC27B2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54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8" y="2767526"/>
            <a:ext cx="6316003" cy="1322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89" y="82378"/>
            <a:ext cx="5559732" cy="6046573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68995" y="2705478"/>
            <a:ext cx="2625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Example of a good Procedure and Practice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0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8" y="2767526"/>
            <a:ext cx="6316003" cy="1322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7" y="2338075"/>
            <a:ext cx="8619254" cy="2767972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9546" y="340105"/>
            <a:ext cx="763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GaDOE Updates </a:t>
            </a:r>
            <a:b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2"/>
                </a:solidFill>
              </a:rPr>
              <a:t>Example of a good Procedure and Practice Part 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70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8" y="2767526"/>
            <a:ext cx="6316003" cy="1322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8" y="2166212"/>
            <a:ext cx="8139952" cy="3379694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9546" y="340105"/>
            <a:ext cx="763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GaDOE Updates </a:t>
            </a:r>
            <a:b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2"/>
                </a:solidFill>
              </a:rPr>
              <a:t>Example of a good Procedure and Practice Part 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24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8" y="2767526"/>
            <a:ext cx="6316003" cy="1322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09883"/>
            <a:ext cx="7656484" cy="2913529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9546" y="340105"/>
            <a:ext cx="763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GaDOE Updates </a:t>
            </a:r>
            <a:b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2"/>
                </a:solidFill>
              </a:rPr>
              <a:t>Example of a good Procedure and Practice Part 3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82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00" y="238565"/>
            <a:ext cx="6819742" cy="129389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Supplement Not Supplant (SNS)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pp. 46-50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185"/>
            <a:ext cx="7886700" cy="45964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993300"/>
                </a:solidFill>
              </a:rPr>
              <a:t>SNS Requirements for Title II &amp; Title IV, Part A</a:t>
            </a:r>
            <a:br>
              <a:rPr lang="en-US" sz="3200" b="1" u="sng" dirty="0">
                <a:solidFill>
                  <a:srgbClr val="993300"/>
                </a:solidFill>
              </a:rPr>
            </a:br>
            <a:r>
              <a:rPr lang="en-US" sz="3200" dirty="0"/>
              <a:t>Funds made available under this title shall be used to supplement, and </a:t>
            </a:r>
            <a:r>
              <a:rPr lang="en-US" sz="3200" b="1" dirty="0">
                <a:solidFill>
                  <a:srgbClr val="00B050"/>
                </a:solidFill>
              </a:rPr>
              <a:t>not supplant, non-Federal funds</a:t>
            </a:r>
            <a:r>
              <a:rPr lang="en-US" sz="3200" dirty="0"/>
              <a:t> that would otherwise be used for activities</a:t>
            </a:r>
            <a:r>
              <a:rPr lang="en-US" sz="3200" b="1" dirty="0"/>
              <a:t> </a:t>
            </a:r>
            <a:r>
              <a:rPr lang="en-US" sz="3200" dirty="0"/>
              <a:t>under this part.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993300"/>
                </a:solidFill>
              </a:rPr>
              <a:t>SNS Requirements for Title III &amp; Title IV, Part B &amp; Title V, Part B</a:t>
            </a:r>
            <a:br>
              <a:rPr lang="en-US" sz="3200" b="1" u="sng" dirty="0">
                <a:solidFill>
                  <a:srgbClr val="993300"/>
                </a:solidFill>
              </a:rPr>
            </a:br>
            <a:r>
              <a:rPr lang="en-US" sz="3200" dirty="0"/>
              <a:t>Federal funds made available under this subpart shall be used so as to supplement the level of </a:t>
            </a:r>
            <a:r>
              <a:rPr lang="en-US" sz="3200" b="1" u="sng" dirty="0">
                <a:solidFill>
                  <a:srgbClr val="00B050"/>
                </a:solidFill>
              </a:rPr>
              <a:t>Federal</a:t>
            </a:r>
            <a:r>
              <a:rPr lang="en-US" sz="3200" b="1" dirty="0">
                <a:solidFill>
                  <a:srgbClr val="00B050"/>
                </a:solidFill>
              </a:rPr>
              <a:t>, State, and local public funds </a:t>
            </a:r>
            <a:r>
              <a:rPr lang="en-US" sz="3200" dirty="0"/>
              <a:t>and in </a:t>
            </a:r>
            <a:r>
              <a:rPr lang="en-US" sz="3200" b="1" dirty="0">
                <a:solidFill>
                  <a:srgbClr val="00B050"/>
                </a:solidFill>
              </a:rPr>
              <a:t>no case to supplant such </a:t>
            </a:r>
            <a:r>
              <a:rPr lang="en-US" sz="3200" b="1" u="sng" dirty="0">
                <a:solidFill>
                  <a:srgbClr val="00B050"/>
                </a:solidFill>
              </a:rPr>
              <a:t>Federal</a:t>
            </a:r>
            <a:r>
              <a:rPr lang="en-US" sz="3200" b="1" dirty="0">
                <a:solidFill>
                  <a:srgbClr val="00B050"/>
                </a:solidFill>
              </a:rPr>
              <a:t>, State, and local public funds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BB4716F6-FC1D-4E1E-9FB0-8A01CF5AE91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40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22" y="351955"/>
            <a:ext cx="6819742" cy="12251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Supplement Not Supplant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pp. 46-50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0638"/>
            <a:ext cx="7886700" cy="4341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993300"/>
                </a:solidFill>
              </a:rPr>
              <a:t>Presumptions of Supplanting</a:t>
            </a:r>
            <a:br>
              <a:rPr lang="en-US" sz="3200" b="1" u="sng" dirty="0"/>
            </a:br>
            <a:r>
              <a:rPr lang="en-US" sz="3200" dirty="0"/>
              <a:t>In the following instances, it is presumed that supplanting has occurred if:</a:t>
            </a:r>
          </a:p>
          <a:p>
            <a:r>
              <a:rPr lang="en-US" dirty="0"/>
              <a:t>The LEA used Federal funds to pay for </a:t>
            </a:r>
            <a:r>
              <a:rPr lang="en-US" b="1" dirty="0">
                <a:solidFill>
                  <a:srgbClr val="00B050"/>
                </a:solidFill>
              </a:rPr>
              <a:t>services/activities that were </a:t>
            </a:r>
            <a:r>
              <a:rPr lang="en-US" b="1" u="sng" dirty="0">
                <a:solidFill>
                  <a:srgbClr val="00B050"/>
                </a:solidFill>
              </a:rPr>
              <a:t>required</a:t>
            </a:r>
            <a:r>
              <a:rPr lang="en-US" b="1" dirty="0">
                <a:solidFill>
                  <a:srgbClr val="00B050"/>
                </a:solidFill>
              </a:rPr>
              <a:t> under other Federal, state or local laws</a:t>
            </a:r>
            <a:endParaRPr lang="en-US" dirty="0"/>
          </a:p>
          <a:p>
            <a:r>
              <a:rPr lang="en-US" dirty="0"/>
              <a:t>The LEA used Federal funds to pay for </a:t>
            </a:r>
            <a:r>
              <a:rPr lang="en-US" b="1" dirty="0">
                <a:solidFill>
                  <a:srgbClr val="00B050"/>
                </a:solidFill>
              </a:rPr>
              <a:t>services/activities that were provided with non-Federal funds in the </a:t>
            </a:r>
            <a:r>
              <a:rPr lang="en-US" b="1" u="sng" dirty="0">
                <a:solidFill>
                  <a:srgbClr val="00B050"/>
                </a:solidFill>
              </a:rPr>
              <a:t>prior year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11D4357F-8E99-4D55-9D77-15058BA70D5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64" y="499982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8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1942385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Vijaya" panose="020B0604020202020204" pitchFamily="34" charset="0"/>
                <a:cs typeface="Vijaya" panose="020B0604020202020204" pitchFamily="34" charset="0"/>
              </a:rPr>
              <a:t>Good collaboration between the Finance Office and the Federal Programs Director helps to ensure the effective implementation of federal programs in the LEA.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82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79" y="278583"/>
            <a:ext cx="6819742" cy="11882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Supplement Not Supplant – Title I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pp. 46-48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4932"/>
            <a:ext cx="7886700" cy="398205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993300"/>
                </a:solidFill>
              </a:rPr>
              <a:t>Title I Requirements ESSA Section 1118(b)(1) </a:t>
            </a:r>
          </a:p>
          <a:p>
            <a:pPr marL="0" indent="0">
              <a:buNone/>
            </a:pPr>
            <a:r>
              <a:rPr lang="en-US" sz="3200" dirty="0"/>
              <a:t>The statute requires an SEA or LEA to use Title I funds only to </a:t>
            </a:r>
            <a:r>
              <a:rPr lang="en-US" sz="3200" b="1" dirty="0">
                <a:solidFill>
                  <a:srgbClr val="00B050"/>
                </a:solidFill>
              </a:rPr>
              <a:t>supplement the funds </a:t>
            </a:r>
            <a:r>
              <a:rPr lang="en-US" sz="3200" dirty="0"/>
              <a:t>that would, </a:t>
            </a:r>
            <a:r>
              <a:rPr lang="en-US" sz="3200" b="1" dirty="0">
                <a:solidFill>
                  <a:srgbClr val="00B050"/>
                </a:solidFill>
              </a:rPr>
              <a:t>in the absence of those Title I funds, be made available from State and local sources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for the education of students participating in Title I programs, and not to supplant such funds. </a:t>
            </a: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7C15442E-5112-46E1-B8F4-99CD24B9E4E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87" y="536214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4855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4"/>
            <a:ext cx="6576646" cy="13399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Supplement Not Supplant – Title I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pp. 46-48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595987"/>
            <a:ext cx="8556769" cy="4508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According to the statute, no LEA shall be required to… </a:t>
            </a:r>
          </a:p>
          <a:p>
            <a:r>
              <a:rPr lang="en-US" dirty="0"/>
              <a:t>Identify that an individual cost or service supported with Title I funds is supplemental; or </a:t>
            </a:r>
          </a:p>
          <a:p>
            <a:r>
              <a:rPr lang="en-US" b="1" dirty="0">
                <a:solidFill>
                  <a:srgbClr val="00B050"/>
                </a:solidFill>
              </a:rPr>
              <a:t>Provide Title I services through a particular instructional method or in a particular instructional setting in order to demonstrate compliance.</a:t>
            </a:r>
            <a:r>
              <a:rPr lang="en-US" dirty="0"/>
              <a:t> </a:t>
            </a:r>
          </a:p>
          <a:p>
            <a:r>
              <a:rPr lang="en-US" dirty="0"/>
              <a:t>The special rule applies to both schoolwide programs and targeted assistance programs. </a:t>
            </a:r>
          </a:p>
          <a:p>
            <a:pPr marL="0" indent="0">
              <a:buNone/>
            </a:pPr>
            <a:r>
              <a:rPr lang="en-US" dirty="0"/>
              <a:t>						1118(b)(3)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Because the LEA </a:t>
            </a:r>
            <a:r>
              <a:rPr lang="en-US" b="1" u="sng" dirty="0">
                <a:solidFill>
                  <a:srgbClr val="993300"/>
                </a:solidFill>
              </a:rPr>
              <a:t>must</a:t>
            </a:r>
            <a:r>
              <a:rPr lang="en-US" b="1" dirty="0">
                <a:solidFill>
                  <a:srgbClr val="00B050"/>
                </a:solidFill>
              </a:rPr>
              <a:t> have a methodology in place!!!!!!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88B3088F-8AB2-4528-A3EA-088B43214C6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64" y="469992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00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8" y="317346"/>
            <a:ext cx="7046859" cy="110398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Supplement Not Supplant – Title I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pp. 46-48</a:t>
            </a:r>
            <a:endParaRPr lang="en-US" sz="3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14185"/>
            <a:ext cx="8458200" cy="3974917"/>
          </a:xfrm>
        </p:spPr>
        <p:txBody>
          <a:bodyPr>
            <a:normAutofit/>
          </a:bodyPr>
          <a:lstStyle/>
          <a:p>
            <a:r>
              <a:rPr lang="en-US" b="1" dirty="0"/>
              <a:t>LEA must demonstrate</a:t>
            </a:r>
            <a:r>
              <a:rPr lang="en-US" dirty="0"/>
              <a:t> that the </a:t>
            </a:r>
            <a:r>
              <a:rPr lang="en-US" b="1" dirty="0">
                <a:solidFill>
                  <a:srgbClr val="00B050"/>
                </a:solidFill>
              </a:rPr>
              <a:t>methodology used (RAMP) </a:t>
            </a:r>
            <a:r>
              <a:rPr lang="en-US" dirty="0"/>
              <a:t>to allocate State and local funds to all its schools is implemented</a:t>
            </a:r>
          </a:p>
          <a:p>
            <a:r>
              <a:rPr lang="en-US" b="1" dirty="0"/>
              <a:t>Ensures that each Title I school</a:t>
            </a:r>
            <a:r>
              <a:rPr lang="en-US" dirty="0"/>
              <a:t> </a:t>
            </a:r>
            <a:r>
              <a:rPr lang="en-US" b="1" dirty="0"/>
              <a:t>receives </a:t>
            </a:r>
            <a:r>
              <a:rPr lang="en-US" b="1" dirty="0">
                <a:solidFill>
                  <a:srgbClr val="00B050"/>
                </a:solidFill>
              </a:rPr>
              <a:t>ALL</a:t>
            </a:r>
            <a:r>
              <a:rPr lang="en-US" b="1" dirty="0"/>
              <a:t> of the State and local funds it would otherwise receive if it were not receiving Title I funds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b="1" dirty="0"/>
              <a:t>(</a:t>
            </a:r>
            <a:r>
              <a:rPr lang="en-US" dirty="0"/>
              <a:t>1118(b)(2))</a:t>
            </a:r>
          </a:p>
          <a:p>
            <a:r>
              <a:rPr lang="en-US" b="1" dirty="0">
                <a:solidFill>
                  <a:srgbClr val="00B050"/>
                </a:solidFill>
              </a:rPr>
              <a:t>RAMP must be in place by July 1, 2018</a:t>
            </a:r>
          </a:p>
          <a:p>
            <a:r>
              <a:rPr lang="en-US" b="1" dirty="0"/>
              <a:t>Webinar with guidance on preparing the RAMP will be provided on </a:t>
            </a:r>
            <a:r>
              <a:rPr lang="en-US" b="1" dirty="0">
                <a:solidFill>
                  <a:srgbClr val="00B050"/>
                </a:solidFill>
              </a:rPr>
              <a:t>May 16</a:t>
            </a:r>
            <a:r>
              <a:rPr lang="en-US" b="1" baseline="30000" dirty="0">
                <a:solidFill>
                  <a:srgbClr val="00B050"/>
                </a:solidFill>
              </a:rPr>
              <a:t>th</a:t>
            </a:r>
            <a:r>
              <a:rPr lang="en-US" b="1" dirty="0">
                <a:solidFill>
                  <a:srgbClr val="00B050"/>
                </a:solidFill>
              </a:rPr>
              <a:t> at 9:00 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1513" y="1646237"/>
            <a:ext cx="6585200" cy="496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100" u="sng" dirty="0">
                <a:solidFill>
                  <a:srgbClr val="993300"/>
                </a:solidFill>
                <a:latin typeface="+mn-lt"/>
              </a:rPr>
              <a:t>Demonstration of Compliance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8" name="Content Placeholder 5">
            <a:hlinkClick r:id="rId2"/>
            <a:extLst>
              <a:ext uri="{FF2B5EF4-FFF2-40B4-BE49-F238E27FC236}">
                <a16:creationId xmlns:a16="http://schemas.microsoft.com/office/drawing/2014/main" id="{41DEA720-455A-4090-913D-D56D6BB154F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64" y="526810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41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9" y="155391"/>
            <a:ext cx="7042638" cy="110398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Supplement Not Supplant – Title I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pp. 46-48</a:t>
            </a:r>
            <a:endParaRPr lang="en-US" sz="3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0" y="1557645"/>
            <a:ext cx="8873338" cy="4798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LEA has significant flexibility in adopting a methodology to meet the new supplement not supplant requirement. The methodology must… 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Allocate state and local funds to ALL schools in the LEA in an equitable manner</a:t>
            </a:r>
          </a:p>
          <a:p>
            <a:pPr lvl="1"/>
            <a:r>
              <a:rPr lang="en-US" sz="2800" b="1" dirty="0"/>
              <a:t>Equitable does not mean Equal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An LEA must be able to demonstrate compliance—i.e., that it has implemented its methodology</a:t>
            </a:r>
          </a:p>
          <a:p>
            <a:pPr lvl="1"/>
            <a:r>
              <a:rPr lang="en-US" sz="2800" b="1" dirty="0"/>
              <a:t>RAMP will be “checked for implementation” during monitoring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Upload RAMP to Attachments tab in Portal</a:t>
            </a:r>
          </a:p>
          <a:p>
            <a:pPr lvl="1"/>
            <a:r>
              <a:rPr lang="en-US" sz="2800" b="1" dirty="0"/>
              <a:t>Title I Specialists will “review” RAMP when submitted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BFE6CEA0-846A-4A74-B64E-019E95BAEE1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370883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30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45" y="1442913"/>
            <a:ext cx="7231110" cy="721754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993300"/>
                </a:solidFill>
                <a:latin typeface="+mn-lt"/>
              </a:rPr>
              <a:t>Things to consider when developing your RAMP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31" y="2055093"/>
            <a:ext cx="8631137" cy="4170142"/>
          </a:xfrm>
        </p:spPr>
        <p:txBody>
          <a:bodyPr>
            <a:normAutofit/>
          </a:bodyPr>
          <a:lstStyle/>
          <a:p>
            <a:r>
              <a:rPr lang="en-US" b="1" dirty="0"/>
              <a:t>What state and local funds are available?</a:t>
            </a:r>
          </a:p>
          <a:p>
            <a:pPr lvl="1"/>
            <a:r>
              <a:rPr lang="en-US" b="1" dirty="0"/>
              <a:t>State QBE</a:t>
            </a:r>
          </a:p>
          <a:p>
            <a:pPr lvl="1"/>
            <a:r>
              <a:rPr lang="en-US" b="1" dirty="0"/>
              <a:t>Local Tax Revenue</a:t>
            </a:r>
          </a:p>
          <a:p>
            <a:pPr lvl="1"/>
            <a:r>
              <a:rPr lang="en-US" b="1" dirty="0"/>
              <a:t>Other</a:t>
            </a:r>
          </a:p>
          <a:p>
            <a:r>
              <a:rPr lang="en-US" b="1" dirty="0">
                <a:solidFill>
                  <a:srgbClr val="00B050"/>
                </a:solidFill>
              </a:rPr>
              <a:t>How many schools and programs are in your system</a:t>
            </a:r>
          </a:p>
          <a:p>
            <a:r>
              <a:rPr lang="en-US" b="1" dirty="0"/>
              <a:t>All schools do not require the same resources/funding</a:t>
            </a:r>
          </a:p>
          <a:p>
            <a:r>
              <a:rPr lang="en-US" b="1" dirty="0">
                <a:solidFill>
                  <a:srgbClr val="00B050"/>
                </a:solidFill>
              </a:rPr>
              <a:t>Consider BOE office state/local funding needs first</a:t>
            </a:r>
          </a:p>
          <a:p>
            <a:r>
              <a:rPr lang="en-US" b="1" dirty="0"/>
              <a:t>Resource Allocation Plan cannot exceed available state/local funds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5149" y="226924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Supplement Not Supplant – Title I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pp. 46-48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8" name="Content Placeholder 5">
            <a:hlinkClick r:id="rId2"/>
            <a:extLst>
              <a:ext uri="{FF2B5EF4-FFF2-40B4-BE49-F238E27FC236}">
                <a16:creationId xmlns:a16="http://schemas.microsoft.com/office/drawing/2014/main" id="{B82CFC82-D7A2-45BE-89F5-F359A6591C5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64" y="136524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9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825625"/>
            <a:ext cx="8724900" cy="4530726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Non-federal entities are subject to the non-procurement debarment and suspension regulations </a:t>
            </a:r>
          </a:p>
          <a:p>
            <a:r>
              <a:rPr lang="en-US" sz="3200" dirty="0"/>
              <a:t>Executive Orders 12549 and 12689, 2 CFR part 180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These regulations </a:t>
            </a:r>
            <a:r>
              <a:rPr lang="en-US" sz="3200" b="1" dirty="0">
                <a:solidFill>
                  <a:srgbClr val="00B050"/>
                </a:solidFill>
              </a:rPr>
              <a:t>restrict</a:t>
            </a:r>
            <a:r>
              <a:rPr lang="en-US" sz="3200" dirty="0">
                <a:solidFill>
                  <a:srgbClr val="00B050"/>
                </a:solidFill>
              </a:rPr>
              <a:t> awards, subawards, and </a:t>
            </a:r>
            <a:r>
              <a:rPr lang="en-US" sz="3200" b="1" dirty="0">
                <a:solidFill>
                  <a:srgbClr val="00B050"/>
                </a:solidFill>
              </a:rPr>
              <a:t>contracts</a:t>
            </a:r>
            <a:r>
              <a:rPr lang="en-US" sz="3200" dirty="0">
                <a:solidFill>
                  <a:srgbClr val="00B050"/>
                </a:solidFill>
              </a:rPr>
              <a:t> with </a:t>
            </a:r>
            <a:r>
              <a:rPr lang="en-US" sz="3200" b="1" dirty="0">
                <a:solidFill>
                  <a:srgbClr val="00B050"/>
                </a:solidFill>
              </a:rPr>
              <a:t>parties that are debarred, suspended, or otherwise excluded</a:t>
            </a:r>
            <a:r>
              <a:rPr lang="en-US" sz="3200" dirty="0">
                <a:solidFill>
                  <a:srgbClr val="00B050"/>
                </a:solidFill>
              </a:rPr>
              <a:t> from or ineligible for participation in Federal assistance programs or activities.</a:t>
            </a:r>
            <a:endParaRPr lang="en-US" sz="32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/>
              <a:t>						2 CFR §200.213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027" y="256807"/>
            <a:ext cx="67578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</a:rPr>
              <a:t>GaDOE Updates 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</a:rPr>
              <a:t>Suspension and Debarment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</a:rPr>
              <a:t>p. 28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5CC9A7A5-0BA0-44DD-9E90-90FBF4AE70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83" y="631271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105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85" y="273056"/>
            <a:ext cx="6564144" cy="1172567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+mn-lt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+mn-lt"/>
              </a:rPr>
            </a:br>
            <a:r>
              <a:rPr lang="en-US" sz="3200" dirty="0">
                <a:solidFill>
                  <a:prstClr val="black"/>
                </a:solidFill>
                <a:latin typeface="+mn-lt"/>
              </a:rPr>
              <a:t>Suspension and Debarment</a:t>
            </a:r>
            <a:br>
              <a:rPr lang="en-US" sz="3200" dirty="0">
                <a:solidFill>
                  <a:prstClr val="black"/>
                </a:solidFill>
                <a:latin typeface="+mn-lt"/>
              </a:rPr>
            </a:br>
            <a:r>
              <a:rPr lang="en-US" sz="3200" dirty="0">
                <a:solidFill>
                  <a:prstClr val="black"/>
                </a:solidFill>
                <a:latin typeface="+mn-lt"/>
              </a:rPr>
              <a:t>p. 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6" y="1758461"/>
            <a:ext cx="8184424" cy="45978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Any </a:t>
            </a:r>
            <a:r>
              <a:rPr lang="en-US" b="1" u="sng" dirty="0">
                <a:solidFill>
                  <a:srgbClr val="00B050"/>
                </a:solidFill>
              </a:rPr>
              <a:t>contract or subcontract </a:t>
            </a:r>
            <a:r>
              <a:rPr lang="en-US" dirty="0"/>
              <a:t>expected to </a:t>
            </a:r>
            <a:r>
              <a:rPr lang="en-US" b="1" dirty="0">
                <a:solidFill>
                  <a:srgbClr val="00B050"/>
                </a:solidFill>
              </a:rPr>
              <a:t>equal or exceed $25,000 </a:t>
            </a:r>
            <a:r>
              <a:rPr lang="en-US" b="1" u="sng" dirty="0">
                <a:solidFill>
                  <a:srgbClr val="993300"/>
                </a:solidFill>
              </a:rPr>
              <a:t>must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be checked against the </a:t>
            </a:r>
            <a:r>
              <a:rPr lang="en-US" b="1" dirty="0">
                <a:solidFill>
                  <a:srgbClr val="00B050"/>
                </a:solidFill>
              </a:rPr>
              <a:t>System for Award Management (SAM)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for suspension or debarment (includes contracted tutors)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www.sam.gov</a:t>
            </a:r>
          </a:p>
          <a:p>
            <a:pPr>
              <a:defRPr/>
            </a:pPr>
            <a:r>
              <a:rPr lang="en-US" u="sng" dirty="0"/>
              <a:t>Evidence of the verification </a:t>
            </a:r>
            <a:r>
              <a:rPr lang="en-US" dirty="0"/>
              <a:t>can be in the form of a date/time stamped print screen or other digital method that is readily available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What are your procedures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7" name="Content Placeholder 5">
            <a:hlinkClick r:id="rId2"/>
            <a:extLst>
              <a:ext uri="{FF2B5EF4-FFF2-40B4-BE49-F238E27FC236}">
                <a16:creationId xmlns:a16="http://schemas.microsoft.com/office/drawing/2014/main" id="{605A5D47-DC95-4742-8164-ED1AB09C627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1" y="36575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67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9" y="410468"/>
            <a:ext cx="6316630" cy="1004990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+mn-lt"/>
              </a:rPr>
              <a:t>GaDOE Updates </a:t>
            </a:r>
            <a:br>
              <a:rPr lang="en-US" sz="2800" dirty="0">
                <a:solidFill>
                  <a:prstClr val="black"/>
                </a:solidFill>
                <a:latin typeface="+mn-lt"/>
              </a:rPr>
            </a:br>
            <a:r>
              <a:rPr lang="en-US" sz="2800" dirty="0">
                <a:solidFill>
                  <a:prstClr val="black"/>
                </a:solidFill>
                <a:latin typeface="+mn-lt"/>
              </a:rPr>
              <a:t>Suspension and Debarment</a:t>
            </a:r>
            <a:br>
              <a:rPr lang="en-US" sz="2800" dirty="0">
                <a:solidFill>
                  <a:prstClr val="black"/>
                </a:solidFill>
                <a:latin typeface="+mn-lt"/>
              </a:rPr>
            </a:br>
            <a:r>
              <a:rPr lang="en-US" sz="2800" dirty="0">
                <a:solidFill>
                  <a:prstClr val="black"/>
                </a:solidFill>
                <a:latin typeface="+mn-lt"/>
              </a:rPr>
              <a:t>p. 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79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A566A39-3DC4-40C4-8AB2-72CEE178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78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912C941-74B6-4E9F-8CED-8E96994EDE9A}"/>
              </a:ext>
            </a:extLst>
          </p:cNvPr>
          <p:cNvSpPr/>
          <p:nvPr/>
        </p:nvSpPr>
        <p:spPr>
          <a:xfrm rot="19161599">
            <a:off x="2196846" y="449627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7494219-4AB2-46F4-9D2C-956426DCDC8A}"/>
              </a:ext>
            </a:extLst>
          </p:cNvPr>
          <p:cNvSpPr/>
          <p:nvPr/>
        </p:nvSpPr>
        <p:spPr>
          <a:xfrm rot="19161599">
            <a:off x="4813403" y="117186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249805B-1438-49DA-B75B-5FFDA603D07B}"/>
              </a:ext>
            </a:extLst>
          </p:cNvPr>
          <p:cNvSpPr/>
          <p:nvPr/>
        </p:nvSpPr>
        <p:spPr>
          <a:xfrm rot="19161599">
            <a:off x="6375003" y="117186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" name="Content Placeholder 5">
            <a:hlinkClick r:id="rId3"/>
            <a:extLst>
              <a:ext uri="{FF2B5EF4-FFF2-40B4-BE49-F238E27FC236}">
                <a16:creationId xmlns:a16="http://schemas.microsoft.com/office/drawing/2014/main" id="{6D99E788-9587-4402-9B88-696B079C147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46878" y="350938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17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54" y="454921"/>
            <a:ext cx="6316630" cy="772945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GaDOE Updates </a:t>
            </a:r>
            <a:br>
              <a:rPr lang="en-US" sz="2800" dirty="0">
                <a:solidFill>
                  <a:prstClr val="black"/>
                </a:solidFill>
                <a:latin typeface="+mn-lt"/>
              </a:rPr>
            </a:br>
            <a:r>
              <a:rPr lang="en-US" sz="2800" dirty="0">
                <a:solidFill>
                  <a:prstClr val="black"/>
                </a:solidFill>
                <a:latin typeface="+mn-lt"/>
              </a:rPr>
              <a:t>Suspension and Debarment</a:t>
            </a:r>
            <a:br>
              <a:rPr lang="en-US" sz="2800" dirty="0">
                <a:solidFill>
                  <a:prstClr val="black"/>
                </a:solidFill>
                <a:latin typeface="+mn-lt"/>
              </a:rPr>
            </a:br>
            <a:r>
              <a:rPr lang="en-US" sz="2800" dirty="0">
                <a:solidFill>
                  <a:prstClr val="black"/>
                </a:solidFill>
                <a:latin typeface="+mn-lt"/>
              </a:rPr>
              <a:t>p. 28</a:t>
            </a:r>
            <a:endParaRPr lang="en-US" sz="28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4DE8B-C2CA-4922-9ACD-2E61DA69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36"/>
            <a:ext cx="9144000" cy="516666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B1A2CCA8-BFC0-4B14-9BBE-8CCCD64200A0}"/>
              </a:ext>
            </a:extLst>
          </p:cNvPr>
          <p:cNvSpPr/>
          <p:nvPr/>
        </p:nvSpPr>
        <p:spPr>
          <a:xfrm rot="19161599">
            <a:off x="3942896" y="29077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B6CF3D4-7553-439C-B569-0D38E50AC328}"/>
              </a:ext>
            </a:extLst>
          </p:cNvPr>
          <p:cNvSpPr/>
          <p:nvPr/>
        </p:nvSpPr>
        <p:spPr>
          <a:xfrm rot="19161599">
            <a:off x="4471933" y="597933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99A8D-8466-4CC1-9F61-F6AF86EF43FD}"/>
              </a:ext>
            </a:extLst>
          </p:cNvPr>
          <p:cNvSpPr txBox="1"/>
          <p:nvPr/>
        </p:nvSpPr>
        <p:spPr>
          <a:xfrm>
            <a:off x="6304271" y="3809001"/>
            <a:ext cx="2691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rgbClr val="FF0000"/>
                </a:solidFill>
              </a:rPr>
              <a:t>DOCUMENTATION</a:t>
            </a:r>
            <a:r>
              <a:rPr lang="en-US" sz="3200" b="1" dirty="0">
                <a:solidFill>
                  <a:srgbClr val="FF0000"/>
                </a:solidFill>
              </a:rPr>
              <a:t> Print out this report, sign, and date it if not already  on form.</a:t>
            </a:r>
          </a:p>
        </p:txBody>
      </p:sp>
      <p:pic>
        <p:nvPicPr>
          <p:cNvPr id="11" name="Content Placeholder 5">
            <a:hlinkClick r:id="rId3"/>
            <a:extLst>
              <a:ext uri="{FF2B5EF4-FFF2-40B4-BE49-F238E27FC236}">
                <a16:creationId xmlns:a16="http://schemas.microsoft.com/office/drawing/2014/main" id="{B8380CEE-FD8E-4D1F-893F-FA20CEB82DE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91" y="504893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31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509323"/>
            <a:ext cx="6316630" cy="772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GaDOE Updates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Completion Reports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p. 32-33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C7D78-3E6C-4B67-A0DF-9DF4ACE071D6}"/>
              </a:ext>
            </a:extLst>
          </p:cNvPr>
          <p:cNvSpPr txBox="1"/>
          <p:nvPr/>
        </p:nvSpPr>
        <p:spPr>
          <a:xfrm>
            <a:off x="497434" y="1741018"/>
            <a:ext cx="81271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Each federal program’s completion report is reviewed during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Auditors review annually, especially your Title I, Part A’s report (due to large allocation to LEA)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Keep either paper or electronic copy of your general ledger or other document used to process your completion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Financial Review’s website has instructions for processing the completion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Complete Sub-Grant completion reports as well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A2A345-C017-4917-B3CA-6080A43368D8}"/>
                  </a:ext>
                </a:extLst>
              </p14:cNvPr>
              <p14:cNvContentPartPr/>
              <p14:nvPr/>
            </p14:nvContentPartPr>
            <p14:xfrm>
              <a:off x="8792165" y="682953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A2A345-C017-4917-B3CA-6080A43368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2805" y="6820171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5">
            <a:hlinkClick r:id="rId4"/>
            <a:extLst>
              <a:ext uri="{FF2B5EF4-FFF2-40B4-BE49-F238E27FC236}">
                <a16:creationId xmlns:a16="http://schemas.microsoft.com/office/drawing/2014/main" id="{64F97A4D-83AB-458B-82E6-A1D4800B20D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56623" y="559295"/>
            <a:ext cx="532372" cy="67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75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5578"/>
            <a:ext cx="7886700" cy="9131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GaDOE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509323"/>
            <a:ext cx="6316630" cy="772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GaDOE Updates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Completion Reports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C9152A-0992-4365-84F2-8B3ADBEE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0" y="1623250"/>
            <a:ext cx="8709454" cy="456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BF3CC-EEA3-4555-B81F-B74AD5FAEB7C}"/>
              </a:ext>
            </a:extLst>
          </p:cNvPr>
          <p:cNvSpPr txBox="1"/>
          <p:nvPr/>
        </p:nvSpPr>
        <p:spPr>
          <a:xfrm>
            <a:off x="418212" y="1697126"/>
            <a:ext cx="8303209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Beginning with the FY18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Completion Reports, </a:t>
            </a:r>
          </a:p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Title I, Part A </a:t>
            </a:r>
            <a:r>
              <a:rPr lang="en-US" sz="4000" b="1" dirty="0">
                <a:solidFill>
                  <a:srgbClr val="FF0000"/>
                </a:solidFill>
              </a:rPr>
              <a:t>will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NO LONGER REQUIRE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LEAs to process its </a:t>
            </a:r>
            <a:r>
              <a:rPr lang="en-US" sz="4000" b="1" u="sng" dirty="0">
                <a:solidFill>
                  <a:srgbClr val="FF0000"/>
                </a:solidFill>
              </a:rPr>
              <a:t>Title I, Part A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Sub-Grant part </a:t>
            </a:r>
            <a:r>
              <a:rPr lang="en-US" sz="4000" b="1" dirty="0">
                <a:solidFill>
                  <a:srgbClr val="FF0000"/>
                </a:solidFill>
              </a:rPr>
              <a:t>of the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Completion Report!</a:t>
            </a:r>
          </a:p>
        </p:txBody>
      </p:sp>
    </p:spTree>
    <p:extLst>
      <p:ext uri="{BB962C8B-B14F-4D97-AF65-F5344CB8AC3E}">
        <p14:creationId xmlns:p14="http://schemas.microsoft.com/office/powerpoint/2010/main" val="28449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123" y="1597449"/>
            <a:ext cx="7212193" cy="40359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6185" y="667844"/>
            <a:ext cx="3531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933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4549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910" y="3323970"/>
            <a:ext cx="5654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charset="0"/>
                <a:cs typeface="Arial" charset="0"/>
              </a:rPr>
              <a:t>Dr. Ken Banter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Title I, Part A Program Manager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Office of Federal Programs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(404) 673-2372</a:t>
            </a:r>
          </a:p>
          <a:p>
            <a:pPr algn="ctr"/>
            <a:r>
              <a:rPr lang="en-US" sz="2800" b="1" dirty="0">
                <a:latin typeface="Arial" charset="0"/>
                <a:cs typeface="Arial" charset="0"/>
              </a:rPr>
              <a:t>kbanter@doe.k12.ga.us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4440F-226D-4766-B351-91CBCF21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32" y="1510925"/>
            <a:ext cx="2634935" cy="16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5" y="396567"/>
            <a:ext cx="7961302" cy="120032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Georgia’s Systems of Continuous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1255" y="1741303"/>
            <a:ext cx="8858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GaDOE has adopted the Georgia Systems of Continuous Improvement as a methodology for supporting districts and schools. This methodology focuses on improving districts/schools’ systems.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7C32ED42-E862-4967-9E3E-BAAE2F8F5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0" y="2966314"/>
            <a:ext cx="3238903" cy="32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" y="301065"/>
            <a:ext cx="6991303" cy="94111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GaDOE Updates: FY19 Consolidated LEA Improvement Plan (CLIP)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646" y="1352440"/>
            <a:ext cx="88587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GaDOE CLIP integrates the required federal application requirements for all federal programs within the systems framework and includes a data analysis and planning 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For FY19, LEAs have selected one of three FY19 CLIP options to submit to GaDOE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SLDS Option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Offline PDF Option </a:t>
            </a:r>
            <a:r>
              <a:rPr lang="en-US" sz="2400" b="1" dirty="0">
                <a:solidFill>
                  <a:srgbClr val="00B050"/>
                </a:solidFill>
              </a:rPr>
              <a:t>will be fazed out in FY20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Streamlined-CLIP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3300"/>
                </a:solidFill>
              </a:rPr>
              <a:t>CLIPs will be submitted through the SLDS now through July 31</a:t>
            </a:r>
            <a:r>
              <a:rPr lang="en-US" sz="2400" b="1" baseline="30000" dirty="0">
                <a:solidFill>
                  <a:srgbClr val="993300"/>
                </a:solidFill>
              </a:rPr>
              <a:t>st</a:t>
            </a:r>
            <a:endParaRPr lang="en-US" sz="2400" b="1" dirty="0">
              <a:solidFill>
                <a:srgbClr val="993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Submitted CLIPs will be reviewed collaboratively by one of the 16 GaDOE CLIP teams (each team has representatives from all federal programs).  </a:t>
            </a:r>
            <a:r>
              <a:rPr lang="en-US" sz="2400" b="1" dirty="0">
                <a:solidFill>
                  <a:srgbClr val="00B050"/>
                </a:solidFill>
              </a:rPr>
              <a:t>Ten business day turn-around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Once CLIPs are approved, federal budgets may be submitted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7B43F1-0CC9-4940-8C52-437126F96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2471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DB5C-7952-48F9-B67C-23BC8380E9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45F80-CBB1-4E3E-83BF-F67A41567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8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5" y="320674"/>
            <a:ext cx="631663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GaDOE Updates</a:t>
            </a:r>
            <a:br>
              <a:rPr lang="en-US" sz="3200" dirty="0"/>
            </a:br>
            <a:r>
              <a:rPr lang="en-US" sz="3200" dirty="0">
                <a:latin typeface="+mn-lt"/>
              </a:rPr>
              <a:t>FY19 Preliminary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62" y="1825625"/>
            <a:ext cx="876649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Superintendents will receive a </a:t>
            </a:r>
            <a:r>
              <a:rPr lang="en-US" sz="2400" b="1" u="sng" dirty="0">
                <a:solidFill>
                  <a:schemeClr val="accent2"/>
                </a:solidFill>
              </a:rPr>
              <a:t>preliminary estimate </a:t>
            </a:r>
            <a:r>
              <a:rPr lang="en-US" sz="2400" dirty="0"/>
              <a:t>of their FY19 federal allocations during the month of May</a:t>
            </a:r>
          </a:p>
          <a:p>
            <a:r>
              <a:rPr lang="en-US" sz="2400" b="1" dirty="0">
                <a:solidFill>
                  <a:srgbClr val="993300"/>
                </a:solidFill>
              </a:rPr>
              <a:t>Congress has not allocated the final FY19 federal programs fund, so the May allocations are only </a:t>
            </a:r>
            <a:r>
              <a:rPr lang="en-US" sz="2400" b="1" u="sng" dirty="0">
                <a:solidFill>
                  <a:schemeClr val="accent2"/>
                </a:solidFill>
              </a:rPr>
              <a:t>preliminary estimates</a:t>
            </a:r>
          </a:p>
          <a:p>
            <a:r>
              <a:rPr lang="en-US" sz="2400" dirty="0"/>
              <a:t>These </a:t>
            </a:r>
            <a:r>
              <a:rPr lang="en-US" sz="2400" b="1" u="sng" dirty="0">
                <a:solidFill>
                  <a:schemeClr val="accent2"/>
                </a:solidFill>
              </a:rPr>
              <a:t>estimates</a:t>
            </a:r>
            <a:r>
              <a:rPr lang="en-US" sz="2400" dirty="0"/>
              <a:t> can be used for planning purposes as districts/schools begin collaborating on their district and school level improvement plans and budgets</a:t>
            </a:r>
          </a:p>
          <a:p>
            <a:r>
              <a:rPr lang="en-US" sz="2400" b="1" dirty="0">
                <a:solidFill>
                  <a:srgbClr val="993300"/>
                </a:solidFill>
              </a:rPr>
              <a:t>Title II, Part A will be funded in FY19 - YEAH</a:t>
            </a:r>
          </a:p>
          <a:p>
            <a:r>
              <a:rPr lang="en-US" sz="2400" dirty="0"/>
              <a:t>Title IV, Part A received a 125% increase – THANK YOU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05.04.18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DOE-PowerPoint-Template">
  <a:themeElements>
    <a:clrScheme name="GaDOE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CC37"/>
      </a:accent1>
      <a:accent2>
        <a:srgbClr val="4D8E40"/>
      </a:accent2>
      <a:accent3>
        <a:srgbClr val="F16622"/>
      </a:accent3>
      <a:accent4>
        <a:srgbClr val="E91069"/>
      </a:accent4>
      <a:accent5>
        <a:srgbClr val="ABACAC"/>
      </a:accent5>
      <a:accent6>
        <a:srgbClr val="8B8C8C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DOE-PowerPoint-WhiteTemplate.potx [Read-Only]" id="{DEC8DBD5-6872-40DF-8D96-012177D958B4}" vid="{2AC73264-DE3E-4097-B152-B95468812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icy_x0020_Reference xmlns="d71578b4-8a9a-43b8-9dd8-3834e0439734"/>
    <Document_x0020_Category xmlns="d71578b4-8a9a-43b8-9dd8-3834e0439734">Template</Document_x0020_Category>
    <Sub_x002d_Category xmlns="d71578b4-8a9a-43b8-9dd8-3834e0439734" xsi:nil="true"/>
    <Category xmlns="d71578b4-8a9a-43b8-9dd8-3834e0439734">Communications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9C8662C74564AA813A60BD0601687" ma:contentTypeVersion="5" ma:contentTypeDescription="Create a new document." ma:contentTypeScope="" ma:versionID="0092cd139ad561c8adb61b6ba0f82dcc">
  <xsd:schema xmlns:xsd="http://www.w3.org/2001/XMLSchema" xmlns:xs="http://www.w3.org/2001/XMLSchema" xmlns:p="http://schemas.microsoft.com/office/2006/metadata/properties" xmlns:ns2="d71578b4-8a9a-43b8-9dd8-3834e0439734" targetNamespace="http://schemas.microsoft.com/office/2006/metadata/properties" ma:root="true" ma:fieldsID="88d37bd150c00ecc24930c36efd31e37" ns2:_="">
    <xsd:import namespace="d71578b4-8a9a-43b8-9dd8-3834e043973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Category"/>
                <xsd:element ref="ns2:Sub_x002d_Category" minOccurs="0"/>
                <xsd:element ref="ns2:Policy_x0020_Refe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578b4-8a9a-43b8-9dd8-3834e0439734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Type of Document" ma:format="Dropdown" ma:internalName="Document_x0020_Category">
      <xsd:simpleType>
        <xsd:restriction base="dms:Choice">
          <xsd:enumeration value="Form"/>
          <xsd:enumeration value="Guidance"/>
          <xsd:enumeration value="Template"/>
          <xsd:enumeration value="Concept Paper Template"/>
          <xsd:enumeration value="Easy Reference"/>
          <xsd:enumeration value="Logo/Emblems"/>
        </xsd:restriction>
      </xsd:simpleType>
    </xsd:element>
    <xsd:element name="Category" ma:index="9" ma:displayName="Category" ma:default="(Choose One)" ma:format="Dropdown" ma:internalName="Category">
      <xsd:simpleType>
        <xsd:restriction base="dms:Choice">
          <xsd:enumeration value="(Choose One)"/>
          <xsd:enumeration value="Communications"/>
          <xsd:enumeration value="SBOE Approval Process"/>
          <xsd:enumeration value="Human Resources/Legal"/>
          <xsd:enumeration value="Operations"/>
          <xsd:enumeration value="Program Management"/>
          <xsd:enumeration value="Internal Audits &amp; Controls"/>
        </xsd:restriction>
      </xsd:simpleType>
    </xsd:element>
    <xsd:element name="Sub_x002d_Category" ma:index="10" nillable="true" ma:displayName="Sub-Category" ma:internalName="Sub_x002d_Category">
      <xsd:simpleType>
        <xsd:restriction base="dms:Text">
          <xsd:maxLength value="255"/>
        </xsd:restriction>
      </xsd:simpleType>
    </xsd:element>
    <xsd:element name="Policy_x0020_Reference" ma:index="11" nillable="true" ma:displayName="Policy Reference" ma:list="{5d4ab52c-5c5b-46b6-a9b7-51bccb2839cc}" ma:internalName="Policy_x0020_Reference" ma:showField="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88A7C3-2BB5-4A18-898A-30CE89B2372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71578b4-8a9a-43b8-9dd8-3834e043973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18D9F4-C648-41FF-BE82-037247A99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578b4-8a9a-43b8-9dd8-3834e0439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F00EE7-5F6E-409F-88CA-8BEF9EFD5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7839</TotalTime>
  <Words>2825</Words>
  <Application>Microsoft Office PowerPoint</Application>
  <PresentationFormat>On-screen Show (4:3)</PresentationFormat>
  <Paragraphs>427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Arial Rounded MT Bold</vt:lpstr>
      <vt:lpstr>Calibri</vt:lpstr>
      <vt:lpstr>Vijaya</vt:lpstr>
      <vt:lpstr>GaDOE-PowerPoint-Template</vt:lpstr>
      <vt:lpstr>PowerPoint Presentation</vt:lpstr>
      <vt:lpstr>PowerPoint Presentation</vt:lpstr>
      <vt:lpstr>GaDOE Updates Session Agenda</vt:lpstr>
      <vt:lpstr>PowerPoint Presentation</vt:lpstr>
      <vt:lpstr>GaDOE Updates</vt:lpstr>
      <vt:lpstr>Georgia’s Systems of Continuous Improvement</vt:lpstr>
      <vt:lpstr>GaDOE Updates: FY19 Consolidated LEA Improvement Plan (CLIP)</vt:lpstr>
      <vt:lpstr>PowerPoint Presentation</vt:lpstr>
      <vt:lpstr>GaDOE Updates FY19 Preliminary Allocations</vt:lpstr>
      <vt:lpstr>GaDOE Updates Funding Flexibility</vt:lpstr>
      <vt:lpstr>GaDOE Updates Funding Flexibility</vt:lpstr>
      <vt:lpstr>GaDOE Updates Funding Flexibility</vt:lpstr>
      <vt:lpstr>GaDOE Updates Funding Flexibility</vt:lpstr>
      <vt:lpstr>GaDOE Updates Funding Flexibility</vt:lpstr>
      <vt:lpstr>GaDOE Resources</vt:lpstr>
      <vt:lpstr>GaDOE Updates State Resources</vt:lpstr>
      <vt:lpstr>Federal Programs Handbook</vt:lpstr>
      <vt:lpstr>PowerPoint Presentation</vt:lpstr>
      <vt:lpstr>GaDOE Updates Federal Laws and Requirements</vt:lpstr>
      <vt:lpstr>GaDOE Updates 2 CFR Part 200 Requires Procedures  pp. 23-24 and 27</vt:lpstr>
      <vt:lpstr>GaDOE Updates Procurement with Federal Funds pp. 24-26</vt:lpstr>
      <vt:lpstr>GaDOE Updates Procurement with Federal Funds p. 24-26</vt:lpstr>
      <vt:lpstr>GaDOE Updates Procurement with Federal Funds p. 24-26</vt:lpstr>
      <vt:lpstr>GaDOE Updates Procurement with Federal Funds pp. 24-26</vt:lpstr>
      <vt:lpstr>GaDOE Updates Procurement with Federal Funds pp. 24-26</vt:lpstr>
      <vt:lpstr>GaDOE Updates Procurement with Federal Funds pp. 24-26</vt:lpstr>
      <vt:lpstr>The Procurement CLAW</vt:lpstr>
      <vt:lpstr>GaDOE Updates Procurement with Federal Funds p. 26</vt:lpstr>
      <vt:lpstr>PowerPoint Presentation</vt:lpstr>
      <vt:lpstr>Sample: Procurement Documentation From a District</vt:lpstr>
      <vt:lpstr>Sample: Procurement Documentation From a District</vt:lpstr>
      <vt:lpstr>GaDOE Updates  Drawdown of Federal Funds pp. 33-36</vt:lpstr>
      <vt:lpstr>GaDOE Updates  Drawdown of Federal Funds pp. 33-36</vt:lpstr>
      <vt:lpstr>PowerPoint Presentation</vt:lpstr>
      <vt:lpstr>PowerPoint Presentation</vt:lpstr>
      <vt:lpstr>PowerPoint Presentation</vt:lpstr>
      <vt:lpstr>PowerPoint Presentation</vt:lpstr>
      <vt:lpstr>GaDOE Updates  Supplement Not Supplant (SNS) pp. 46-50</vt:lpstr>
      <vt:lpstr>GaDOE Updates  Supplement Not Supplant pp. 46-50</vt:lpstr>
      <vt:lpstr>GaDOE Updates  Supplement Not Supplant – Title I pp. 46-48</vt:lpstr>
      <vt:lpstr>GaDOE Updates  Supplement Not Supplant – Title I pp. 46-48</vt:lpstr>
      <vt:lpstr>GaDOE Updates  Supplement Not Supplant – Title I pp. 46-48</vt:lpstr>
      <vt:lpstr>GaDOE Updates  Supplement Not Supplant – Title I pp. 46-48</vt:lpstr>
      <vt:lpstr>Things to consider when developing your RAMP</vt:lpstr>
      <vt:lpstr>PowerPoint Presentation</vt:lpstr>
      <vt:lpstr>GaDOE Updates  Suspension and Debarment p. 28</vt:lpstr>
      <vt:lpstr>GaDOE Updates  Suspension and Debarment p. 28</vt:lpstr>
      <vt:lpstr>GaDOE Updates  Suspension and Debarment p. 28</vt:lpstr>
      <vt:lpstr>PowerPoint Presentation</vt:lpstr>
      <vt:lpstr>PowerPoint Presentation</vt:lpstr>
      <vt:lpstr>PowerPoint Presentation</vt:lpstr>
      <vt:lpstr>PowerPoint Presentation</vt:lpstr>
    </vt:vector>
  </TitlesOfParts>
  <Company>Georgia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Banter</dc:creator>
  <cp:lastModifiedBy>Ken Banter</cp:lastModifiedBy>
  <cp:revision>154</cp:revision>
  <cp:lastPrinted>2018-04-26T18:41:03Z</cp:lastPrinted>
  <dcterms:created xsi:type="dcterms:W3CDTF">2017-03-07T16:14:09Z</dcterms:created>
  <dcterms:modified xsi:type="dcterms:W3CDTF">2018-05-04T12:12:19Z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0x01010008F9C8662C74564AA813A60BD0601687</vt:lpwstr>
  </property>
</Properties>
</file>