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1"/>
  </p:notesMasterIdLst>
  <p:handoutMasterIdLst>
    <p:handoutMasterId r:id="rId82"/>
  </p:handoutMasterIdLst>
  <p:sldIdLst>
    <p:sldId id="256" r:id="rId5"/>
    <p:sldId id="259" r:id="rId6"/>
    <p:sldId id="597" r:id="rId7"/>
    <p:sldId id="598" r:id="rId8"/>
    <p:sldId id="599" r:id="rId9"/>
    <p:sldId id="824" r:id="rId10"/>
    <p:sldId id="261" r:id="rId11"/>
    <p:sldId id="605" r:id="rId12"/>
    <p:sldId id="606" r:id="rId13"/>
    <p:sldId id="601" r:id="rId14"/>
    <p:sldId id="602" r:id="rId15"/>
    <p:sldId id="540" r:id="rId16"/>
    <p:sldId id="357" r:id="rId17"/>
    <p:sldId id="549" r:id="rId18"/>
    <p:sldId id="544" r:id="rId19"/>
    <p:sldId id="359" r:id="rId20"/>
    <p:sldId id="612" r:id="rId21"/>
    <p:sldId id="268" r:id="rId22"/>
    <p:sldId id="459" r:id="rId23"/>
    <p:sldId id="354" r:id="rId24"/>
    <p:sldId id="297" r:id="rId25"/>
    <p:sldId id="531" r:id="rId26"/>
    <p:sldId id="532" r:id="rId27"/>
    <p:sldId id="613" r:id="rId28"/>
    <p:sldId id="614" r:id="rId29"/>
    <p:sldId id="615" r:id="rId30"/>
    <p:sldId id="537" r:id="rId31"/>
    <p:sldId id="611" r:id="rId32"/>
    <p:sldId id="616" r:id="rId33"/>
    <p:sldId id="623" r:id="rId34"/>
    <p:sldId id="550" r:id="rId35"/>
    <p:sldId id="617" r:id="rId36"/>
    <p:sldId id="618" r:id="rId37"/>
    <p:sldId id="620" r:id="rId38"/>
    <p:sldId id="621" r:id="rId39"/>
    <p:sldId id="821" r:id="rId40"/>
    <p:sldId id="822" r:id="rId41"/>
    <p:sldId id="595" r:id="rId42"/>
    <p:sldId id="607" r:id="rId43"/>
    <p:sldId id="596" r:id="rId44"/>
    <p:sldId id="608" r:id="rId45"/>
    <p:sldId id="609" r:id="rId46"/>
    <p:sldId id="819" r:id="rId47"/>
    <p:sldId id="820" r:id="rId48"/>
    <p:sldId id="572" r:id="rId49"/>
    <p:sldId id="574" r:id="rId50"/>
    <p:sldId id="575" r:id="rId51"/>
    <p:sldId id="587" r:id="rId52"/>
    <p:sldId id="472" r:id="rId53"/>
    <p:sldId id="610" r:id="rId54"/>
    <p:sldId id="473" r:id="rId55"/>
    <p:sldId id="625" r:id="rId56"/>
    <p:sldId id="624" r:id="rId57"/>
    <p:sldId id="484" r:id="rId58"/>
    <p:sldId id="485" r:id="rId59"/>
    <p:sldId id="823" r:id="rId60"/>
    <p:sldId id="557" r:id="rId61"/>
    <p:sldId id="559" r:id="rId62"/>
    <p:sldId id="813" r:id="rId63"/>
    <p:sldId id="815" r:id="rId64"/>
    <p:sldId id="816" r:id="rId65"/>
    <p:sldId id="817" r:id="rId66"/>
    <p:sldId id="818" r:id="rId67"/>
    <p:sldId id="752" r:id="rId68"/>
    <p:sldId id="753" r:id="rId69"/>
    <p:sldId id="754" r:id="rId70"/>
    <p:sldId id="755" r:id="rId71"/>
    <p:sldId id="756" r:id="rId72"/>
    <p:sldId id="317" r:id="rId73"/>
    <p:sldId id="560" r:id="rId74"/>
    <p:sldId id="282" r:id="rId75"/>
    <p:sldId id="283" r:id="rId76"/>
    <p:sldId id="603" r:id="rId77"/>
    <p:sldId id="604" r:id="rId78"/>
    <p:sldId id="288" r:id="rId79"/>
    <p:sldId id="287" r:id="rId8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5437" autoAdjust="0"/>
  </p:normalViewPr>
  <p:slideViewPr>
    <p:cSldViewPr snapToGrid="0">
      <p:cViewPr varScale="1">
        <p:scale>
          <a:sx n="139" d="100"/>
          <a:sy n="139" d="100"/>
        </p:scale>
        <p:origin x="2322" y="120"/>
      </p:cViewPr>
      <p:guideLst>
        <p:guide orient="horz" pos="2160"/>
        <p:guide pos="2880"/>
      </p:guideLst>
    </p:cSldViewPr>
  </p:slideViewPr>
  <p:notesTextViewPr>
    <p:cViewPr>
      <p:scale>
        <a:sx n="1" d="1"/>
        <a:sy n="1" d="1"/>
      </p:scale>
      <p:origin x="0" y="0"/>
    </p:cViewPr>
  </p:notesTextViewPr>
  <p:notesViewPr>
    <p:cSldViewPr snapToGrid="0">
      <p:cViewPr varScale="1">
        <p:scale>
          <a:sx n="45" d="100"/>
          <a:sy n="45" d="100"/>
        </p:scale>
        <p:origin x="307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2F23D-AC18-4B5E-B7C9-27E3F32BF8B6}" type="doc">
      <dgm:prSet loTypeId="urn:microsoft.com/office/officeart/2005/8/layout/hierarchy6" loCatId="hierarchy" qsTypeId="urn:microsoft.com/office/officeart/2005/8/quickstyle/simple4#2" qsCatId="simple" csTypeId="urn:microsoft.com/office/officeart/2005/8/colors/colorful4" csCatId="colorful" phldr="1"/>
      <dgm:spPr/>
      <dgm:t>
        <a:bodyPr/>
        <a:lstStyle/>
        <a:p>
          <a:endParaRPr lang="en-US"/>
        </a:p>
      </dgm:t>
    </dgm:pt>
    <dgm:pt modelId="{7195DDB3-2636-4924-A1FA-93D84BF161ED}">
      <dgm:prSet phldrT="[Text]"/>
      <dgm:spPr/>
      <dgm:t>
        <a:bodyPr/>
        <a:lstStyle/>
        <a:p>
          <a:r>
            <a:rPr lang="en-US" dirty="0"/>
            <a:t>Code costs to same functional category as employee’s salary</a:t>
          </a:r>
        </a:p>
      </dgm:t>
    </dgm:pt>
    <dgm:pt modelId="{30119DD6-4A00-4A10-B7B4-55F0ED8C9470}">
      <dgm:prSet phldrT="[Text]"/>
      <dgm:spPr/>
      <dgm:t>
        <a:bodyPr/>
        <a:lstStyle/>
        <a:p>
          <a:r>
            <a:rPr lang="en-US" dirty="0"/>
            <a:t>NO</a:t>
          </a:r>
        </a:p>
      </dgm:t>
    </dgm:pt>
    <dgm:pt modelId="{85FC8C43-07D5-4708-9DF1-984AE1A7B6C5}" type="sibTrans" cxnId="{F79FFE32-EA6D-460F-8E9A-1FEC9C1933E9}">
      <dgm:prSet/>
      <dgm:spPr/>
      <dgm:t>
        <a:bodyPr/>
        <a:lstStyle/>
        <a:p>
          <a:endParaRPr lang="en-US"/>
        </a:p>
      </dgm:t>
    </dgm:pt>
    <dgm:pt modelId="{6F8CB09A-5B97-4489-B234-3CFC59C6C431}" type="parTrans" cxnId="{F79FFE32-EA6D-460F-8E9A-1FEC9C1933E9}">
      <dgm:prSet/>
      <dgm:spPr/>
      <dgm:t>
        <a:bodyPr/>
        <a:lstStyle/>
        <a:p>
          <a:endParaRPr lang="en-US"/>
        </a:p>
      </dgm:t>
    </dgm:pt>
    <dgm:pt modelId="{46DF43C4-E1E0-474E-B053-666837E018D6}">
      <dgm:prSet phldrT="[Text]"/>
      <dgm:spPr/>
      <dgm:t>
        <a:bodyPr/>
        <a:lstStyle/>
        <a:p>
          <a:r>
            <a:rPr lang="en-US" dirty="0"/>
            <a:t>Is the professional development cost for instructional staff?</a:t>
          </a:r>
        </a:p>
      </dgm:t>
    </dgm:pt>
    <dgm:pt modelId="{2E9ABD9F-DA7A-4F05-BF80-E0657612D6EC}" type="sibTrans" cxnId="{B92A72DB-A221-4561-98D0-E497E1398948}">
      <dgm:prSet/>
      <dgm:spPr/>
      <dgm:t>
        <a:bodyPr/>
        <a:lstStyle/>
        <a:p>
          <a:endParaRPr lang="en-US"/>
        </a:p>
      </dgm:t>
    </dgm:pt>
    <dgm:pt modelId="{0B3B071D-6445-42B4-9A51-87509D145B5A}" type="parTrans" cxnId="{B92A72DB-A221-4561-98D0-E497E1398948}">
      <dgm:prSet/>
      <dgm:spPr/>
      <dgm:t>
        <a:bodyPr/>
        <a:lstStyle/>
        <a:p>
          <a:endParaRPr lang="en-US"/>
        </a:p>
      </dgm:t>
    </dgm:pt>
    <dgm:pt modelId="{66EF9184-321F-463E-B978-96EE367B8451}" type="sibTrans" cxnId="{5317EDFC-1440-42BA-BD40-3114BF3B4EB7}">
      <dgm:prSet/>
      <dgm:spPr/>
      <dgm:t>
        <a:bodyPr/>
        <a:lstStyle/>
        <a:p>
          <a:endParaRPr lang="en-US"/>
        </a:p>
      </dgm:t>
    </dgm:pt>
    <dgm:pt modelId="{E1534136-FFBC-4188-8306-0FEC00941F00}" type="parTrans" cxnId="{5317EDFC-1440-42BA-BD40-3114BF3B4EB7}">
      <dgm:prSet/>
      <dgm:spPr/>
      <dgm:t>
        <a:bodyPr/>
        <a:lstStyle/>
        <a:p>
          <a:endParaRPr lang="en-US"/>
        </a:p>
      </dgm:t>
    </dgm:pt>
    <dgm:pt modelId="{9A76EC1E-CAE6-400D-B70F-E85B565385D7}">
      <dgm:prSet phldrT="[Text]"/>
      <dgm:spPr/>
      <dgm:t>
        <a:bodyPr/>
        <a:lstStyle/>
        <a:p>
          <a:r>
            <a:rPr lang="en-US" dirty="0"/>
            <a:t>YES</a:t>
          </a:r>
        </a:p>
      </dgm:t>
    </dgm:pt>
    <dgm:pt modelId="{485DFCB3-E1C6-4683-9B7A-9E7219476DAB}" type="parTrans" cxnId="{B7048F77-5FD0-48E5-8556-2BF3EECDFBF4}">
      <dgm:prSet/>
      <dgm:spPr/>
      <dgm:t>
        <a:bodyPr/>
        <a:lstStyle/>
        <a:p>
          <a:endParaRPr lang="en-US"/>
        </a:p>
      </dgm:t>
    </dgm:pt>
    <dgm:pt modelId="{65368812-FA2F-4E90-9C1B-DC25C0981101}" type="sibTrans" cxnId="{B7048F77-5FD0-48E5-8556-2BF3EECDFBF4}">
      <dgm:prSet/>
      <dgm:spPr/>
      <dgm:t>
        <a:bodyPr/>
        <a:lstStyle/>
        <a:p>
          <a:endParaRPr lang="en-US"/>
        </a:p>
      </dgm:t>
    </dgm:pt>
    <dgm:pt modelId="{D2E3886B-68C8-42C6-A9BC-B92634DDC6A8}">
      <dgm:prSet phldrT="[Text]"/>
      <dgm:spPr/>
      <dgm:t>
        <a:bodyPr/>
        <a:lstStyle/>
        <a:p>
          <a:r>
            <a:rPr lang="en-US" dirty="0"/>
            <a:t>Code costs to Function 2213</a:t>
          </a:r>
        </a:p>
      </dgm:t>
    </dgm:pt>
    <dgm:pt modelId="{9B607B15-B48F-47D9-B5AB-68DF5EF39936}" type="parTrans" cxnId="{556566EB-1039-4516-B583-298038FE2382}">
      <dgm:prSet/>
      <dgm:spPr/>
      <dgm:t>
        <a:bodyPr/>
        <a:lstStyle/>
        <a:p>
          <a:endParaRPr lang="en-US"/>
        </a:p>
      </dgm:t>
    </dgm:pt>
    <dgm:pt modelId="{28CD7903-8327-4646-B61E-7C86FF1D720E}" type="sibTrans" cxnId="{556566EB-1039-4516-B583-298038FE2382}">
      <dgm:prSet/>
      <dgm:spPr/>
      <dgm:t>
        <a:bodyPr/>
        <a:lstStyle/>
        <a:p>
          <a:endParaRPr lang="en-US"/>
        </a:p>
      </dgm:t>
    </dgm:pt>
    <dgm:pt modelId="{EA028BAB-92D9-4AA2-A18F-7D90113B9D41}" type="pres">
      <dgm:prSet presAssocID="{FB72F23D-AC18-4B5E-B7C9-27E3F32BF8B6}" presName="mainComposite" presStyleCnt="0">
        <dgm:presLayoutVars>
          <dgm:chPref val="1"/>
          <dgm:dir/>
          <dgm:animOne val="branch"/>
          <dgm:animLvl val="lvl"/>
          <dgm:resizeHandles val="exact"/>
        </dgm:presLayoutVars>
      </dgm:prSet>
      <dgm:spPr/>
    </dgm:pt>
    <dgm:pt modelId="{25A0F8AE-8071-4B93-B4C3-532E378E8CD5}" type="pres">
      <dgm:prSet presAssocID="{FB72F23D-AC18-4B5E-B7C9-27E3F32BF8B6}" presName="hierFlow" presStyleCnt="0"/>
      <dgm:spPr/>
    </dgm:pt>
    <dgm:pt modelId="{D2F8BB41-5AD6-4F3D-8027-69A4705713C4}" type="pres">
      <dgm:prSet presAssocID="{FB72F23D-AC18-4B5E-B7C9-27E3F32BF8B6}" presName="hierChild1" presStyleCnt="0">
        <dgm:presLayoutVars>
          <dgm:chPref val="1"/>
          <dgm:animOne val="branch"/>
          <dgm:animLvl val="lvl"/>
        </dgm:presLayoutVars>
      </dgm:prSet>
      <dgm:spPr/>
    </dgm:pt>
    <dgm:pt modelId="{E87AE1A4-1770-4531-8B9B-65A8B790F1D9}" type="pres">
      <dgm:prSet presAssocID="{46DF43C4-E1E0-474E-B053-666837E018D6}" presName="Name14" presStyleCnt="0"/>
      <dgm:spPr/>
    </dgm:pt>
    <dgm:pt modelId="{36E3C362-FDA0-420E-9E2E-E922E4D7E853}" type="pres">
      <dgm:prSet presAssocID="{46DF43C4-E1E0-474E-B053-666837E018D6}" presName="level1Shape" presStyleLbl="node0" presStyleIdx="0" presStyleCnt="1" custScaleX="128533">
        <dgm:presLayoutVars>
          <dgm:chPref val="3"/>
        </dgm:presLayoutVars>
      </dgm:prSet>
      <dgm:spPr/>
    </dgm:pt>
    <dgm:pt modelId="{01A77A11-773F-4E13-B987-04030DD922FB}" type="pres">
      <dgm:prSet presAssocID="{46DF43C4-E1E0-474E-B053-666837E018D6}" presName="hierChild2" presStyleCnt="0"/>
      <dgm:spPr/>
    </dgm:pt>
    <dgm:pt modelId="{3AC1ECEC-A181-4966-9BE7-1DE4F3117E81}" type="pres">
      <dgm:prSet presAssocID="{485DFCB3-E1C6-4683-9B7A-9E7219476DAB}" presName="Name19" presStyleLbl="parChTrans1D2" presStyleIdx="0" presStyleCnt="2"/>
      <dgm:spPr/>
    </dgm:pt>
    <dgm:pt modelId="{09AE5303-8C34-4706-AE28-B4BF49659C0A}" type="pres">
      <dgm:prSet presAssocID="{9A76EC1E-CAE6-400D-B70F-E85B565385D7}" presName="Name21" presStyleCnt="0"/>
      <dgm:spPr/>
    </dgm:pt>
    <dgm:pt modelId="{A9F8B352-C3E7-4D88-B4E9-3969ACA648ED}" type="pres">
      <dgm:prSet presAssocID="{9A76EC1E-CAE6-400D-B70F-E85B565385D7}" presName="level2Shape" presStyleLbl="node2" presStyleIdx="0" presStyleCnt="2"/>
      <dgm:spPr/>
    </dgm:pt>
    <dgm:pt modelId="{CC1E90A1-378F-4D8D-93D6-C653B73DDD70}" type="pres">
      <dgm:prSet presAssocID="{9A76EC1E-CAE6-400D-B70F-E85B565385D7}" presName="hierChild3" presStyleCnt="0"/>
      <dgm:spPr/>
    </dgm:pt>
    <dgm:pt modelId="{D7081E7A-B43E-40AF-8434-AFDF191F7017}" type="pres">
      <dgm:prSet presAssocID="{9B607B15-B48F-47D9-B5AB-68DF5EF39936}" presName="Name19" presStyleLbl="parChTrans1D3" presStyleIdx="0" presStyleCnt="2"/>
      <dgm:spPr/>
    </dgm:pt>
    <dgm:pt modelId="{1AA3185C-BD2D-4C66-B4D3-104BE5D13E31}" type="pres">
      <dgm:prSet presAssocID="{D2E3886B-68C8-42C6-A9BC-B92634DDC6A8}" presName="Name21" presStyleCnt="0"/>
      <dgm:spPr/>
    </dgm:pt>
    <dgm:pt modelId="{918CFC9A-D386-43F5-B8D9-FE6CBAE8A27C}" type="pres">
      <dgm:prSet presAssocID="{D2E3886B-68C8-42C6-A9BC-B92634DDC6A8}" presName="level2Shape" presStyleLbl="node3" presStyleIdx="0" presStyleCnt="2"/>
      <dgm:spPr/>
    </dgm:pt>
    <dgm:pt modelId="{12D40FE6-ED05-430F-A0BB-442CAC1FB371}" type="pres">
      <dgm:prSet presAssocID="{D2E3886B-68C8-42C6-A9BC-B92634DDC6A8}" presName="hierChild3" presStyleCnt="0"/>
      <dgm:spPr/>
    </dgm:pt>
    <dgm:pt modelId="{8ABF355D-70E1-4CAD-A879-528F9748DFF0}" type="pres">
      <dgm:prSet presAssocID="{E1534136-FFBC-4188-8306-0FEC00941F00}" presName="Name19" presStyleLbl="parChTrans1D2" presStyleIdx="1" presStyleCnt="2"/>
      <dgm:spPr/>
    </dgm:pt>
    <dgm:pt modelId="{DFD5D46D-DC09-4F0E-BA70-E5CEF7F8593A}" type="pres">
      <dgm:prSet presAssocID="{30119DD6-4A00-4A10-B7B4-55F0ED8C9470}" presName="Name21" presStyleCnt="0"/>
      <dgm:spPr/>
    </dgm:pt>
    <dgm:pt modelId="{4B986F9A-D9A9-495F-97FD-F2516FF58F75}" type="pres">
      <dgm:prSet presAssocID="{30119DD6-4A00-4A10-B7B4-55F0ED8C9470}" presName="level2Shape" presStyleLbl="node2" presStyleIdx="1" presStyleCnt="2"/>
      <dgm:spPr/>
    </dgm:pt>
    <dgm:pt modelId="{D6D488EB-4DF1-41D3-9C88-33AC5C53EA61}" type="pres">
      <dgm:prSet presAssocID="{30119DD6-4A00-4A10-B7B4-55F0ED8C9470}" presName="hierChild3" presStyleCnt="0"/>
      <dgm:spPr/>
    </dgm:pt>
    <dgm:pt modelId="{E998CED8-E50C-4F7C-AA23-719D04E47E97}" type="pres">
      <dgm:prSet presAssocID="{6F8CB09A-5B97-4489-B234-3CFC59C6C431}" presName="Name19" presStyleLbl="parChTrans1D3" presStyleIdx="1" presStyleCnt="2"/>
      <dgm:spPr/>
    </dgm:pt>
    <dgm:pt modelId="{58635A57-9E74-4778-A319-F06C9BA8CF4D}" type="pres">
      <dgm:prSet presAssocID="{7195DDB3-2636-4924-A1FA-93D84BF161ED}" presName="Name21" presStyleCnt="0"/>
      <dgm:spPr/>
    </dgm:pt>
    <dgm:pt modelId="{8367D98D-EC4D-4433-83F9-1A1E0DBBA630}" type="pres">
      <dgm:prSet presAssocID="{7195DDB3-2636-4924-A1FA-93D84BF161ED}" presName="level2Shape" presStyleLbl="node3" presStyleIdx="1" presStyleCnt="2"/>
      <dgm:spPr/>
    </dgm:pt>
    <dgm:pt modelId="{37BEF480-B405-4047-B44E-0CC64F5AFB94}" type="pres">
      <dgm:prSet presAssocID="{7195DDB3-2636-4924-A1FA-93D84BF161ED}" presName="hierChild3" presStyleCnt="0"/>
      <dgm:spPr/>
    </dgm:pt>
    <dgm:pt modelId="{18DA5698-8C40-410D-B230-A9789A6EFB1C}" type="pres">
      <dgm:prSet presAssocID="{FB72F23D-AC18-4B5E-B7C9-27E3F32BF8B6}" presName="bgShapesFlow" presStyleCnt="0"/>
      <dgm:spPr/>
    </dgm:pt>
  </dgm:ptLst>
  <dgm:cxnLst>
    <dgm:cxn modelId="{6B62F008-C56E-4B8E-8C18-32C4D213DB48}" type="presOf" srcId="{FB72F23D-AC18-4B5E-B7C9-27E3F32BF8B6}" destId="{EA028BAB-92D9-4AA2-A18F-7D90113B9D41}" srcOrd="0" destOrd="0" presId="urn:microsoft.com/office/officeart/2005/8/layout/hierarchy6"/>
    <dgm:cxn modelId="{6963F72E-7208-4FC2-8A46-2C7CFA921E08}" type="presOf" srcId="{30119DD6-4A00-4A10-B7B4-55F0ED8C9470}" destId="{4B986F9A-D9A9-495F-97FD-F2516FF58F75}" srcOrd="0" destOrd="0" presId="urn:microsoft.com/office/officeart/2005/8/layout/hierarchy6"/>
    <dgm:cxn modelId="{F79FFE32-EA6D-460F-8E9A-1FEC9C1933E9}" srcId="{30119DD6-4A00-4A10-B7B4-55F0ED8C9470}" destId="{7195DDB3-2636-4924-A1FA-93D84BF161ED}" srcOrd="0" destOrd="0" parTransId="{6F8CB09A-5B97-4489-B234-3CFC59C6C431}" sibTransId="{85FC8C43-07D5-4708-9DF1-984AE1A7B6C5}"/>
    <dgm:cxn modelId="{1386035D-26FC-4141-99FF-F372A455E638}" type="presOf" srcId="{7195DDB3-2636-4924-A1FA-93D84BF161ED}" destId="{8367D98D-EC4D-4433-83F9-1A1E0DBBA630}" srcOrd="0" destOrd="0" presId="urn:microsoft.com/office/officeart/2005/8/layout/hierarchy6"/>
    <dgm:cxn modelId="{2364FD60-2E27-4EE9-B958-C0D44562C438}" type="presOf" srcId="{46DF43C4-E1E0-474E-B053-666837E018D6}" destId="{36E3C362-FDA0-420E-9E2E-E922E4D7E853}" srcOrd="0" destOrd="0" presId="urn:microsoft.com/office/officeart/2005/8/layout/hierarchy6"/>
    <dgm:cxn modelId="{FD994E63-5629-4E49-8E42-8D053CC934D9}" type="presOf" srcId="{485DFCB3-E1C6-4683-9B7A-9E7219476DAB}" destId="{3AC1ECEC-A181-4966-9BE7-1DE4F3117E81}" srcOrd="0" destOrd="0" presId="urn:microsoft.com/office/officeart/2005/8/layout/hierarchy6"/>
    <dgm:cxn modelId="{8DF72E68-E074-4808-9D57-E52EB95A70BC}" type="presOf" srcId="{D2E3886B-68C8-42C6-A9BC-B92634DDC6A8}" destId="{918CFC9A-D386-43F5-B8D9-FE6CBAE8A27C}" srcOrd="0" destOrd="0" presId="urn:microsoft.com/office/officeart/2005/8/layout/hierarchy6"/>
    <dgm:cxn modelId="{3AD64E53-743F-43E4-A170-17E11E8B9860}" type="presOf" srcId="{6F8CB09A-5B97-4489-B234-3CFC59C6C431}" destId="{E998CED8-E50C-4F7C-AA23-719D04E47E97}" srcOrd="0" destOrd="0" presId="urn:microsoft.com/office/officeart/2005/8/layout/hierarchy6"/>
    <dgm:cxn modelId="{B7048F77-5FD0-48E5-8556-2BF3EECDFBF4}" srcId="{46DF43C4-E1E0-474E-B053-666837E018D6}" destId="{9A76EC1E-CAE6-400D-B70F-E85B565385D7}" srcOrd="0" destOrd="0" parTransId="{485DFCB3-E1C6-4683-9B7A-9E7219476DAB}" sibTransId="{65368812-FA2F-4E90-9C1B-DC25C0981101}"/>
    <dgm:cxn modelId="{A803968E-0082-4169-9A91-FEDCAC4A80D0}" type="presOf" srcId="{9A76EC1E-CAE6-400D-B70F-E85B565385D7}" destId="{A9F8B352-C3E7-4D88-B4E9-3969ACA648ED}" srcOrd="0" destOrd="0" presId="urn:microsoft.com/office/officeart/2005/8/layout/hierarchy6"/>
    <dgm:cxn modelId="{D2E497A6-5731-476F-ACE8-7B5ABF4CD52A}" type="presOf" srcId="{9B607B15-B48F-47D9-B5AB-68DF5EF39936}" destId="{D7081E7A-B43E-40AF-8434-AFDF191F7017}" srcOrd="0" destOrd="0" presId="urn:microsoft.com/office/officeart/2005/8/layout/hierarchy6"/>
    <dgm:cxn modelId="{A5871AC4-724A-43AD-8909-07BDED76D871}" type="presOf" srcId="{E1534136-FFBC-4188-8306-0FEC00941F00}" destId="{8ABF355D-70E1-4CAD-A879-528F9748DFF0}" srcOrd="0" destOrd="0" presId="urn:microsoft.com/office/officeart/2005/8/layout/hierarchy6"/>
    <dgm:cxn modelId="{B92A72DB-A221-4561-98D0-E497E1398948}" srcId="{FB72F23D-AC18-4B5E-B7C9-27E3F32BF8B6}" destId="{46DF43C4-E1E0-474E-B053-666837E018D6}" srcOrd="0" destOrd="0" parTransId="{0B3B071D-6445-42B4-9A51-87509D145B5A}" sibTransId="{2E9ABD9F-DA7A-4F05-BF80-E0657612D6EC}"/>
    <dgm:cxn modelId="{556566EB-1039-4516-B583-298038FE2382}" srcId="{9A76EC1E-CAE6-400D-B70F-E85B565385D7}" destId="{D2E3886B-68C8-42C6-A9BC-B92634DDC6A8}" srcOrd="0" destOrd="0" parTransId="{9B607B15-B48F-47D9-B5AB-68DF5EF39936}" sibTransId="{28CD7903-8327-4646-B61E-7C86FF1D720E}"/>
    <dgm:cxn modelId="{5317EDFC-1440-42BA-BD40-3114BF3B4EB7}" srcId="{46DF43C4-E1E0-474E-B053-666837E018D6}" destId="{30119DD6-4A00-4A10-B7B4-55F0ED8C9470}" srcOrd="1" destOrd="0" parTransId="{E1534136-FFBC-4188-8306-0FEC00941F00}" sibTransId="{66EF9184-321F-463E-B978-96EE367B8451}"/>
    <dgm:cxn modelId="{098E386F-3A83-4BF0-A0F2-796822A99631}" type="presParOf" srcId="{EA028BAB-92D9-4AA2-A18F-7D90113B9D41}" destId="{25A0F8AE-8071-4B93-B4C3-532E378E8CD5}" srcOrd="0" destOrd="0" presId="urn:microsoft.com/office/officeart/2005/8/layout/hierarchy6"/>
    <dgm:cxn modelId="{BACE44BC-B768-4789-8A7F-6EA0B5B0E7A7}" type="presParOf" srcId="{25A0F8AE-8071-4B93-B4C3-532E378E8CD5}" destId="{D2F8BB41-5AD6-4F3D-8027-69A4705713C4}" srcOrd="0" destOrd="0" presId="urn:microsoft.com/office/officeart/2005/8/layout/hierarchy6"/>
    <dgm:cxn modelId="{90E1D206-26AE-4361-B4A3-ADBE42037A0B}" type="presParOf" srcId="{D2F8BB41-5AD6-4F3D-8027-69A4705713C4}" destId="{E87AE1A4-1770-4531-8B9B-65A8B790F1D9}" srcOrd="0" destOrd="0" presId="urn:microsoft.com/office/officeart/2005/8/layout/hierarchy6"/>
    <dgm:cxn modelId="{E775ADCA-2090-48B2-9C87-814799FB6626}" type="presParOf" srcId="{E87AE1A4-1770-4531-8B9B-65A8B790F1D9}" destId="{36E3C362-FDA0-420E-9E2E-E922E4D7E853}" srcOrd="0" destOrd="0" presId="urn:microsoft.com/office/officeart/2005/8/layout/hierarchy6"/>
    <dgm:cxn modelId="{E4B29701-4521-4562-9AD7-02893D62D458}" type="presParOf" srcId="{E87AE1A4-1770-4531-8B9B-65A8B790F1D9}" destId="{01A77A11-773F-4E13-B987-04030DD922FB}" srcOrd="1" destOrd="0" presId="urn:microsoft.com/office/officeart/2005/8/layout/hierarchy6"/>
    <dgm:cxn modelId="{056A2869-4E83-48BF-8D96-E1B69DA51FEC}" type="presParOf" srcId="{01A77A11-773F-4E13-B987-04030DD922FB}" destId="{3AC1ECEC-A181-4966-9BE7-1DE4F3117E81}" srcOrd="0" destOrd="0" presId="urn:microsoft.com/office/officeart/2005/8/layout/hierarchy6"/>
    <dgm:cxn modelId="{87BCEDFC-7FE6-455D-8305-C74E5ECAF20B}" type="presParOf" srcId="{01A77A11-773F-4E13-B987-04030DD922FB}" destId="{09AE5303-8C34-4706-AE28-B4BF49659C0A}" srcOrd="1" destOrd="0" presId="urn:microsoft.com/office/officeart/2005/8/layout/hierarchy6"/>
    <dgm:cxn modelId="{EDE04B4E-B08B-444D-B4FA-5B8CDC321E74}" type="presParOf" srcId="{09AE5303-8C34-4706-AE28-B4BF49659C0A}" destId="{A9F8B352-C3E7-4D88-B4E9-3969ACA648ED}" srcOrd="0" destOrd="0" presId="urn:microsoft.com/office/officeart/2005/8/layout/hierarchy6"/>
    <dgm:cxn modelId="{13719CF3-7A80-4F2F-B43D-E0CB237A3CE2}" type="presParOf" srcId="{09AE5303-8C34-4706-AE28-B4BF49659C0A}" destId="{CC1E90A1-378F-4D8D-93D6-C653B73DDD70}" srcOrd="1" destOrd="0" presId="urn:microsoft.com/office/officeart/2005/8/layout/hierarchy6"/>
    <dgm:cxn modelId="{859A4CE8-AF69-4F45-B364-7CC7AD1B568D}" type="presParOf" srcId="{CC1E90A1-378F-4D8D-93D6-C653B73DDD70}" destId="{D7081E7A-B43E-40AF-8434-AFDF191F7017}" srcOrd="0" destOrd="0" presId="urn:microsoft.com/office/officeart/2005/8/layout/hierarchy6"/>
    <dgm:cxn modelId="{97D64456-ADDB-440D-9923-748941DBC80D}" type="presParOf" srcId="{CC1E90A1-378F-4D8D-93D6-C653B73DDD70}" destId="{1AA3185C-BD2D-4C66-B4D3-104BE5D13E31}" srcOrd="1" destOrd="0" presId="urn:microsoft.com/office/officeart/2005/8/layout/hierarchy6"/>
    <dgm:cxn modelId="{A778809E-81EE-4A04-98F1-B45BE1E5ADC2}" type="presParOf" srcId="{1AA3185C-BD2D-4C66-B4D3-104BE5D13E31}" destId="{918CFC9A-D386-43F5-B8D9-FE6CBAE8A27C}" srcOrd="0" destOrd="0" presId="urn:microsoft.com/office/officeart/2005/8/layout/hierarchy6"/>
    <dgm:cxn modelId="{4B3CA005-F43A-4C6C-BAD0-B43E2D902811}" type="presParOf" srcId="{1AA3185C-BD2D-4C66-B4D3-104BE5D13E31}" destId="{12D40FE6-ED05-430F-A0BB-442CAC1FB371}" srcOrd="1" destOrd="0" presId="urn:microsoft.com/office/officeart/2005/8/layout/hierarchy6"/>
    <dgm:cxn modelId="{0F0EC3B4-9208-4F76-B346-B2F9206A54E4}" type="presParOf" srcId="{01A77A11-773F-4E13-B987-04030DD922FB}" destId="{8ABF355D-70E1-4CAD-A879-528F9748DFF0}" srcOrd="2" destOrd="0" presId="urn:microsoft.com/office/officeart/2005/8/layout/hierarchy6"/>
    <dgm:cxn modelId="{F0154823-A0D6-4396-8299-D974C08C608D}" type="presParOf" srcId="{01A77A11-773F-4E13-B987-04030DD922FB}" destId="{DFD5D46D-DC09-4F0E-BA70-E5CEF7F8593A}" srcOrd="3" destOrd="0" presId="urn:microsoft.com/office/officeart/2005/8/layout/hierarchy6"/>
    <dgm:cxn modelId="{81FE38D9-6C69-42B6-A4F3-B5B2C8145EDD}" type="presParOf" srcId="{DFD5D46D-DC09-4F0E-BA70-E5CEF7F8593A}" destId="{4B986F9A-D9A9-495F-97FD-F2516FF58F75}" srcOrd="0" destOrd="0" presId="urn:microsoft.com/office/officeart/2005/8/layout/hierarchy6"/>
    <dgm:cxn modelId="{9F011AAB-0E1C-4978-A175-53EC22D51739}" type="presParOf" srcId="{DFD5D46D-DC09-4F0E-BA70-E5CEF7F8593A}" destId="{D6D488EB-4DF1-41D3-9C88-33AC5C53EA61}" srcOrd="1" destOrd="0" presId="urn:microsoft.com/office/officeart/2005/8/layout/hierarchy6"/>
    <dgm:cxn modelId="{8249C543-982A-4C6C-8462-9FDE0691B24E}" type="presParOf" srcId="{D6D488EB-4DF1-41D3-9C88-33AC5C53EA61}" destId="{E998CED8-E50C-4F7C-AA23-719D04E47E97}" srcOrd="0" destOrd="0" presId="urn:microsoft.com/office/officeart/2005/8/layout/hierarchy6"/>
    <dgm:cxn modelId="{05875B3F-A6C8-4C2A-8980-6B7121103B65}" type="presParOf" srcId="{D6D488EB-4DF1-41D3-9C88-33AC5C53EA61}" destId="{58635A57-9E74-4778-A319-F06C9BA8CF4D}" srcOrd="1" destOrd="0" presId="urn:microsoft.com/office/officeart/2005/8/layout/hierarchy6"/>
    <dgm:cxn modelId="{0A020579-A17F-4921-A00E-07802A04DC3C}" type="presParOf" srcId="{58635A57-9E74-4778-A319-F06C9BA8CF4D}" destId="{8367D98D-EC4D-4433-83F9-1A1E0DBBA630}" srcOrd="0" destOrd="0" presId="urn:microsoft.com/office/officeart/2005/8/layout/hierarchy6"/>
    <dgm:cxn modelId="{D4311E5F-E18A-4277-A4E6-A252D4EF3CD6}" type="presParOf" srcId="{58635A57-9E74-4778-A319-F06C9BA8CF4D}" destId="{37BEF480-B405-4047-B44E-0CC64F5AFB94}" srcOrd="1" destOrd="0" presId="urn:microsoft.com/office/officeart/2005/8/layout/hierarchy6"/>
    <dgm:cxn modelId="{4866516F-733A-450F-8D65-8CFD6A879543}" type="presParOf" srcId="{EA028BAB-92D9-4AA2-A18F-7D90113B9D41}" destId="{18DA5698-8C40-410D-B230-A9789A6EFB1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C362-FDA0-420E-9E2E-E922E4D7E853}">
      <dsp:nvSpPr>
        <dsp:cNvPr id="0" name=""/>
        <dsp:cNvSpPr/>
      </dsp:nvSpPr>
      <dsp:spPr>
        <a:xfrm>
          <a:off x="2913956" y="1873"/>
          <a:ext cx="2401686" cy="124569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Is the professional development cost for instructional staff?</a:t>
          </a:r>
        </a:p>
      </dsp:txBody>
      <dsp:txXfrm>
        <a:off x="2950441" y="38358"/>
        <a:ext cx="2328716" cy="1172721"/>
      </dsp:txXfrm>
    </dsp:sp>
    <dsp:sp modelId="{3AC1ECEC-A181-4966-9BE7-1DE4F3117E81}">
      <dsp:nvSpPr>
        <dsp:cNvPr id="0" name=""/>
        <dsp:cNvSpPr/>
      </dsp:nvSpPr>
      <dsp:spPr>
        <a:xfrm>
          <a:off x="2900250" y="1247565"/>
          <a:ext cx="1214549" cy="498276"/>
        </a:xfrm>
        <a:custGeom>
          <a:avLst/>
          <a:gdLst/>
          <a:ahLst/>
          <a:cxnLst/>
          <a:rect l="0" t="0" r="0" b="0"/>
          <a:pathLst>
            <a:path>
              <a:moveTo>
                <a:pt x="1214549" y="0"/>
              </a:moveTo>
              <a:lnTo>
                <a:pt x="1214549" y="249138"/>
              </a:lnTo>
              <a:lnTo>
                <a:pt x="0" y="249138"/>
              </a:lnTo>
              <a:lnTo>
                <a:pt x="0" y="49827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F8B352-C3E7-4D88-B4E9-3969ACA648ED}">
      <dsp:nvSpPr>
        <dsp:cNvPr id="0" name=""/>
        <dsp:cNvSpPr/>
      </dsp:nvSpPr>
      <dsp:spPr>
        <a:xfrm>
          <a:off x="1965982" y="1745841"/>
          <a:ext cx="1868537" cy="124569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2002467" y="1782326"/>
        <a:ext cx="1795567" cy="1172721"/>
      </dsp:txXfrm>
    </dsp:sp>
    <dsp:sp modelId="{D7081E7A-B43E-40AF-8434-AFDF191F7017}">
      <dsp:nvSpPr>
        <dsp:cNvPr id="0" name=""/>
        <dsp:cNvSpPr/>
      </dsp:nvSpPr>
      <dsp:spPr>
        <a:xfrm>
          <a:off x="2854530" y="2991533"/>
          <a:ext cx="91440" cy="498276"/>
        </a:xfrm>
        <a:custGeom>
          <a:avLst/>
          <a:gdLst/>
          <a:ahLst/>
          <a:cxnLst/>
          <a:rect l="0" t="0" r="0" b="0"/>
          <a:pathLst>
            <a:path>
              <a:moveTo>
                <a:pt x="45720" y="0"/>
              </a:moveTo>
              <a:lnTo>
                <a:pt x="45720" y="498276"/>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8CFC9A-D386-43F5-B8D9-FE6CBAE8A27C}">
      <dsp:nvSpPr>
        <dsp:cNvPr id="0" name=""/>
        <dsp:cNvSpPr/>
      </dsp:nvSpPr>
      <dsp:spPr>
        <a:xfrm>
          <a:off x="1965982" y="3489809"/>
          <a:ext cx="1868537" cy="124569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Code costs to Function 2213</a:t>
          </a:r>
        </a:p>
      </dsp:txBody>
      <dsp:txXfrm>
        <a:off x="2002467" y="3526294"/>
        <a:ext cx="1795567" cy="1172721"/>
      </dsp:txXfrm>
    </dsp:sp>
    <dsp:sp modelId="{8ABF355D-70E1-4CAD-A879-528F9748DFF0}">
      <dsp:nvSpPr>
        <dsp:cNvPr id="0" name=""/>
        <dsp:cNvSpPr/>
      </dsp:nvSpPr>
      <dsp:spPr>
        <a:xfrm>
          <a:off x="4114800" y="1247565"/>
          <a:ext cx="1214549" cy="498276"/>
        </a:xfrm>
        <a:custGeom>
          <a:avLst/>
          <a:gdLst/>
          <a:ahLst/>
          <a:cxnLst/>
          <a:rect l="0" t="0" r="0" b="0"/>
          <a:pathLst>
            <a:path>
              <a:moveTo>
                <a:pt x="0" y="0"/>
              </a:moveTo>
              <a:lnTo>
                <a:pt x="0" y="249138"/>
              </a:lnTo>
              <a:lnTo>
                <a:pt x="1214549" y="249138"/>
              </a:lnTo>
              <a:lnTo>
                <a:pt x="1214549" y="49827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986F9A-D9A9-495F-97FD-F2516FF58F75}">
      <dsp:nvSpPr>
        <dsp:cNvPr id="0" name=""/>
        <dsp:cNvSpPr/>
      </dsp:nvSpPr>
      <dsp:spPr>
        <a:xfrm>
          <a:off x="4395080" y="1745841"/>
          <a:ext cx="1868537" cy="124569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a:t>
          </a:r>
        </a:p>
      </dsp:txBody>
      <dsp:txXfrm>
        <a:off x="4431565" y="1782326"/>
        <a:ext cx="1795567" cy="1172721"/>
      </dsp:txXfrm>
    </dsp:sp>
    <dsp:sp modelId="{E998CED8-E50C-4F7C-AA23-719D04E47E97}">
      <dsp:nvSpPr>
        <dsp:cNvPr id="0" name=""/>
        <dsp:cNvSpPr/>
      </dsp:nvSpPr>
      <dsp:spPr>
        <a:xfrm>
          <a:off x="5283629" y="2991533"/>
          <a:ext cx="91440" cy="498276"/>
        </a:xfrm>
        <a:custGeom>
          <a:avLst/>
          <a:gdLst/>
          <a:ahLst/>
          <a:cxnLst/>
          <a:rect l="0" t="0" r="0" b="0"/>
          <a:pathLst>
            <a:path>
              <a:moveTo>
                <a:pt x="45720" y="0"/>
              </a:moveTo>
              <a:lnTo>
                <a:pt x="45720" y="498276"/>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67D98D-EC4D-4433-83F9-1A1E0DBBA630}">
      <dsp:nvSpPr>
        <dsp:cNvPr id="0" name=""/>
        <dsp:cNvSpPr/>
      </dsp:nvSpPr>
      <dsp:spPr>
        <a:xfrm>
          <a:off x="4395080" y="3489809"/>
          <a:ext cx="1868537" cy="124569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Code costs to same functional category as employee’s salary</a:t>
          </a:r>
        </a:p>
      </dsp:txBody>
      <dsp:txXfrm>
        <a:off x="4431565" y="3526294"/>
        <a:ext cx="1795567" cy="11727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2">
  <dgm:title val="Simple 4"/>
  <dgm:desc val="Simple 4"/>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3979" cy="467215"/>
          </a:xfrm>
          <a:prstGeom prst="rect">
            <a:avLst/>
          </a:prstGeom>
        </p:spPr>
        <p:txBody>
          <a:bodyPr vert="horz" lIns="91900" tIns="45951" rIns="91900" bIns="45951" rtlCol="0"/>
          <a:lstStyle>
            <a:lvl1pPr algn="l">
              <a:defRPr sz="1200"/>
            </a:lvl1pPr>
          </a:lstStyle>
          <a:p>
            <a:endParaRPr lang="en-US" dirty="0"/>
          </a:p>
        </p:txBody>
      </p:sp>
      <p:sp>
        <p:nvSpPr>
          <p:cNvPr id="3" name="Date Placeholder 2"/>
          <p:cNvSpPr>
            <a:spLocks noGrp="1"/>
          </p:cNvSpPr>
          <p:nvPr>
            <p:ph type="dt" sz="quarter" idx="1"/>
          </p:nvPr>
        </p:nvSpPr>
        <p:spPr>
          <a:xfrm>
            <a:off x="3977532" y="1"/>
            <a:ext cx="3043979" cy="467215"/>
          </a:xfrm>
          <a:prstGeom prst="rect">
            <a:avLst/>
          </a:prstGeom>
        </p:spPr>
        <p:txBody>
          <a:bodyPr vert="horz" lIns="91900" tIns="45951" rIns="91900" bIns="45951" rtlCol="0"/>
          <a:lstStyle>
            <a:lvl1pPr algn="r">
              <a:defRPr sz="1200"/>
            </a:lvl1pPr>
          </a:lstStyle>
          <a:p>
            <a:fld id="{A467FA51-85C0-41E6-8D5F-5950B2F1072B}" type="datetimeFigureOut">
              <a:rPr lang="en-US" smtClean="0"/>
              <a:t>5/1/2018</a:t>
            </a:fld>
            <a:endParaRPr lang="en-US" dirty="0"/>
          </a:p>
        </p:txBody>
      </p:sp>
      <p:sp>
        <p:nvSpPr>
          <p:cNvPr id="4" name="Footer Placeholder 3"/>
          <p:cNvSpPr>
            <a:spLocks noGrp="1"/>
          </p:cNvSpPr>
          <p:nvPr>
            <p:ph type="ftr" sz="quarter" idx="2"/>
          </p:nvPr>
        </p:nvSpPr>
        <p:spPr>
          <a:xfrm>
            <a:off x="3" y="8841887"/>
            <a:ext cx="3043979" cy="467215"/>
          </a:xfrm>
          <a:prstGeom prst="rect">
            <a:avLst/>
          </a:prstGeom>
        </p:spPr>
        <p:txBody>
          <a:bodyPr vert="horz" lIns="91900" tIns="45951" rIns="91900" bIns="459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887"/>
            <a:ext cx="3043979" cy="467215"/>
          </a:xfrm>
          <a:prstGeom prst="rect">
            <a:avLst/>
          </a:prstGeom>
        </p:spPr>
        <p:txBody>
          <a:bodyPr vert="horz" lIns="91900" tIns="45951" rIns="91900" bIns="45951" rtlCol="0" anchor="b"/>
          <a:lstStyle>
            <a:lvl1pPr algn="r">
              <a:defRPr sz="1200"/>
            </a:lvl1pPr>
          </a:lstStyle>
          <a:p>
            <a:fld id="{5284078A-3EC5-4DDA-8C41-1364C56F6837}" type="slidenum">
              <a:rPr lang="en-US" smtClean="0"/>
              <a:t>‹#›</a:t>
            </a:fld>
            <a:endParaRPr lang="en-US" dirty="0"/>
          </a:p>
        </p:txBody>
      </p:sp>
    </p:spTree>
    <p:extLst>
      <p:ext uri="{BB962C8B-B14F-4D97-AF65-F5344CB8AC3E}">
        <p14:creationId xmlns:p14="http://schemas.microsoft.com/office/powerpoint/2010/main" val="173096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7" tIns="46649" rIns="93297" bIns="46649" rtlCol="0"/>
          <a:lstStyle>
            <a:lvl1pPr algn="l">
              <a:defRPr sz="1200"/>
            </a:lvl1pPr>
          </a:lstStyle>
          <a:p>
            <a:endParaRPr lang="en-US" dirty="0"/>
          </a:p>
        </p:txBody>
      </p:sp>
      <p:sp>
        <p:nvSpPr>
          <p:cNvPr id="3" name="Date Placeholder 2"/>
          <p:cNvSpPr>
            <a:spLocks noGrp="1"/>
          </p:cNvSpPr>
          <p:nvPr>
            <p:ph type="dt" idx="1"/>
          </p:nvPr>
        </p:nvSpPr>
        <p:spPr>
          <a:xfrm>
            <a:off x="3978134" y="1"/>
            <a:ext cx="3043343" cy="465455"/>
          </a:xfrm>
          <a:prstGeom prst="rect">
            <a:avLst/>
          </a:prstGeom>
        </p:spPr>
        <p:txBody>
          <a:bodyPr vert="horz" lIns="93297" tIns="46649" rIns="93297" bIns="46649" rtlCol="0"/>
          <a:lstStyle>
            <a:lvl1pPr algn="r">
              <a:defRPr sz="1200"/>
            </a:lvl1pPr>
          </a:lstStyle>
          <a:p>
            <a:fld id="{D8AB1433-BF8B-45C5-81D6-089F21EECCF9}" type="datetimeFigureOut">
              <a:rPr lang="en-US" smtClean="0"/>
              <a:t>5/1/2018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7" tIns="46649" rIns="93297" bIns="46649"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97" tIns="46649" rIns="93297" bIns="466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97" tIns="46649" rIns="93297" bIns="466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97" tIns="46649" rIns="93297" bIns="4664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dirty="0"/>
          </a:p>
        </p:txBody>
      </p:sp>
    </p:spTree>
    <p:extLst>
      <p:ext uri="{BB962C8B-B14F-4D97-AF65-F5344CB8AC3E}">
        <p14:creationId xmlns:p14="http://schemas.microsoft.com/office/powerpoint/2010/main" val="222759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such a good job in monitoring what you all were reporting……they cut our budget. </a:t>
            </a:r>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dirty="0"/>
          </a:p>
        </p:txBody>
      </p:sp>
    </p:spTree>
    <p:extLst>
      <p:ext uri="{BB962C8B-B14F-4D97-AF65-F5344CB8AC3E}">
        <p14:creationId xmlns:p14="http://schemas.microsoft.com/office/powerpoint/2010/main" val="63941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dirty="0"/>
          </a:p>
        </p:txBody>
      </p:sp>
    </p:spTree>
    <p:extLst>
      <p:ext uri="{BB962C8B-B14F-4D97-AF65-F5344CB8AC3E}">
        <p14:creationId xmlns:p14="http://schemas.microsoft.com/office/powerpoint/2010/main" val="34525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$903,377 will probably be allotted as an amendment.  Will not be available to allocate effective July 1.</a:t>
            </a:r>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dirty="0"/>
          </a:p>
        </p:txBody>
      </p:sp>
    </p:spTree>
    <p:extLst>
      <p:ext uri="{BB962C8B-B14F-4D97-AF65-F5344CB8AC3E}">
        <p14:creationId xmlns:p14="http://schemas.microsoft.com/office/powerpoint/2010/main" val="310636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dirty="0"/>
          </a:p>
        </p:txBody>
      </p:sp>
    </p:spTree>
    <p:extLst>
      <p:ext uri="{BB962C8B-B14F-4D97-AF65-F5344CB8AC3E}">
        <p14:creationId xmlns:p14="http://schemas.microsoft.com/office/powerpoint/2010/main" val="2128813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RESA mental health awareness training grant will more than likely be a contracted statewide instead of individually with each RESA.</a:t>
            </a:r>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dirty="0"/>
          </a:p>
        </p:txBody>
      </p:sp>
    </p:spTree>
    <p:extLst>
      <p:ext uri="{BB962C8B-B14F-4D97-AF65-F5344CB8AC3E}">
        <p14:creationId xmlns:p14="http://schemas.microsoft.com/office/powerpoint/2010/main" val="64371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dirty="0"/>
          </a:p>
        </p:txBody>
      </p:sp>
    </p:spTree>
    <p:extLst>
      <p:ext uri="{BB962C8B-B14F-4D97-AF65-F5344CB8AC3E}">
        <p14:creationId xmlns:p14="http://schemas.microsoft.com/office/powerpoint/2010/main" val="6137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wondering…..hey…..our LEAs wealth per FTE is well below the benchmark for the state……why did we lose funding?  Maybe your district increased wealth per FTE by either increased property values or decreasing FTES, so the gap to be equalized was less.</a:t>
            </a:r>
          </a:p>
          <a:p>
            <a:endParaRPr lang="en-US" dirty="0"/>
          </a:p>
          <a:p>
            <a:r>
              <a:rPr lang="en-US" dirty="0"/>
              <a:t>Or you may have increased……you could have increased because you saw a drop in your equalized earnings.  Or a significant enrollment increase……</a:t>
            </a:r>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dirty="0"/>
          </a:p>
        </p:txBody>
      </p:sp>
    </p:spTree>
    <p:extLst>
      <p:ext uri="{BB962C8B-B14F-4D97-AF65-F5344CB8AC3E}">
        <p14:creationId xmlns:p14="http://schemas.microsoft.com/office/powerpoint/2010/main" val="136235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yet know how the safety facility grants will be disseminated.  Please stay tuned….</a:t>
            </a:r>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306179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dirty="0"/>
          </a:p>
        </p:txBody>
      </p:sp>
    </p:spTree>
    <p:extLst>
      <p:ext uri="{BB962C8B-B14F-4D97-AF65-F5344CB8AC3E}">
        <p14:creationId xmlns:p14="http://schemas.microsoft.com/office/powerpoint/2010/main" val="397332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dirty="0"/>
          </a:p>
        </p:txBody>
      </p:sp>
    </p:spTree>
    <p:extLst>
      <p:ext uri="{BB962C8B-B14F-4D97-AF65-F5344CB8AC3E}">
        <p14:creationId xmlns:p14="http://schemas.microsoft.com/office/powerpoint/2010/main" val="202879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dirty="0"/>
          </a:p>
        </p:txBody>
      </p:sp>
    </p:spTree>
    <p:extLst>
      <p:ext uri="{BB962C8B-B14F-4D97-AF65-F5344CB8AC3E}">
        <p14:creationId xmlns:p14="http://schemas.microsoft.com/office/powerpoint/2010/main" val="830065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dirty="0"/>
          </a:p>
        </p:txBody>
      </p:sp>
    </p:spTree>
    <p:extLst>
      <p:ext uri="{BB962C8B-B14F-4D97-AF65-F5344CB8AC3E}">
        <p14:creationId xmlns:p14="http://schemas.microsoft.com/office/powerpoint/2010/main" val="3992421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dirty="0"/>
          </a:p>
        </p:txBody>
      </p:sp>
    </p:spTree>
    <p:extLst>
      <p:ext uri="{BB962C8B-B14F-4D97-AF65-F5344CB8AC3E}">
        <p14:creationId xmlns:p14="http://schemas.microsoft.com/office/powerpoint/2010/main" val="8715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updated FMGLUA to remove the requirement to advertise the budget in the paper.  The intent of this law</a:t>
            </a:r>
          </a:p>
        </p:txBody>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dirty="0"/>
          </a:p>
        </p:txBody>
      </p:sp>
    </p:spTree>
    <p:extLst>
      <p:ext uri="{BB962C8B-B14F-4D97-AF65-F5344CB8AC3E}">
        <p14:creationId xmlns:p14="http://schemas.microsoft.com/office/powerpoint/2010/main" val="333638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Amended Effective March 20, 2018</a:t>
            </a:r>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dirty="0"/>
          </a:p>
        </p:txBody>
      </p:sp>
    </p:spTree>
    <p:extLst>
      <p:ext uri="{BB962C8B-B14F-4D97-AF65-F5344CB8AC3E}">
        <p14:creationId xmlns:p14="http://schemas.microsoft.com/office/powerpoint/2010/main" val="132361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dirty="0"/>
          </a:p>
        </p:txBody>
      </p:sp>
    </p:spTree>
    <p:extLst>
      <p:ext uri="{BB962C8B-B14F-4D97-AF65-F5344CB8AC3E}">
        <p14:creationId xmlns:p14="http://schemas.microsoft.com/office/powerpoint/2010/main" val="125293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dirty="0"/>
          </a:p>
        </p:txBody>
      </p:sp>
    </p:spTree>
    <p:extLst>
      <p:ext uri="{BB962C8B-B14F-4D97-AF65-F5344CB8AC3E}">
        <p14:creationId xmlns:p14="http://schemas.microsoft.com/office/powerpoint/2010/main" val="3882028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dirty="0"/>
          </a:p>
        </p:txBody>
      </p:sp>
    </p:spTree>
    <p:extLst>
      <p:ext uri="{BB962C8B-B14F-4D97-AF65-F5344CB8AC3E}">
        <p14:creationId xmlns:p14="http://schemas.microsoft.com/office/powerpoint/2010/main" val="625884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dirty="0"/>
          </a:p>
        </p:txBody>
      </p:sp>
    </p:spTree>
    <p:extLst>
      <p:ext uri="{BB962C8B-B14F-4D97-AF65-F5344CB8AC3E}">
        <p14:creationId xmlns:p14="http://schemas.microsoft.com/office/powerpoint/2010/main" val="45757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28</a:t>
            </a:fld>
            <a:endParaRPr lang="en-US" dirty="0"/>
          </a:p>
        </p:txBody>
      </p:sp>
    </p:spTree>
    <p:extLst>
      <p:ext uri="{BB962C8B-B14F-4D97-AF65-F5344CB8AC3E}">
        <p14:creationId xmlns:p14="http://schemas.microsoft.com/office/powerpoint/2010/main" val="150190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29</a:t>
            </a:fld>
            <a:endParaRPr lang="en-US" dirty="0"/>
          </a:p>
        </p:txBody>
      </p:sp>
    </p:spTree>
    <p:extLst>
      <p:ext uri="{BB962C8B-B14F-4D97-AF65-F5344CB8AC3E}">
        <p14:creationId xmlns:p14="http://schemas.microsoft.com/office/powerpoint/2010/main" val="25408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dirty="0"/>
          </a:p>
        </p:txBody>
      </p:sp>
    </p:spTree>
    <p:extLst>
      <p:ext uri="{BB962C8B-B14F-4D97-AF65-F5344CB8AC3E}">
        <p14:creationId xmlns:p14="http://schemas.microsoft.com/office/powerpoint/2010/main" val="423629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dirty="0"/>
          </a:p>
        </p:txBody>
      </p:sp>
    </p:spTree>
    <p:extLst>
      <p:ext uri="{BB962C8B-B14F-4D97-AF65-F5344CB8AC3E}">
        <p14:creationId xmlns:p14="http://schemas.microsoft.com/office/powerpoint/2010/main" val="3867140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31</a:t>
            </a:fld>
            <a:endParaRPr lang="en-US" dirty="0"/>
          </a:p>
        </p:txBody>
      </p:sp>
    </p:spTree>
    <p:extLst>
      <p:ext uri="{BB962C8B-B14F-4D97-AF65-F5344CB8AC3E}">
        <p14:creationId xmlns:p14="http://schemas.microsoft.com/office/powerpoint/2010/main" val="96333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dirty="0"/>
          </a:p>
        </p:txBody>
      </p:sp>
    </p:spTree>
    <p:extLst>
      <p:ext uri="{BB962C8B-B14F-4D97-AF65-F5344CB8AC3E}">
        <p14:creationId xmlns:p14="http://schemas.microsoft.com/office/powerpoint/2010/main" val="4221243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$105,000.  Attendance area average is less than state-wide average……</a:t>
            </a:r>
          </a:p>
        </p:txBody>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dirty="0"/>
          </a:p>
        </p:txBody>
      </p:sp>
    </p:spTree>
    <p:extLst>
      <p:ext uri="{BB962C8B-B14F-4D97-AF65-F5344CB8AC3E}">
        <p14:creationId xmlns:p14="http://schemas.microsoft.com/office/powerpoint/2010/main" val="2747409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34</a:t>
            </a:fld>
            <a:endParaRPr lang="en-US" dirty="0"/>
          </a:p>
        </p:txBody>
      </p:sp>
    </p:spTree>
    <p:extLst>
      <p:ext uri="{BB962C8B-B14F-4D97-AF65-F5344CB8AC3E}">
        <p14:creationId xmlns:p14="http://schemas.microsoft.com/office/powerpoint/2010/main" val="1613892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grants will be determined by our Policy Division…..not sure how those grants will be awarded to the state charters.</a:t>
            </a:r>
          </a:p>
        </p:txBody>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dirty="0"/>
          </a:p>
        </p:txBody>
      </p:sp>
    </p:spTree>
    <p:extLst>
      <p:ext uri="{BB962C8B-B14F-4D97-AF65-F5344CB8AC3E}">
        <p14:creationId xmlns:p14="http://schemas.microsoft.com/office/powerpoint/2010/main" val="51606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dirty="0"/>
          </a:p>
        </p:txBody>
      </p:sp>
    </p:spTree>
    <p:extLst>
      <p:ext uri="{BB962C8B-B14F-4D97-AF65-F5344CB8AC3E}">
        <p14:creationId xmlns:p14="http://schemas.microsoft.com/office/powerpoint/2010/main" val="4291781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up to the school district to make this decision.  But if your locally adopted salary schedule STILL REFERENCES the state salary schedule, then you are required to split the salary expense.  The House Budget Office requested this detail for FY 2017……and wants it for FY 2018.  Even though you don’t have to follow it, we still expect to know what salaries you are paying with state funds versus paying with local funds.</a:t>
            </a:r>
          </a:p>
        </p:txBody>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dirty="0"/>
          </a:p>
        </p:txBody>
      </p:sp>
    </p:spTree>
    <p:extLst>
      <p:ext uri="{BB962C8B-B14F-4D97-AF65-F5344CB8AC3E}">
        <p14:creationId xmlns:p14="http://schemas.microsoft.com/office/powerpoint/2010/main" val="1163822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38</a:t>
            </a:fld>
            <a:endParaRPr lang="en-US" dirty="0"/>
          </a:p>
        </p:txBody>
      </p:sp>
    </p:spTree>
    <p:extLst>
      <p:ext uri="{BB962C8B-B14F-4D97-AF65-F5344CB8AC3E}">
        <p14:creationId xmlns:p14="http://schemas.microsoft.com/office/powerpoint/2010/main" val="3939663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39</a:t>
            </a:fld>
            <a:endParaRPr lang="en-US" dirty="0"/>
          </a:p>
        </p:txBody>
      </p:sp>
    </p:spTree>
    <p:extLst>
      <p:ext uri="{BB962C8B-B14F-4D97-AF65-F5344CB8AC3E}">
        <p14:creationId xmlns:p14="http://schemas.microsoft.com/office/powerpoint/2010/main" val="146665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 System grant increased due to all charter systems approved by July 1, 2016.</a:t>
            </a:r>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dirty="0"/>
          </a:p>
        </p:txBody>
      </p:sp>
    </p:spTree>
    <p:extLst>
      <p:ext uri="{BB962C8B-B14F-4D97-AF65-F5344CB8AC3E}">
        <p14:creationId xmlns:p14="http://schemas.microsoft.com/office/powerpoint/2010/main" val="2813514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for GASB 75</a:t>
            </a:r>
          </a:p>
        </p:txBody>
      </p:sp>
      <p:sp>
        <p:nvSpPr>
          <p:cNvPr id="4" name="Slide Number Placeholder 3"/>
          <p:cNvSpPr>
            <a:spLocks noGrp="1"/>
          </p:cNvSpPr>
          <p:nvPr>
            <p:ph type="sldNum" sz="quarter" idx="10"/>
          </p:nvPr>
        </p:nvSpPr>
        <p:spPr/>
        <p:txBody>
          <a:bodyPr/>
          <a:lstStyle/>
          <a:p>
            <a:fld id="{E6530340-F5C0-43BA-9CC1-D63E860F355B}" type="slidenum">
              <a:rPr lang="en-US" smtClean="0"/>
              <a:t>40</a:t>
            </a:fld>
            <a:endParaRPr lang="en-US" dirty="0"/>
          </a:p>
        </p:txBody>
      </p:sp>
    </p:spTree>
    <p:extLst>
      <p:ext uri="{BB962C8B-B14F-4D97-AF65-F5344CB8AC3E}">
        <p14:creationId xmlns:p14="http://schemas.microsoft.com/office/powerpoint/2010/main" val="2515599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41</a:t>
            </a:fld>
            <a:endParaRPr lang="en-US" dirty="0"/>
          </a:p>
        </p:txBody>
      </p:sp>
    </p:spTree>
    <p:extLst>
      <p:ext uri="{BB962C8B-B14F-4D97-AF65-F5344CB8AC3E}">
        <p14:creationId xmlns:p14="http://schemas.microsoft.com/office/powerpoint/2010/main" val="4139157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43</a:t>
            </a:fld>
            <a:endParaRPr lang="en-US" dirty="0"/>
          </a:p>
        </p:txBody>
      </p:sp>
    </p:spTree>
    <p:extLst>
      <p:ext uri="{BB962C8B-B14F-4D97-AF65-F5344CB8AC3E}">
        <p14:creationId xmlns:p14="http://schemas.microsoft.com/office/powerpoint/2010/main" val="4203701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44</a:t>
            </a:fld>
            <a:endParaRPr lang="en-US" dirty="0"/>
          </a:p>
        </p:txBody>
      </p:sp>
    </p:spTree>
    <p:extLst>
      <p:ext uri="{BB962C8B-B14F-4D97-AF65-F5344CB8AC3E}">
        <p14:creationId xmlns:p14="http://schemas.microsoft.com/office/powerpoint/2010/main" val="828744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45</a:t>
            </a:fld>
            <a:endParaRPr lang="en-US" dirty="0"/>
          </a:p>
        </p:txBody>
      </p:sp>
    </p:spTree>
    <p:extLst>
      <p:ext uri="{BB962C8B-B14F-4D97-AF65-F5344CB8AC3E}">
        <p14:creationId xmlns:p14="http://schemas.microsoft.com/office/powerpoint/2010/main" val="1415403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46</a:t>
            </a:fld>
            <a:endParaRPr lang="en-US" dirty="0"/>
          </a:p>
        </p:txBody>
      </p:sp>
    </p:spTree>
    <p:extLst>
      <p:ext uri="{BB962C8B-B14F-4D97-AF65-F5344CB8AC3E}">
        <p14:creationId xmlns:p14="http://schemas.microsoft.com/office/powerpoint/2010/main" val="1766307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47</a:t>
            </a:fld>
            <a:endParaRPr lang="en-US" dirty="0"/>
          </a:p>
        </p:txBody>
      </p:sp>
    </p:spTree>
    <p:extLst>
      <p:ext uri="{BB962C8B-B14F-4D97-AF65-F5344CB8AC3E}">
        <p14:creationId xmlns:p14="http://schemas.microsoft.com/office/powerpoint/2010/main" val="285953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48</a:t>
            </a:fld>
            <a:endParaRPr lang="en-US" dirty="0"/>
          </a:p>
        </p:txBody>
      </p:sp>
    </p:spTree>
    <p:extLst>
      <p:ext uri="{BB962C8B-B14F-4D97-AF65-F5344CB8AC3E}">
        <p14:creationId xmlns:p14="http://schemas.microsoft.com/office/powerpoint/2010/main" val="3061263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dirty="0"/>
          </a:p>
        </p:txBody>
      </p:sp>
    </p:spTree>
    <p:extLst>
      <p:ext uri="{BB962C8B-B14F-4D97-AF65-F5344CB8AC3E}">
        <p14:creationId xmlns:p14="http://schemas.microsoft.com/office/powerpoint/2010/main" val="3897766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DF78D9-9757-4B19-A86A-19740044A54D}" type="slidenum">
              <a:rPr lang="en-US" smtClean="0"/>
              <a:t>50</a:t>
            </a:fld>
            <a:endParaRPr lang="en-US" dirty="0"/>
          </a:p>
        </p:txBody>
      </p:sp>
    </p:spTree>
    <p:extLst>
      <p:ext uri="{BB962C8B-B14F-4D97-AF65-F5344CB8AC3E}">
        <p14:creationId xmlns:p14="http://schemas.microsoft.com/office/powerpoint/2010/main" val="351457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transportation allotment is not an increase in funds, but an increase in the initial allocation to school districts based on need.  Determined by our transportation department.  $77,000 per bus.</a:t>
            </a:r>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dirty="0"/>
          </a:p>
        </p:txBody>
      </p:sp>
    </p:spTree>
    <p:extLst>
      <p:ext uri="{BB962C8B-B14F-4D97-AF65-F5344CB8AC3E}">
        <p14:creationId xmlns:p14="http://schemas.microsoft.com/office/powerpoint/2010/main" val="960248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51</a:t>
            </a:fld>
            <a:endParaRPr lang="en-US" dirty="0"/>
          </a:p>
        </p:txBody>
      </p:sp>
    </p:spTree>
    <p:extLst>
      <p:ext uri="{BB962C8B-B14F-4D97-AF65-F5344CB8AC3E}">
        <p14:creationId xmlns:p14="http://schemas.microsoft.com/office/powerpoint/2010/main" val="9956434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52</a:t>
            </a:fld>
            <a:endParaRPr lang="en-US" dirty="0"/>
          </a:p>
        </p:txBody>
      </p:sp>
    </p:spTree>
    <p:extLst>
      <p:ext uri="{BB962C8B-B14F-4D97-AF65-F5344CB8AC3E}">
        <p14:creationId xmlns:p14="http://schemas.microsoft.com/office/powerpoint/2010/main" val="1259229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53</a:t>
            </a:fld>
            <a:endParaRPr lang="en-US" dirty="0"/>
          </a:p>
        </p:txBody>
      </p:sp>
    </p:spTree>
    <p:extLst>
      <p:ext uri="{BB962C8B-B14F-4D97-AF65-F5344CB8AC3E}">
        <p14:creationId xmlns:p14="http://schemas.microsoft.com/office/powerpoint/2010/main" val="2191723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funds are reported on the Web Report, Excluded on the FESR Rating.  Let’s stop using them……</a:t>
            </a:r>
          </a:p>
        </p:txBody>
      </p:sp>
      <p:sp>
        <p:nvSpPr>
          <p:cNvPr id="4" name="Slide Number Placeholder 3"/>
          <p:cNvSpPr>
            <a:spLocks noGrp="1"/>
          </p:cNvSpPr>
          <p:nvPr>
            <p:ph type="sldNum" sz="quarter" idx="10"/>
          </p:nvPr>
        </p:nvSpPr>
        <p:spPr/>
        <p:txBody>
          <a:bodyPr/>
          <a:lstStyle/>
          <a:p>
            <a:fld id="{E6530340-F5C0-43BA-9CC1-D63E860F355B}" type="slidenum">
              <a:rPr lang="en-US" smtClean="0"/>
              <a:t>54</a:t>
            </a:fld>
            <a:endParaRPr lang="en-US" dirty="0"/>
          </a:p>
        </p:txBody>
      </p:sp>
    </p:spTree>
    <p:extLst>
      <p:ext uri="{BB962C8B-B14F-4D97-AF65-F5344CB8AC3E}">
        <p14:creationId xmlns:p14="http://schemas.microsoft.com/office/powerpoint/2010/main" val="530533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55</a:t>
            </a:fld>
            <a:endParaRPr lang="en-US" dirty="0"/>
          </a:p>
        </p:txBody>
      </p:sp>
    </p:spTree>
    <p:extLst>
      <p:ext uri="{BB962C8B-B14F-4D97-AF65-F5344CB8AC3E}">
        <p14:creationId xmlns:p14="http://schemas.microsoft.com/office/powerpoint/2010/main" val="643066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out today!!!!  Let us know about some of the code relationship rationalizations you have.  I think this will help us with training…….</a:t>
            </a:r>
          </a:p>
        </p:txBody>
      </p:sp>
      <p:sp>
        <p:nvSpPr>
          <p:cNvPr id="4" name="Slide Number Placeholder 3"/>
          <p:cNvSpPr>
            <a:spLocks noGrp="1"/>
          </p:cNvSpPr>
          <p:nvPr>
            <p:ph type="sldNum" sz="quarter" idx="10"/>
          </p:nvPr>
        </p:nvSpPr>
        <p:spPr/>
        <p:txBody>
          <a:bodyPr/>
          <a:lstStyle/>
          <a:p>
            <a:fld id="{E6530340-F5C0-43BA-9CC1-D63E860F355B}" type="slidenum">
              <a:rPr lang="en-US" smtClean="0"/>
              <a:t>56</a:t>
            </a:fld>
            <a:endParaRPr lang="en-US" dirty="0"/>
          </a:p>
        </p:txBody>
      </p:sp>
    </p:spTree>
    <p:extLst>
      <p:ext uri="{BB962C8B-B14F-4D97-AF65-F5344CB8AC3E}">
        <p14:creationId xmlns:p14="http://schemas.microsoft.com/office/powerpoint/2010/main" val="2466099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57</a:t>
            </a:fld>
            <a:endParaRPr lang="en-US" dirty="0"/>
          </a:p>
        </p:txBody>
      </p:sp>
    </p:spTree>
    <p:extLst>
      <p:ext uri="{BB962C8B-B14F-4D97-AF65-F5344CB8AC3E}">
        <p14:creationId xmlns:p14="http://schemas.microsoft.com/office/powerpoint/2010/main" val="1666499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58</a:t>
            </a:fld>
            <a:endParaRPr lang="en-US" dirty="0"/>
          </a:p>
        </p:txBody>
      </p:sp>
    </p:spTree>
    <p:extLst>
      <p:ext uri="{BB962C8B-B14F-4D97-AF65-F5344CB8AC3E}">
        <p14:creationId xmlns:p14="http://schemas.microsoft.com/office/powerpoint/2010/main" val="1974521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59</a:t>
            </a:fld>
            <a:endParaRPr lang="en-US" dirty="0"/>
          </a:p>
        </p:txBody>
      </p:sp>
    </p:spTree>
    <p:extLst>
      <p:ext uri="{BB962C8B-B14F-4D97-AF65-F5344CB8AC3E}">
        <p14:creationId xmlns:p14="http://schemas.microsoft.com/office/powerpoint/2010/main" val="1919549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60</a:t>
            </a:fld>
            <a:endParaRPr lang="en-US" dirty="0"/>
          </a:p>
        </p:txBody>
      </p:sp>
    </p:spTree>
    <p:extLst>
      <p:ext uri="{BB962C8B-B14F-4D97-AF65-F5344CB8AC3E}">
        <p14:creationId xmlns:p14="http://schemas.microsoft.com/office/powerpoint/2010/main" val="191707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$500,000</a:t>
            </a:r>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dirty="0"/>
          </a:p>
        </p:txBody>
      </p:sp>
    </p:spTree>
    <p:extLst>
      <p:ext uri="{BB962C8B-B14F-4D97-AF65-F5344CB8AC3E}">
        <p14:creationId xmlns:p14="http://schemas.microsoft.com/office/powerpoint/2010/main" val="18792631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61</a:t>
            </a:fld>
            <a:endParaRPr lang="en-US" dirty="0"/>
          </a:p>
        </p:txBody>
      </p:sp>
    </p:spTree>
    <p:extLst>
      <p:ext uri="{BB962C8B-B14F-4D97-AF65-F5344CB8AC3E}">
        <p14:creationId xmlns:p14="http://schemas.microsoft.com/office/powerpoint/2010/main" val="18179803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62</a:t>
            </a:fld>
            <a:endParaRPr lang="en-US" dirty="0"/>
          </a:p>
        </p:txBody>
      </p:sp>
    </p:spTree>
    <p:extLst>
      <p:ext uri="{BB962C8B-B14F-4D97-AF65-F5344CB8AC3E}">
        <p14:creationId xmlns:p14="http://schemas.microsoft.com/office/powerpoint/2010/main" val="129412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63</a:t>
            </a:fld>
            <a:endParaRPr lang="en-US" dirty="0"/>
          </a:p>
        </p:txBody>
      </p:sp>
    </p:spTree>
    <p:extLst>
      <p:ext uri="{BB962C8B-B14F-4D97-AF65-F5344CB8AC3E}">
        <p14:creationId xmlns:p14="http://schemas.microsoft.com/office/powerpoint/2010/main" val="2037888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64</a:t>
            </a:fld>
            <a:endParaRPr lang="en-US" dirty="0"/>
          </a:p>
        </p:txBody>
      </p:sp>
    </p:spTree>
    <p:extLst>
      <p:ext uri="{BB962C8B-B14F-4D97-AF65-F5344CB8AC3E}">
        <p14:creationId xmlns:p14="http://schemas.microsoft.com/office/powerpoint/2010/main" val="322756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65</a:t>
            </a:fld>
            <a:endParaRPr lang="en-US" dirty="0"/>
          </a:p>
        </p:txBody>
      </p:sp>
    </p:spTree>
    <p:extLst>
      <p:ext uri="{BB962C8B-B14F-4D97-AF65-F5344CB8AC3E}">
        <p14:creationId xmlns:p14="http://schemas.microsoft.com/office/powerpoint/2010/main" val="31121129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66</a:t>
            </a:fld>
            <a:endParaRPr lang="en-US" dirty="0"/>
          </a:p>
        </p:txBody>
      </p:sp>
    </p:spTree>
    <p:extLst>
      <p:ext uri="{BB962C8B-B14F-4D97-AF65-F5344CB8AC3E}">
        <p14:creationId xmlns:p14="http://schemas.microsoft.com/office/powerpoint/2010/main" val="29395268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67</a:t>
            </a:fld>
            <a:endParaRPr lang="en-US" dirty="0"/>
          </a:p>
        </p:txBody>
      </p:sp>
    </p:spTree>
    <p:extLst>
      <p:ext uri="{BB962C8B-B14F-4D97-AF65-F5344CB8AC3E}">
        <p14:creationId xmlns:p14="http://schemas.microsoft.com/office/powerpoint/2010/main" val="2390698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4 districts currently participating………Gwinnett, Fulton, Dougherty, and Odyssey Charter.  If you are curious as to how this is going…..please ask!  </a:t>
            </a:r>
          </a:p>
        </p:txBody>
      </p:sp>
      <p:sp>
        <p:nvSpPr>
          <p:cNvPr id="4" name="Slide Number Placeholder 3"/>
          <p:cNvSpPr>
            <a:spLocks noGrp="1"/>
          </p:cNvSpPr>
          <p:nvPr>
            <p:ph type="sldNum" sz="quarter" idx="10"/>
          </p:nvPr>
        </p:nvSpPr>
        <p:spPr/>
        <p:txBody>
          <a:bodyPr/>
          <a:lstStyle/>
          <a:p>
            <a:fld id="{E6530340-F5C0-43BA-9CC1-D63E860F355B}" type="slidenum">
              <a:rPr lang="en-US" smtClean="0"/>
              <a:t>68</a:t>
            </a:fld>
            <a:endParaRPr lang="en-US" dirty="0"/>
          </a:p>
        </p:txBody>
      </p:sp>
    </p:spTree>
    <p:extLst>
      <p:ext uri="{BB962C8B-B14F-4D97-AF65-F5344CB8AC3E}">
        <p14:creationId xmlns:p14="http://schemas.microsoft.com/office/powerpoint/2010/main" val="1282265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69</a:t>
            </a:fld>
            <a:endParaRPr lang="en-US" dirty="0"/>
          </a:p>
        </p:txBody>
      </p:sp>
    </p:spTree>
    <p:extLst>
      <p:ext uri="{BB962C8B-B14F-4D97-AF65-F5344CB8AC3E}">
        <p14:creationId xmlns:p14="http://schemas.microsoft.com/office/powerpoint/2010/main" val="2722501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71</a:t>
            </a:fld>
            <a:endParaRPr lang="en-US" dirty="0"/>
          </a:p>
        </p:txBody>
      </p:sp>
    </p:spTree>
    <p:extLst>
      <p:ext uri="{BB962C8B-B14F-4D97-AF65-F5344CB8AC3E}">
        <p14:creationId xmlns:p14="http://schemas.microsoft.com/office/powerpoint/2010/main" val="182192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dirty="0"/>
          </a:p>
        </p:txBody>
      </p:sp>
    </p:spTree>
    <p:extLst>
      <p:ext uri="{BB962C8B-B14F-4D97-AF65-F5344CB8AC3E}">
        <p14:creationId xmlns:p14="http://schemas.microsoft.com/office/powerpoint/2010/main" val="16544973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FREE workshops, provided for further discussions in</a:t>
            </a:r>
            <a:r>
              <a:rPr lang="en-US" baseline="0" dirty="0"/>
              <a:t> a smaller setting.  Time is 9-4 each day.</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72</a:t>
            </a:fld>
            <a:endParaRPr lang="en-US" dirty="0"/>
          </a:p>
        </p:txBody>
      </p:sp>
    </p:spTree>
    <p:extLst>
      <p:ext uri="{BB962C8B-B14F-4D97-AF65-F5344CB8AC3E}">
        <p14:creationId xmlns:p14="http://schemas.microsoft.com/office/powerpoint/2010/main" val="2840056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FREE workshops, provided for further discussions in</a:t>
            </a:r>
            <a:r>
              <a:rPr lang="en-US" baseline="0" dirty="0"/>
              <a:t> a smaller setting.  Time is 9-3 each day, with an hour for lunch.  We do these workshops in conjunction wht the Department of Audits.  This year we will be focusing heavily on the GASB 68 presentation.  We highly recommend that you attend.</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73</a:t>
            </a:fld>
            <a:endParaRPr lang="en-US" dirty="0"/>
          </a:p>
        </p:txBody>
      </p:sp>
    </p:spTree>
    <p:extLst>
      <p:ext uri="{BB962C8B-B14F-4D97-AF65-F5344CB8AC3E}">
        <p14:creationId xmlns:p14="http://schemas.microsoft.com/office/powerpoint/2010/main" val="19508329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FREE workshops, provided for further discussions in</a:t>
            </a:r>
            <a:r>
              <a:rPr lang="en-US" baseline="0" dirty="0"/>
              <a:t> a smaller setting.  Time is 9-3 each day, with an hour for lunch.  We do these workshops in conjunction wht the Department of Audits.  This year we will be focusing heavily on the GASB 68 presentation.  We highly recommend that you attend.</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74</a:t>
            </a:fld>
            <a:endParaRPr lang="en-US" dirty="0"/>
          </a:p>
        </p:txBody>
      </p:sp>
    </p:spTree>
    <p:extLst>
      <p:ext uri="{BB962C8B-B14F-4D97-AF65-F5344CB8AC3E}">
        <p14:creationId xmlns:p14="http://schemas.microsoft.com/office/powerpoint/2010/main" val="3527947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75</a:t>
            </a:fld>
            <a:endParaRPr lang="en-US" dirty="0"/>
          </a:p>
        </p:txBody>
      </p:sp>
    </p:spTree>
    <p:extLst>
      <p:ext uri="{BB962C8B-B14F-4D97-AF65-F5344CB8AC3E}">
        <p14:creationId xmlns:p14="http://schemas.microsoft.com/office/powerpoint/2010/main" val="98021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76</a:t>
            </a:fld>
            <a:endParaRPr lang="en-US" dirty="0"/>
          </a:p>
        </p:txBody>
      </p:sp>
    </p:spTree>
    <p:extLst>
      <p:ext uri="{BB962C8B-B14F-4D97-AF65-F5344CB8AC3E}">
        <p14:creationId xmlns:p14="http://schemas.microsoft.com/office/powerpoint/2010/main" val="130639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dirty="0"/>
          </a:p>
        </p:txBody>
      </p:sp>
    </p:spTree>
    <p:extLst>
      <p:ext uri="{BB962C8B-B14F-4D97-AF65-F5344CB8AC3E}">
        <p14:creationId xmlns:p14="http://schemas.microsoft.com/office/powerpoint/2010/main" val="213043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increase in the Salary Schedules in the FY 19 budgets.  0.38% in enrollment growth.  FTE 1,746,203 to 1,751,239</a:t>
            </a:r>
          </a:p>
          <a:p>
            <a:endParaRPr lang="en-US" dirty="0"/>
          </a:p>
          <a:p>
            <a:r>
              <a:rPr lang="en-US" dirty="0"/>
              <a:t>Nursing - Governor’s Budget cut funding for nurses by $580,542, the House wanted to increase funding.  The FTEs for nursing positions did not increase.  The salary allotted did not increase.  The operational funds for supplies increased and is prorated among all districts.</a:t>
            </a:r>
          </a:p>
          <a:p>
            <a:endParaRPr lang="en-US" dirty="0"/>
          </a:p>
          <a:p>
            <a:r>
              <a:rPr lang="en-US" dirty="0"/>
              <a:t>Math and Science saw a huge reduction in qualified teachers earning the supplement.  Last year’s FY 18 bill decreased by around $350K, the $1.2M decrease is much greater.</a:t>
            </a:r>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dirty="0"/>
          </a:p>
        </p:txBody>
      </p:sp>
    </p:spTree>
    <p:extLst>
      <p:ext uri="{BB962C8B-B14F-4D97-AF65-F5344CB8AC3E}">
        <p14:creationId xmlns:p14="http://schemas.microsoft.com/office/powerpoint/2010/main" val="2579066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22E59A9-2EA9-491C-9DCB-85EBF24E6A17}" type="datetime1">
              <a:rPr lang="en-US" smtClean="0"/>
              <a:t>5/1/2018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7E2B095-F5D0-4A1D-B6AD-BB79ECA53E42}" type="datetime1">
              <a:rPr lang="en-US" smtClean="0"/>
              <a:t>5/1/2018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2A0F270-1501-4EB4-91DA-AF85E328A773}" type="datetime1">
              <a:rPr lang="en-US" smtClean="0"/>
              <a:t>5/1/2018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0659349-640F-4649-B9BC-B6574D17B658}" type="datetime1">
              <a:rPr lang="en-US" smtClean="0"/>
              <a:t>5/1/2018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6EA450D-EBB8-4CB7-9A5B-F2715932E5F6}" type="datetime1">
              <a:rPr lang="en-US" smtClean="0"/>
              <a:t>5/1/2018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0D51F08-A9F2-4F6E-9AA9-1DF664DC0B85}" type="datetime1">
              <a:rPr lang="en-US" smtClean="0"/>
              <a:t>5/1/2018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7B67985-80A7-4DDC-BAD8-533C8FF450E3}" type="datetime1">
              <a:rPr lang="en-US" smtClean="0"/>
              <a:t>5/1/2018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1F8C9BE-572D-4EF5-BD1E-F3799FD96B0D}" type="datetime1">
              <a:rPr lang="en-US" smtClean="0"/>
              <a:t>5/1/2018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DA0C41A-DE86-4DA7-9477-A3166D32D862}" type="datetime1">
              <a:rPr lang="en-US" smtClean="0"/>
              <a:t>5/1/2018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9FC4385-D73B-46AB-B9D6-29B48A103BD3}" type="datetime1">
              <a:rPr lang="en-US" smtClean="0"/>
              <a:t>5/1/2018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A0280881-A321-402E-943C-3F45AD74F091}" type="datetime1">
              <a:rPr lang="en-US" smtClean="0"/>
              <a:t>5/1/2018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ED66FFC-236C-4F4B-B312-4E82BCED4759}" type="datetime1">
              <a:rPr lang="en-US" smtClean="0"/>
              <a:t>5/1/2018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vdarrington@doe.k12.ga.us" TargetMode="External"/><Relationship Id="rId7" Type="http://schemas.openxmlformats.org/officeDocument/2006/relationships/hyperlink" Target="mailto:rmetts@doe.k12.ga.u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mailto:rswindle@doe.k12.ga.us" TargetMode="External"/><Relationship Id="rId5" Type="http://schemas.openxmlformats.org/officeDocument/2006/relationships/hyperlink" Target="mailto:dmontgomery@doe.k12.ga.us" TargetMode="External"/><Relationship Id="rId4" Type="http://schemas.openxmlformats.org/officeDocument/2006/relationships/hyperlink" Target="mailto:slyle@doe.k12.ga.us"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arowell@doe.k12.ga.u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GAINS 2018</a:t>
            </a:r>
            <a:br>
              <a:rPr lang="en-US" dirty="0"/>
            </a:br>
            <a:r>
              <a:rPr lang="en-US" dirty="0"/>
              <a:t>GaDOE</a:t>
            </a:r>
          </a:p>
        </p:txBody>
      </p:sp>
      <p:sp>
        <p:nvSpPr>
          <p:cNvPr id="3" name="Subtitle 2"/>
          <p:cNvSpPr>
            <a:spLocks noGrp="1"/>
          </p:cNvSpPr>
          <p:nvPr>
            <p:ph type="subTitle" idx="1"/>
          </p:nvPr>
        </p:nvSpPr>
        <p:spPr/>
        <p:txBody>
          <a:bodyPr>
            <a:normAutofit/>
          </a:bodyPr>
          <a:lstStyle/>
          <a:p>
            <a:r>
              <a:rPr lang="en-US" sz="2800" dirty="0"/>
              <a:t>May 3, 2018</a:t>
            </a:r>
          </a:p>
          <a:p>
            <a:r>
              <a:rPr lang="en-US" sz="2800" dirty="0"/>
              <a:t>Amy Rowell – Financial Review</a:t>
            </a:r>
          </a:p>
        </p:txBody>
      </p:sp>
      <p:sp>
        <p:nvSpPr>
          <p:cNvPr id="6" name="Date Placeholder 5"/>
          <p:cNvSpPr>
            <a:spLocks noGrp="1"/>
          </p:cNvSpPr>
          <p:nvPr>
            <p:ph type="dt" sz="half" idx="2"/>
          </p:nvPr>
        </p:nvSpPr>
        <p:spPr/>
        <p:txBody>
          <a:bodyPr/>
          <a:lstStyle/>
          <a:p>
            <a:fld id="{FA64EAC9-BCEB-4987-9E0B-51D0B9B1C99F}" type="datetime1">
              <a:rPr lang="en-US" smtClean="0"/>
              <a:t>5/1/2018</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FY 2019 QBE</a:t>
            </a:r>
          </a:p>
        </p:txBody>
      </p:sp>
      <p:sp>
        <p:nvSpPr>
          <p:cNvPr id="3" name="Content Placeholder 2"/>
          <p:cNvSpPr>
            <a:spLocks noGrp="1"/>
          </p:cNvSpPr>
          <p:nvPr>
            <p:ph idx="1"/>
          </p:nvPr>
        </p:nvSpPr>
        <p:spPr>
          <a:xfrm>
            <a:off x="628650" y="1368162"/>
            <a:ext cx="7886700" cy="4808801"/>
          </a:xfrm>
        </p:spPr>
        <p:txBody>
          <a:bodyPr>
            <a:normAutofit/>
          </a:bodyPr>
          <a:lstStyle/>
          <a:p>
            <a:r>
              <a:rPr lang="en-US" dirty="0"/>
              <a:t>Decreased funds for the TRS State Support - ($1,039,840)</a:t>
            </a:r>
          </a:p>
          <a:p>
            <a:r>
              <a:rPr lang="en-US" dirty="0"/>
              <a:t>O.C.G.A. §47-3-63</a:t>
            </a:r>
          </a:p>
          <a:p>
            <a:r>
              <a:rPr lang="en-US" dirty="0"/>
              <a:t>Four positions covered by the State Support</a:t>
            </a:r>
          </a:p>
          <a:p>
            <a:r>
              <a:rPr lang="en-US" dirty="0"/>
              <a:t>7% of each category or 1 employee</a:t>
            </a:r>
          </a:p>
        </p:txBody>
      </p:sp>
      <p:sp>
        <p:nvSpPr>
          <p:cNvPr id="4" name="Date Placeholder 3"/>
          <p:cNvSpPr>
            <a:spLocks noGrp="1"/>
          </p:cNvSpPr>
          <p:nvPr>
            <p:ph type="dt" sz="half" idx="2"/>
          </p:nvPr>
        </p:nvSpPr>
        <p:spPr>
          <a:xfrm>
            <a:off x="724184" y="6356351"/>
            <a:ext cx="2057400" cy="365125"/>
          </a:xfrm>
        </p:spPr>
        <p:txBody>
          <a:bodyPr/>
          <a:lstStyle/>
          <a:p>
            <a:fld id="{A261F863-BE5E-4538-968A-74B0492958B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68788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FY 2019 QBE</a:t>
            </a:r>
          </a:p>
        </p:txBody>
      </p:sp>
      <p:sp>
        <p:nvSpPr>
          <p:cNvPr id="3" name="Content Placeholder 2"/>
          <p:cNvSpPr>
            <a:spLocks noGrp="1"/>
          </p:cNvSpPr>
          <p:nvPr>
            <p:ph idx="1"/>
          </p:nvPr>
        </p:nvSpPr>
        <p:spPr>
          <a:xfrm>
            <a:off x="628650" y="1927952"/>
            <a:ext cx="7886700" cy="4249011"/>
          </a:xfrm>
        </p:spPr>
        <p:txBody>
          <a:bodyPr>
            <a:normAutofit/>
          </a:bodyPr>
          <a:lstStyle/>
          <a:p>
            <a:r>
              <a:rPr lang="en-US" dirty="0"/>
              <a:t>Equalization Increase - $30,754,004</a:t>
            </a:r>
          </a:p>
          <a:p>
            <a:pPr lvl="1"/>
            <a:r>
              <a:rPr lang="en-US" dirty="0"/>
              <a:t>Overall allotment - $615,316,420</a:t>
            </a:r>
          </a:p>
          <a:p>
            <a:r>
              <a:rPr lang="en-US" dirty="0"/>
              <a:t>Local Five Mill Share Increase - $95,230,942</a:t>
            </a:r>
          </a:p>
          <a:p>
            <a:pPr lvl="1"/>
            <a:r>
              <a:rPr lang="en-US" dirty="0"/>
              <a:t>Overall allotment decrease due to LFS - $1,872,395,263</a:t>
            </a:r>
          </a:p>
        </p:txBody>
      </p:sp>
      <p:sp>
        <p:nvSpPr>
          <p:cNvPr id="4" name="Date Placeholder 3"/>
          <p:cNvSpPr>
            <a:spLocks noGrp="1"/>
          </p:cNvSpPr>
          <p:nvPr>
            <p:ph type="dt" sz="half" idx="2"/>
          </p:nvPr>
        </p:nvSpPr>
        <p:spPr>
          <a:xfrm>
            <a:off x="724184" y="6356351"/>
            <a:ext cx="2057400" cy="365125"/>
          </a:xfrm>
        </p:spPr>
        <p:txBody>
          <a:bodyPr/>
          <a:lstStyle/>
          <a:p>
            <a:fld id="{A261F863-BE5E-4538-968A-74B0492958B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9757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FY 2019 QBE</a:t>
            </a:r>
          </a:p>
        </p:txBody>
      </p:sp>
      <p:sp>
        <p:nvSpPr>
          <p:cNvPr id="3" name="Content Placeholder 2"/>
          <p:cNvSpPr>
            <a:spLocks noGrp="1"/>
          </p:cNvSpPr>
          <p:nvPr>
            <p:ph idx="1"/>
          </p:nvPr>
        </p:nvSpPr>
        <p:spPr/>
        <p:txBody>
          <a:bodyPr>
            <a:normAutofit lnSpcReduction="10000"/>
          </a:bodyPr>
          <a:lstStyle/>
          <a:p>
            <a:r>
              <a:rPr lang="en-US" dirty="0"/>
              <a:t>House Recommended to move Pupil Transportation out of QBE </a:t>
            </a:r>
          </a:p>
          <a:p>
            <a:r>
              <a:rPr lang="en-US" dirty="0"/>
              <a:t>Still funding the same, but Pupil Transportation will have its own line item in the budget</a:t>
            </a:r>
          </a:p>
          <a:p>
            <a:r>
              <a:rPr lang="en-US" dirty="0"/>
              <a:t>Transportation Funds - $131,980,741</a:t>
            </a:r>
          </a:p>
          <a:p>
            <a:r>
              <a:rPr lang="en-US" dirty="0"/>
              <a:t>Increase of funds due to increase student enrollment - $903,377</a:t>
            </a:r>
          </a:p>
          <a:p>
            <a:r>
              <a:rPr lang="en-US" dirty="0"/>
              <a:t>Bus bonds of $15,000,000</a:t>
            </a:r>
          </a:p>
          <a:p>
            <a:r>
              <a:rPr lang="en-US" dirty="0"/>
              <a:t>Additional bonds of $1,250,000 for alternative fuel school buses</a:t>
            </a:r>
          </a:p>
        </p:txBody>
      </p:sp>
      <p:sp>
        <p:nvSpPr>
          <p:cNvPr id="4" name="Date Placeholder 3"/>
          <p:cNvSpPr>
            <a:spLocks noGrp="1"/>
          </p:cNvSpPr>
          <p:nvPr>
            <p:ph type="dt" sz="half" idx="2"/>
          </p:nvPr>
        </p:nvSpPr>
        <p:spPr>
          <a:xfrm>
            <a:off x="724184" y="6356351"/>
            <a:ext cx="2057400" cy="365125"/>
          </a:xfrm>
        </p:spPr>
        <p:txBody>
          <a:bodyPr/>
          <a:lstStyle/>
          <a:p>
            <a:fld id="{6DD93350-2E62-4413-AF45-99D20DE52AB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07537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FY 2019 QBE – Categorical Grants</a:t>
            </a:r>
          </a:p>
        </p:txBody>
      </p:sp>
      <p:sp>
        <p:nvSpPr>
          <p:cNvPr id="3" name="Content Placeholder 2"/>
          <p:cNvSpPr>
            <a:spLocks noGrp="1"/>
          </p:cNvSpPr>
          <p:nvPr>
            <p:ph idx="1"/>
          </p:nvPr>
        </p:nvSpPr>
        <p:spPr/>
        <p:txBody>
          <a:bodyPr/>
          <a:lstStyle/>
          <a:p>
            <a:r>
              <a:rPr lang="en-US" dirty="0"/>
              <a:t>Sparsity – Updated FTEs and calculation for TRS – Reduction of Funding – ($259,193)</a:t>
            </a:r>
          </a:p>
          <a:p>
            <a:r>
              <a:rPr lang="en-US" dirty="0"/>
              <a:t>Residential Treatment Centers – Updated FTEs – Reduction in Funding – ($128,575)</a:t>
            </a:r>
          </a:p>
          <a:p>
            <a:pPr marL="228600" lvl="1">
              <a:spcBef>
                <a:spcPts val="1000"/>
              </a:spcBef>
            </a:pPr>
            <a:r>
              <a:rPr lang="en-US" sz="2800" dirty="0"/>
              <a:t>State Preschool Disabilities Grant – </a:t>
            </a:r>
          </a:p>
          <a:p>
            <a:pPr marL="685800" lvl="2">
              <a:spcBef>
                <a:spcPts val="1000"/>
              </a:spcBef>
            </a:pPr>
            <a:r>
              <a:rPr lang="en-US" dirty="0"/>
              <a:t>$1,056,333 for TRS increase</a:t>
            </a:r>
          </a:p>
          <a:p>
            <a:pPr marL="685800" lvl="2">
              <a:spcBef>
                <a:spcPts val="1000"/>
              </a:spcBef>
            </a:pPr>
            <a:r>
              <a:rPr lang="en-US" dirty="0"/>
              <a:t>$735,961 for enrollment growth and T&amp;E</a:t>
            </a:r>
          </a:p>
          <a:p>
            <a:pPr marL="0" indent="0">
              <a:buNone/>
            </a:pPr>
            <a:endParaRPr lang="en-US" dirty="0"/>
          </a:p>
          <a:p>
            <a:endParaRPr lang="en-US" dirty="0"/>
          </a:p>
          <a:p>
            <a:pPr marL="0" indent="0">
              <a:buNone/>
            </a:pPr>
            <a:endParaRPr lang="en-US" dirty="0"/>
          </a:p>
        </p:txBody>
      </p:sp>
      <p:sp>
        <p:nvSpPr>
          <p:cNvPr id="4" name="Date Placeholder 3"/>
          <p:cNvSpPr>
            <a:spLocks noGrp="1"/>
          </p:cNvSpPr>
          <p:nvPr>
            <p:ph type="dt" sz="half" idx="2"/>
          </p:nvPr>
        </p:nvSpPr>
        <p:spPr/>
        <p:txBody>
          <a:bodyPr/>
          <a:lstStyle/>
          <a:p>
            <a:fld id="{C80483E7-0580-4AEB-B59A-50D0896BC206}"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53300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19 RESAs</a:t>
            </a:r>
          </a:p>
        </p:txBody>
      </p:sp>
      <p:sp>
        <p:nvSpPr>
          <p:cNvPr id="3" name="Content Placeholder 2"/>
          <p:cNvSpPr>
            <a:spLocks noGrp="1"/>
          </p:cNvSpPr>
          <p:nvPr>
            <p:ph idx="1"/>
          </p:nvPr>
        </p:nvSpPr>
        <p:spPr/>
        <p:txBody>
          <a:bodyPr/>
          <a:lstStyle/>
          <a:p>
            <a:r>
              <a:rPr lang="en-US" dirty="0"/>
              <a:t>RESAs – Mental Health Awareness Training - $1,600,000</a:t>
            </a:r>
          </a:p>
          <a:p>
            <a:r>
              <a:rPr lang="en-US" dirty="0"/>
              <a:t>TRS increase - $134,984</a:t>
            </a:r>
          </a:p>
          <a:p>
            <a:pPr marL="0" indent="0">
              <a:buNone/>
            </a:pPr>
            <a:endParaRPr lang="en-US" dirty="0"/>
          </a:p>
          <a:p>
            <a:pPr marL="0" indent="0">
              <a:buNone/>
            </a:pPr>
            <a:endParaRPr lang="en-US" dirty="0"/>
          </a:p>
        </p:txBody>
      </p:sp>
      <p:sp>
        <p:nvSpPr>
          <p:cNvPr id="4" name="Date Placeholder 3"/>
          <p:cNvSpPr>
            <a:spLocks noGrp="1"/>
          </p:cNvSpPr>
          <p:nvPr>
            <p:ph type="dt" sz="half" idx="2"/>
          </p:nvPr>
        </p:nvSpPr>
        <p:spPr/>
        <p:txBody>
          <a:bodyPr/>
          <a:lstStyle/>
          <a:p>
            <a:fld id="{8A81E590-8788-4297-9DAB-08A43052C038}"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363080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QBE Military Counselors</a:t>
            </a:r>
            <a:endParaRPr lang="en-US" sz="3600" dirty="0"/>
          </a:p>
        </p:txBody>
      </p:sp>
      <p:sp>
        <p:nvSpPr>
          <p:cNvPr id="3" name="Content Placeholder 2"/>
          <p:cNvSpPr>
            <a:spLocks noGrp="1"/>
          </p:cNvSpPr>
          <p:nvPr>
            <p:ph idx="1"/>
          </p:nvPr>
        </p:nvSpPr>
        <p:spPr/>
        <p:txBody>
          <a:bodyPr>
            <a:normAutofit/>
          </a:bodyPr>
          <a:lstStyle/>
          <a:p>
            <a:r>
              <a:rPr lang="en-US" altLang="en-US" sz="3200" dirty="0"/>
              <a:t>Appropriated line item in the budget</a:t>
            </a:r>
          </a:p>
          <a:p>
            <a:r>
              <a:rPr lang="en-US" altLang="en-US" sz="3200" dirty="0"/>
              <a:t>$445K for FY 19</a:t>
            </a:r>
          </a:p>
          <a:p>
            <a:r>
              <a:rPr lang="en-US" altLang="en-US" sz="3200" dirty="0"/>
              <a:t>3 Year Pilot Project</a:t>
            </a:r>
          </a:p>
          <a:p>
            <a:r>
              <a:rPr lang="en-US" altLang="en-US" sz="3200" dirty="0"/>
              <a:t>No more than $700K annually for 3 years</a:t>
            </a:r>
          </a:p>
          <a:p>
            <a:r>
              <a:rPr lang="en-US" altLang="en-US" sz="3200" dirty="0"/>
              <a:t>Military Flagship Friendly School</a:t>
            </a:r>
          </a:p>
          <a:p>
            <a:r>
              <a:rPr lang="en-US" altLang="en-US" sz="3200" dirty="0"/>
              <a:t>Funding allocated the same as last year.</a:t>
            </a:r>
          </a:p>
        </p:txBody>
      </p:sp>
      <p:sp>
        <p:nvSpPr>
          <p:cNvPr id="4" name="Date Placeholder 3"/>
          <p:cNvSpPr>
            <a:spLocks noGrp="1"/>
          </p:cNvSpPr>
          <p:nvPr>
            <p:ph type="dt" sz="half" idx="2"/>
          </p:nvPr>
        </p:nvSpPr>
        <p:spPr/>
        <p:txBody>
          <a:bodyPr/>
          <a:lstStyle/>
          <a:p>
            <a:fld id="{5103765A-E2DF-4788-983A-CF67BF59D10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427901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8750"/>
            <a:ext cx="8229600" cy="1143000"/>
          </a:xfrm>
        </p:spPr>
        <p:txBody>
          <a:bodyPr/>
          <a:lstStyle/>
          <a:p>
            <a:pPr eaLnBrk="1" hangingPunct="1"/>
            <a:r>
              <a:rPr lang="en-US" dirty="0"/>
              <a:t>Equalization – 2019</a:t>
            </a:r>
          </a:p>
        </p:txBody>
      </p:sp>
      <p:sp>
        <p:nvSpPr>
          <p:cNvPr id="32771" name="Content Placeholder 2"/>
          <p:cNvSpPr>
            <a:spLocks noGrp="1"/>
          </p:cNvSpPr>
          <p:nvPr>
            <p:ph sz="quarter" idx="1"/>
          </p:nvPr>
        </p:nvSpPr>
        <p:spPr>
          <a:xfrm>
            <a:off x="457200" y="1219200"/>
            <a:ext cx="8229600" cy="4525963"/>
          </a:xfrm>
        </p:spPr>
        <p:txBody>
          <a:bodyPr>
            <a:normAutofit fontScale="92500" lnSpcReduction="10000"/>
          </a:bodyPr>
          <a:lstStyle/>
          <a:p>
            <a:pPr eaLnBrk="1" hangingPunct="1"/>
            <a:endParaRPr lang="en-US" dirty="0"/>
          </a:p>
          <a:p>
            <a:r>
              <a:rPr lang="en-US" dirty="0"/>
              <a:t>Fully Funded for FY 2019</a:t>
            </a:r>
            <a:endParaRPr lang="en-US" sz="2400" dirty="0"/>
          </a:p>
          <a:p>
            <a:pPr lvl="1"/>
            <a:r>
              <a:rPr lang="en-US" dirty="0"/>
              <a:t>Formula Calculated a total amount of $615,316,420</a:t>
            </a:r>
          </a:p>
          <a:p>
            <a:pPr lvl="1"/>
            <a:r>
              <a:rPr lang="en-US" dirty="0"/>
              <a:t>Increase in funding of $30,755,000 (5.2% increase)</a:t>
            </a:r>
          </a:p>
          <a:p>
            <a:pPr lvl="0"/>
            <a:r>
              <a:rPr lang="en-US" dirty="0"/>
              <a:t>State Benchmark $149,240 per FTE in FY 2018 to $144,820.85 per FTE in FY 2019</a:t>
            </a:r>
          </a:p>
          <a:p>
            <a:pPr eaLnBrk="1" hangingPunct="1"/>
            <a:r>
              <a:rPr lang="en-US" dirty="0"/>
              <a:t>32 districts decreased equalization funding</a:t>
            </a:r>
          </a:p>
          <a:p>
            <a:pPr eaLnBrk="1" hangingPunct="1"/>
            <a:r>
              <a:rPr lang="en-US" dirty="0"/>
              <a:t> 54 districts had no change (i.e., no funding in either year)</a:t>
            </a:r>
          </a:p>
          <a:p>
            <a:pPr eaLnBrk="1" hangingPunct="1"/>
            <a:r>
              <a:rPr lang="en-US" dirty="0"/>
              <a:t> 94 districts increased equalization funding</a:t>
            </a:r>
          </a:p>
          <a:p>
            <a:pPr eaLnBrk="1" hangingPunct="1"/>
            <a:r>
              <a:rPr lang="en-US" dirty="0"/>
              <a:t>Above the benchmark, did not receive funding</a:t>
            </a:r>
          </a:p>
          <a:p>
            <a:pPr eaLnBrk="1" hangingPunct="1"/>
            <a:r>
              <a:rPr lang="en-US" dirty="0"/>
              <a:t>Below the benchmark, received funding</a:t>
            </a:r>
          </a:p>
          <a:p>
            <a:pPr marL="0" indent="0" eaLnBrk="1" hangingPunct="1">
              <a:buNone/>
            </a:pPr>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37E2F312-BCBD-4748-B39F-1B4564E42215}" type="slidenum">
              <a:rPr lang="en-US" smtClean="0"/>
              <a:pPr>
                <a:defRPr/>
              </a:pPr>
              <a:t>16</a:t>
            </a:fld>
            <a:endParaRPr lang="en-US" dirty="0"/>
          </a:p>
        </p:txBody>
      </p:sp>
      <p:sp>
        <p:nvSpPr>
          <p:cNvPr id="5" name="Date Placeholder 4"/>
          <p:cNvSpPr>
            <a:spLocks noGrp="1"/>
          </p:cNvSpPr>
          <p:nvPr>
            <p:ph type="dt" sz="quarter" idx="4294967295"/>
          </p:nvPr>
        </p:nvSpPr>
        <p:spPr>
          <a:xfrm>
            <a:off x="6934200" y="6356350"/>
            <a:ext cx="1066800" cy="365125"/>
          </a:xfrm>
          <a:prstGeom prst="rect">
            <a:avLst/>
          </a:prstGeom>
        </p:spPr>
        <p:txBody>
          <a:bodyPr/>
          <a:lstStyle/>
          <a:p>
            <a:pPr>
              <a:defRPr/>
            </a:pPr>
            <a:fld id="{367DBD84-7807-4DC2-BB36-DB172A32EC42}" type="datetime1">
              <a:rPr lang="en-US" smtClean="0"/>
              <a:t>5/1/2018</a:t>
            </a:fld>
            <a:endParaRPr lang="en-US" dirty="0"/>
          </a:p>
        </p:txBody>
      </p:sp>
    </p:spTree>
    <p:extLst>
      <p:ext uri="{BB962C8B-B14F-4D97-AF65-F5344CB8AC3E}">
        <p14:creationId xmlns:p14="http://schemas.microsoft.com/office/powerpoint/2010/main" val="130031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8750"/>
            <a:ext cx="8229600" cy="1143000"/>
          </a:xfrm>
        </p:spPr>
        <p:txBody>
          <a:bodyPr/>
          <a:lstStyle/>
          <a:p>
            <a:pPr eaLnBrk="1" hangingPunct="1"/>
            <a:r>
              <a:rPr lang="en-US" dirty="0"/>
              <a:t>Bonds – 2019</a:t>
            </a:r>
          </a:p>
        </p:txBody>
      </p:sp>
      <p:sp>
        <p:nvSpPr>
          <p:cNvPr id="32771" name="Content Placeholder 2"/>
          <p:cNvSpPr>
            <a:spLocks noGrp="1"/>
          </p:cNvSpPr>
          <p:nvPr>
            <p:ph sz="quarter" idx="1"/>
          </p:nvPr>
        </p:nvSpPr>
        <p:spPr>
          <a:xfrm>
            <a:off x="457200" y="1219200"/>
            <a:ext cx="8229600" cy="4525963"/>
          </a:xfrm>
        </p:spPr>
        <p:txBody>
          <a:bodyPr>
            <a:normAutofit/>
          </a:bodyPr>
          <a:lstStyle/>
          <a:p>
            <a:pPr eaLnBrk="1" hangingPunct="1"/>
            <a:endParaRPr lang="en-US" dirty="0"/>
          </a:p>
          <a:p>
            <a:r>
              <a:rPr lang="en-US" dirty="0"/>
              <a:t>Capital Outlay – Regular - $207,195,000</a:t>
            </a:r>
          </a:p>
          <a:p>
            <a:r>
              <a:rPr lang="en-US" dirty="0"/>
              <a:t>Capital Outlay – Regular Advance - $12,075,000</a:t>
            </a:r>
          </a:p>
          <a:p>
            <a:r>
              <a:rPr lang="en-US" dirty="0"/>
              <a:t>Capital Outlay – Low Wealth - $31,620,000</a:t>
            </a:r>
          </a:p>
          <a:p>
            <a:r>
              <a:rPr lang="en-US" dirty="0"/>
              <a:t>Capital Outlay – Additional Project Specific Low-Wealth - $8,660,000</a:t>
            </a:r>
          </a:p>
          <a:p>
            <a:r>
              <a:rPr lang="en-US" dirty="0"/>
              <a:t>Ag Ed Equipment - $2,985,000</a:t>
            </a:r>
          </a:p>
          <a:p>
            <a:r>
              <a:rPr lang="en-US" dirty="0"/>
              <a:t>Vocational Equipment - $6,420,000</a:t>
            </a:r>
          </a:p>
          <a:p>
            <a:r>
              <a:rPr lang="en-US" dirty="0"/>
              <a:t>School Facility Safety Grants - $16,000,000</a:t>
            </a:r>
          </a:p>
          <a:p>
            <a:endParaRPr lang="en-US" dirty="0"/>
          </a:p>
          <a:p>
            <a:pPr marL="0" indent="0" eaLnBrk="1" hangingPunct="1">
              <a:buNone/>
            </a:pPr>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37E2F312-BCBD-4748-B39F-1B4564E42215}" type="slidenum">
              <a:rPr lang="en-US" smtClean="0"/>
              <a:pPr>
                <a:defRPr/>
              </a:pPr>
              <a:t>17</a:t>
            </a:fld>
            <a:endParaRPr lang="en-US" dirty="0"/>
          </a:p>
        </p:txBody>
      </p:sp>
      <p:sp>
        <p:nvSpPr>
          <p:cNvPr id="5" name="Date Placeholder 4"/>
          <p:cNvSpPr>
            <a:spLocks noGrp="1"/>
          </p:cNvSpPr>
          <p:nvPr>
            <p:ph type="dt" sz="quarter" idx="4294967295"/>
          </p:nvPr>
        </p:nvSpPr>
        <p:spPr>
          <a:xfrm>
            <a:off x="6934200" y="6356350"/>
            <a:ext cx="1066800" cy="365125"/>
          </a:xfrm>
          <a:prstGeom prst="rect">
            <a:avLst/>
          </a:prstGeom>
        </p:spPr>
        <p:txBody>
          <a:bodyPr/>
          <a:lstStyle/>
          <a:p>
            <a:pPr>
              <a:defRPr/>
            </a:pPr>
            <a:fld id="{367DBD84-7807-4DC2-BB36-DB172A32EC42}" type="datetime1">
              <a:rPr lang="en-US" smtClean="0"/>
              <a:t>5/1/2018</a:t>
            </a:fld>
            <a:endParaRPr lang="en-US" dirty="0"/>
          </a:p>
        </p:txBody>
      </p:sp>
    </p:spTree>
    <p:extLst>
      <p:ext uri="{BB962C8B-B14F-4D97-AF65-F5344CB8AC3E}">
        <p14:creationId xmlns:p14="http://schemas.microsoft.com/office/powerpoint/2010/main" val="291164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Health Benefit Plan</a:t>
            </a:r>
          </a:p>
        </p:txBody>
      </p:sp>
      <p:sp>
        <p:nvSpPr>
          <p:cNvPr id="3" name="Content Placeholder 2"/>
          <p:cNvSpPr>
            <a:spLocks noGrp="1"/>
          </p:cNvSpPr>
          <p:nvPr>
            <p:ph idx="1"/>
          </p:nvPr>
        </p:nvSpPr>
        <p:spPr/>
        <p:txBody>
          <a:bodyPr>
            <a:normAutofit lnSpcReduction="10000"/>
          </a:bodyPr>
          <a:lstStyle/>
          <a:p>
            <a:r>
              <a:rPr lang="en-US" altLang="en-US" dirty="0"/>
              <a:t>Employer Contributions</a:t>
            </a:r>
          </a:p>
          <a:p>
            <a:pPr lvl="1"/>
            <a:r>
              <a:rPr lang="en-US" altLang="en-US" sz="2800" dirty="0"/>
              <a:t>Certified Employees - $945 PMPM</a:t>
            </a:r>
          </a:p>
          <a:p>
            <a:pPr lvl="1"/>
            <a:r>
              <a:rPr lang="en-US" altLang="en-US" sz="2800" dirty="0"/>
              <a:t>Non-certified Employees - $945 PMPM</a:t>
            </a:r>
          </a:p>
          <a:p>
            <a:pPr lvl="2"/>
            <a:r>
              <a:rPr lang="en-US" altLang="en-US" sz="2800" b="1" dirty="0"/>
              <a:t>Increase from $846.20 PMPM</a:t>
            </a:r>
          </a:p>
          <a:p>
            <a:pPr lvl="2"/>
            <a:r>
              <a:rPr lang="en-US" altLang="en-US" sz="2800" b="1" dirty="0"/>
              <a:t>Effective January 1, 2018</a:t>
            </a:r>
          </a:p>
          <a:p>
            <a:r>
              <a:rPr lang="en-US" altLang="en-US" sz="3600" b="1" dirty="0"/>
              <a:t>No change for FY 2019</a:t>
            </a:r>
          </a:p>
          <a:p>
            <a:r>
              <a:rPr lang="en-US" altLang="en-US" sz="3200" dirty="0"/>
              <a:t>SHBP rolling out new phone system May 15</a:t>
            </a:r>
            <a:r>
              <a:rPr lang="en-US" altLang="en-US" sz="3200" baseline="30000" dirty="0"/>
              <a:t>th</a:t>
            </a:r>
            <a:endParaRPr lang="en-US" altLang="en-US" sz="3200" dirty="0"/>
          </a:p>
          <a:p>
            <a:r>
              <a:rPr lang="en-US" altLang="en-US" sz="3200" dirty="0"/>
              <a:t>SHBP 2018 Benefit Professional Conference August 6-8 – Jekyll Island</a:t>
            </a:r>
          </a:p>
          <a:p>
            <a:endParaRPr lang="en-US" altLang="en-US" sz="3600" b="1" dirty="0"/>
          </a:p>
          <a:p>
            <a:pPr marL="457200" lvl="1" indent="0">
              <a:buNone/>
            </a:pPr>
            <a:endParaRPr lang="en-US" altLang="en-US" sz="2800" dirty="0"/>
          </a:p>
        </p:txBody>
      </p:sp>
      <p:sp>
        <p:nvSpPr>
          <p:cNvPr id="4" name="Date Placeholder 3"/>
          <p:cNvSpPr>
            <a:spLocks noGrp="1"/>
          </p:cNvSpPr>
          <p:nvPr>
            <p:ph type="dt" sz="half" idx="2"/>
          </p:nvPr>
        </p:nvSpPr>
        <p:spPr/>
        <p:txBody>
          <a:bodyPr/>
          <a:lstStyle/>
          <a:p>
            <a:fld id="{D77E25BE-4B45-4D96-A725-9FA9FC63F457}"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86255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TRS</a:t>
            </a:r>
          </a:p>
        </p:txBody>
      </p:sp>
      <p:sp>
        <p:nvSpPr>
          <p:cNvPr id="3" name="Content Placeholder 2"/>
          <p:cNvSpPr>
            <a:spLocks noGrp="1"/>
          </p:cNvSpPr>
          <p:nvPr>
            <p:ph idx="1"/>
          </p:nvPr>
        </p:nvSpPr>
        <p:spPr/>
        <p:txBody>
          <a:bodyPr>
            <a:normAutofit/>
          </a:bodyPr>
          <a:lstStyle/>
          <a:p>
            <a:r>
              <a:rPr lang="en-US" altLang="en-US" sz="3600" dirty="0"/>
              <a:t>Employer Rates</a:t>
            </a:r>
          </a:p>
          <a:p>
            <a:pPr lvl="1"/>
            <a:r>
              <a:rPr lang="en-US" altLang="en-US" sz="3200" dirty="0"/>
              <a:t>FY 2018 – 16.81%</a:t>
            </a:r>
          </a:p>
          <a:p>
            <a:pPr lvl="1"/>
            <a:r>
              <a:rPr lang="en-US" altLang="en-US" sz="3200" dirty="0"/>
              <a:t>FY 2019 – 20.90%</a:t>
            </a:r>
          </a:p>
          <a:p>
            <a:pPr marL="457200" lvl="1" indent="0">
              <a:buNone/>
            </a:pPr>
            <a:endParaRPr lang="en-US" altLang="en-US" sz="3200" dirty="0"/>
          </a:p>
          <a:p>
            <a:r>
              <a:rPr lang="en-US" altLang="en-US" sz="3600" dirty="0"/>
              <a:t>Employee Rates</a:t>
            </a:r>
          </a:p>
          <a:p>
            <a:pPr lvl="1"/>
            <a:r>
              <a:rPr lang="en-US" altLang="en-US" sz="3200" dirty="0"/>
              <a:t>FY 2018 – 6%</a:t>
            </a:r>
          </a:p>
          <a:p>
            <a:pPr lvl="1"/>
            <a:r>
              <a:rPr lang="en-US" altLang="en-US" sz="3200" dirty="0"/>
              <a:t>FY 2019 – 6%</a:t>
            </a:r>
          </a:p>
        </p:txBody>
      </p:sp>
      <p:sp>
        <p:nvSpPr>
          <p:cNvPr id="4" name="Date Placeholder 3"/>
          <p:cNvSpPr>
            <a:spLocks noGrp="1"/>
          </p:cNvSpPr>
          <p:nvPr>
            <p:ph type="dt" sz="half" idx="2"/>
          </p:nvPr>
        </p:nvSpPr>
        <p:spPr/>
        <p:txBody>
          <a:bodyPr/>
          <a:lstStyle/>
          <a:p>
            <a:fld id="{4F74ED68-2C16-4B64-9266-D2DEADFF5789}"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186692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28650" y="1375038"/>
            <a:ext cx="7886700" cy="4801925"/>
          </a:xfrm>
        </p:spPr>
        <p:txBody>
          <a:bodyPr>
            <a:normAutofit fontScale="85000" lnSpcReduction="20000"/>
          </a:bodyPr>
          <a:lstStyle/>
          <a:p>
            <a:r>
              <a:rPr lang="en-US" dirty="0"/>
              <a:t>Amended FY 2018 Budget</a:t>
            </a:r>
          </a:p>
          <a:p>
            <a:r>
              <a:rPr lang="en-US" dirty="0"/>
              <a:t>Initial FY 2019 Budget</a:t>
            </a:r>
          </a:p>
          <a:p>
            <a:r>
              <a:rPr lang="en-US" dirty="0"/>
              <a:t>2018 Legislation</a:t>
            </a:r>
          </a:p>
          <a:p>
            <a:r>
              <a:rPr lang="en-US" dirty="0"/>
              <a:t>Salary Schedule</a:t>
            </a:r>
          </a:p>
          <a:p>
            <a:r>
              <a:rPr lang="en-US" dirty="0"/>
              <a:t>GASB 75 – OPEB Liability</a:t>
            </a:r>
          </a:p>
          <a:p>
            <a:r>
              <a:rPr lang="en-US" dirty="0"/>
              <a:t>Medicaid Reimbursement</a:t>
            </a:r>
          </a:p>
          <a:p>
            <a:r>
              <a:rPr lang="en-US" dirty="0"/>
              <a:t>Transparency/ESSA/FESR</a:t>
            </a:r>
          </a:p>
          <a:p>
            <a:r>
              <a:rPr lang="en-US" dirty="0"/>
              <a:t>Chart of Accounts Issues</a:t>
            </a:r>
          </a:p>
          <a:p>
            <a:r>
              <a:rPr lang="en-US" dirty="0"/>
              <a:t>Financial Reporting</a:t>
            </a:r>
          </a:p>
          <a:p>
            <a:r>
              <a:rPr lang="en-US" dirty="0"/>
              <a:t>Consolidated Administration Initiative</a:t>
            </a:r>
          </a:p>
          <a:p>
            <a:r>
              <a:rPr lang="en-US" dirty="0"/>
              <a:t>GASB 68</a:t>
            </a:r>
          </a:p>
          <a:p>
            <a:r>
              <a:rPr lang="en-US" dirty="0"/>
              <a:t>Regional Workshops</a:t>
            </a:r>
          </a:p>
        </p:txBody>
      </p:sp>
      <p:sp>
        <p:nvSpPr>
          <p:cNvPr id="4" name="Date Placeholder 3"/>
          <p:cNvSpPr>
            <a:spLocks noGrp="1"/>
          </p:cNvSpPr>
          <p:nvPr>
            <p:ph type="dt" sz="half" idx="2"/>
          </p:nvPr>
        </p:nvSpPr>
        <p:spPr/>
        <p:txBody>
          <a:bodyPr/>
          <a:lstStyle/>
          <a:p>
            <a:fld id="{F47813B5-3776-4853-9E4D-45F8096F6863}"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57012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Allotment Sheets</a:t>
            </a:r>
          </a:p>
        </p:txBody>
      </p:sp>
      <p:sp>
        <p:nvSpPr>
          <p:cNvPr id="3" name="Content Placeholder 2"/>
          <p:cNvSpPr>
            <a:spLocks noGrp="1"/>
          </p:cNvSpPr>
          <p:nvPr>
            <p:ph idx="1"/>
          </p:nvPr>
        </p:nvSpPr>
        <p:spPr/>
        <p:txBody>
          <a:bodyPr/>
          <a:lstStyle/>
          <a:p>
            <a:r>
              <a:rPr lang="en-US" dirty="0"/>
              <a:t>AFY18 Allotment Sheets were posted on March 29, 2018</a:t>
            </a:r>
          </a:p>
          <a:p>
            <a:r>
              <a:rPr lang="en-US" dirty="0"/>
              <a:t>AFY18 Site Level Allotment Sheets were posted on April 11, 2018.</a:t>
            </a:r>
          </a:p>
          <a:p>
            <a:r>
              <a:rPr lang="en-US" dirty="0"/>
              <a:t>FY 18 Accrual Sheets pending.</a:t>
            </a:r>
          </a:p>
          <a:p>
            <a:r>
              <a:rPr lang="en-US" dirty="0"/>
              <a:t>FY19 Allotments Sheets are scheduled to be posted, as Governor expected to sign this week.</a:t>
            </a:r>
          </a:p>
        </p:txBody>
      </p:sp>
      <p:sp>
        <p:nvSpPr>
          <p:cNvPr id="4" name="Date Placeholder 3"/>
          <p:cNvSpPr>
            <a:spLocks noGrp="1"/>
          </p:cNvSpPr>
          <p:nvPr>
            <p:ph type="dt" sz="half" idx="2"/>
          </p:nvPr>
        </p:nvSpPr>
        <p:spPr/>
        <p:txBody>
          <a:bodyPr/>
          <a:lstStyle/>
          <a:p>
            <a:fld id="{7E7DEDD8-9E6F-41C6-8A7C-161ACE24FAD7}"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205814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078490"/>
          </a:xfrm>
        </p:spPr>
        <p:txBody>
          <a:bodyPr/>
          <a:lstStyle/>
          <a:p>
            <a:pPr algn="ctr"/>
            <a:r>
              <a:rPr lang="en-US" dirty="0"/>
              <a:t>Legislation</a:t>
            </a:r>
            <a:br>
              <a:rPr lang="en-US" dirty="0"/>
            </a:br>
            <a:endParaRPr lang="en-US" dirty="0"/>
          </a:p>
        </p:txBody>
      </p:sp>
      <p:pic>
        <p:nvPicPr>
          <p:cNvPr id="6" name="Picture 5">
            <a:extLst>
              <a:ext uri="{FF2B5EF4-FFF2-40B4-BE49-F238E27FC236}">
                <a16:creationId xmlns:a16="http://schemas.microsoft.com/office/drawing/2014/main" id="{69D8C424-52B5-47E0-A079-8A0F5258DC51}"/>
              </a:ext>
            </a:extLst>
          </p:cNvPr>
          <p:cNvPicPr>
            <a:picLocks noChangeAspect="1"/>
          </p:cNvPicPr>
          <p:nvPr/>
        </p:nvPicPr>
        <p:blipFill>
          <a:blip r:embed="rId3"/>
          <a:stretch>
            <a:fillRect/>
          </a:stretch>
        </p:blipFill>
        <p:spPr>
          <a:xfrm>
            <a:off x="3034464" y="3348265"/>
            <a:ext cx="2647950" cy="1724025"/>
          </a:xfrm>
          <a:prstGeom prst="rect">
            <a:avLst/>
          </a:prstGeom>
        </p:spPr>
      </p:pic>
      <p:sp>
        <p:nvSpPr>
          <p:cNvPr id="4" name="Date Placeholder 3"/>
          <p:cNvSpPr>
            <a:spLocks noGrp="1"/>
          </p:cNvSpPr>
          <p:nvPr>
            <p:ph type="dt" sz="half" idx="2"/>
          </p:nvPr>
        </p:nvSpPr>
        <p:spPr/>
        <p:txBody>
          <a:bodyPr/>
          <a:lstStyle/>
          <a:p>
            <a:fld id="{B621F761-2D2E-465F-9E73-74F31590F0E5}"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217779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 2016 – HB 65</a:t>
            </a:r>
          </a:p>
        </p:txBody>
      </p:sp>
      <p:sp>
        <p:nvSpPr>
          <p:cNvPr id="3" name="Content Placeholder 2"/>
          <p:cNvSpPr>
            <a:spLocks noGrp="1"/>
          </p:cNvSpPr>
          <p:nvPr>
            <p:ph idx="1"/>
          </p:nvPr>
        </p:nvSpPr>
        <p:spPr/>
        <p:txBody>
          <a:bodyPr>
            <a:normAutofit fontScale="92500" lnSpcReduction="10000"/>
          </a:bodyPr>
          <a:lstStyle/>
          <a:p>
            <a:r>
              <a:rPr lang="en-US" sz="3200" dirty="0"/>
              <a:t>Amended O.C.G.A. §20-2-167.1</a:t>
            </a:r>
          </a:p>
          <a:p>
            <a:r>
              <a:rPr lang="en-US" sz="3200" dirty="0"/>
              <a:t>2 public meetings before final adoption of budget</a:t>
            </a:r>
          </a:p>
          <a:p>
            <a:r>
              <a:rPr lang="en-US" sz="3200" dirty="0"/>
              <a:t>Public meetings must be advertised</a:t>
            </a:r>
          </a:p>
          <a:p>
            <a:r>
              <a:rPr lang="en-US" sz="3200" dirty="0"/>
              <a:t>Can be during any other meeting as long as advertised and meeting is opened for public comment</a:t>
            </a:r>
          </a:p>
          <a:p>
            <a:r>
              <a:rPr lang="en-US" sz="3200" b="1" dirty="0"/>
              <a:t>Removed FMGLUA requirement to advertise budget since not included in 20-2-167 or 20-2-167.1</a:t>
            </a:r>
          </a:p>
          <a:p>
            <a:pPr marL="0" indent="0">
              <a:buNone/>
            </a:pPr>
            <a:endParaRPr lang="en-US" sz="3200" dirty="0"/>
          </a:p>
        </p:txBody>
      </p:sp>
      <p:sp>
        <p:nvSpPr>
          <p:cNvPr id="4" name="Date Placeholder 3"/>
          <p:cNvSpPr>
            <a:spLocks noGrp="1"/>
          </p:cNvSpPr>
          <p:nvPr>
            <p:ph type="dt" sz="half" idx="2"/>
          </p:nvPr>
        </p:nvSpPr>
        <p:spPr/>
        <p:txBody>
          <a:bodyPr/>
          <a:lstStyle/>
          <a:p>
            <a:fld id="{F2A6694E-65B8-443A-BCB8-C37FE5D5A0D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145763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129"/>
            <a:ext cx="6316630" cy="1325563"/>
          </a:xfrm>
        </p:spPr>
        <p:txBody>
          <a:bodyPr>
            <a:noAutofit/>
          </a:bodyPr>
          <a:lstStyle/>
          <a:p>
            <a:r>
              <a:rPr lang="en-US" sz="2800" dirty="0"/>
              <a:t>Transparency Dashboard – State Board Rule 160-5-2-.21  Amended 3/22/18, Effective 4/11/18</a:t>
            </a:r>
          </a:p>
        </p:txBody>
      </p:sp>
      <p:sp>
        <p:nvSpPr>
          <p:cNvPr id="3" name="Content Placeholder 2"/>
          <p:cNvSpPr>
            <a:spLocks noGrp="1"/>
          </p:cNvSpPr>
          <p:nvPr>
            <p:ph idx="1"/>
          </p:nvPr>
        </p:nvSpPr>
        <p:spPr/>
        <p:txBody>
          <a:bodyPr>
            <a:normAutofit/>
          </a:bodyPr>
          <a:lstStyle/>
          <a:p>
            <a:endParaRPr lang="en-US" altLang="en-US" sz="3200" dirty="0"/>
          </a:p>
          <a:p>
            <a:r>
              <a:rPr lang="en-US" altLang="en-US" sz="3200" dirty="0"/>
              <a:t>Template to be ready by January 1, 2018</a:t>
            </a:r>
          </a:p>
          <a:p>
            <a:pPr lvl="1"/>
            <a:r>
              <a:rPr lang="en-US" altLang="en-US" sz="2800" dirty="0"/>
              <a:t>Updated State Board Rule 160-5-2-.21 </a:t>
            </a:r>
          </a:p>
          <a:p>
            <a:r>
              <a:rPr lang="en-US" altLang="en-US" sz="3200" dirty="0"/>
              <a:t>Disclosure of information by October 2018</a:t>
            </a:r>
          </a:p>
          <a:p>
            <a:pPr marL="0" indent="0">
              <a:buNone/>
            </a:pPr>
            <a:r>
              <a:rPr lang="en-US" altLang="en-US" sz="3200" dirty="0"/>
              <a:t>	</a:t>
            </a:r>
          </a:p>
        </p:txBody>
      </p:sp>
      <p:sp>
        <p:nvSpPr>
          <p:cNvPr id="4" name="Date Placeholder 3"/>
          <p:cNvSpPr>
            <a:spLocks noGrp="1"/>
          </p:cNvSpPr>
          <p:nvPr>
            <p:ph type="dt" sz="half" idx="2"/>
          </p:nvPr>
        </p:nvSpPr>
        <p:spPr/>
        <p:txBody>
          <a:bodyPr/>
          <a:lstStyle/>
          <a:p>
            <a:fld id="{4680CE78-9240-4290-83EC-3C1710E90FE0}"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3473624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129"/>
            <a:ext cx="6316630" cy="1325563"/>
          </a:xfrm>
        </p:spPr>
        <p:txBody>
          <a:bodyPr>
            <a:noAutofit/>
          </a:bodyPr>
          <a:lstStyle/>
          <a:p>
            <a:r>
              <a:rPr lang="en-US" sz="2800" dirty="0"/>
              <a:t>Transparency Dashboard – State Board Rule 160-5-2-.21  Amended 3/22/18, Effective 4/11/18</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(h) The Department will provide all financial and budgetary information for each school district, state charter school, and each school within each school system, as provided by each local unit of administration, on its public facing website, to provide transparency of financial information to the greatest extent practicable.</a:t>
            </a:r>
          </a:p>
          <a:p>
            <a:pPr marL="0" indent="0">
              <a:buNone/>
            </a:pPr>
            <a:r>
              <a:rPr lang="en-US" sz="3200" dirty="0"/>
              <a:t>1. In addition to the information required by this Rule, the Department will provide certain analyses of data and links to other disclosures as prescribed by law. </a:t>
            </a:r>
            <a:endParaRPr lang="en-US" altLang="en-US" sz="3200" dirty="0"/>
          </a:p>
        </p:txBody>
      </p:sp>
      <p:sp>
        <p:nvSpPr>
          <p:cNvPr id="4" name="Date Placeholder 3"/>
          <p:cNvSpPr>
            <a:spLocks noGrp="1"/>
          </p:cNvSpPr>
          <p:nvPr>
            <p:ph type="dt" sz="half" idx="2"/>
          </p:nvPr>
        </p:nvSpPr>
        <p:spPr/>
        <p:txBody>
          <a:bodyPr/>
          <a:lstStyle/>
          <a:p>
            <a:fld id="{4680CE78-9240-4290-83EC-3C1710E90FE0}"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247975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129"/>
            <a:ext cx="6316630" cy="1325563"/>
          </a:xfrm>
        </p:spPr>
        <p:txBody>
          <a:bodyPr>
            <a:noAutofit/>
          </a:bodyPr>
          <a:lstStyle/>
          <a:p>
            <a:r>
              <a:rPr lang="en-US" sz="2800" dirty="0"/>
              <a:t>Transparency Dashboard – State Board Rule 160-5-2-.21  Amended 3/22/18, Effective 4/11/18</a:t>
            </a:r>
          </a:p>
        </p:txBody>
      </p:sp>
      <p:sp>
        <p:nvSpPr>
          <p:cNvPr id="3" name="Content Placeholder 2"/>
          <p:cNvSpPr>
            <a:spLocks noGrp="1"/>
          </p:cNvSpPr>
          <p:nvPr>
            <p:ph idx="1"/>
          </p:nvPr>
        </p:nvSpPr>
        <p:spPr/>
        <p:txBody>
          <a:bodyPr>
            <a:normAutofit/>
          </a:bodyPr>
          <a:lstStyle/>
          <a:p>
            <a:pPr marL="0" indent="0">
              <a:buNone/>
            </a:pPr>
            <a:r>
              <a:rPr lang="en-US" sz="3200" dirty="0"/>
              <a:t>(i) Each school district, state charter school, and each school within each school system will provide a link on their public facing websites to the Department’s public facing website in which the financial and budgetary information is disclosed. </a:t>
            </a:r>
            <a:endParaRPr lang="en-US" altLang="en-US" sz="3200" dirty="0"/>
          </a:p>
        </p:txBody>
      </p:sp>
      <p:sp>
        <p:nvSpPr>
          <p:cNvPr id="4" name="Date Placeholder 3"/>
          <p:cNvSpPr>
            <a:spLocks noGrp="1"/>
          </p:cNvSpPr>
          <p:nvPr>
            <p:ph type="dt" sz="half" idx="2"/>
          </p:nvPr>
        </p:nvSpPr>
        <p:spPr/>
        <p:txBody>
          <a:bodyPr/>
          <a:lstStyle/>
          <a:p>
            <a:fld id="{4680CE78-9240-4290-83EC-3C1710E90FE0}"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46811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43" y="918737"/>
            <a:ext cx="2773412" cy="4391509"/>
          </a:xfrm>
        </p:spPr>
        <p:txBody>
          <a:bodyPr>
            <a:noAutofit/>
          </a:bodyPr>
          <a:lstStyle/>
          <a:p>
            <a:r>
              <a:rPr lang="en-US" sz="2700" dirty="0"/>
              <a:t>Transparency –Nationwide</a:t>
            </a:r>
            <a:br>
              <a:rPr lang="en-US" sz="2700" dirty="0"/>
            </a:br>
            <a:br>
              <a:rPr lang="en-US" sz="2700" dirty="0"/>
            </a:br>
            <a:r>
              <a:rPr lang="en-US" sz="2700" dirty="0"/>
              <a:t>Colorado Department of Education</a:t>
            </a:r>
          </a:p>
        </p:txBody>
      </p:sp>
      <p:sp>
        <p:nvSpPr>
          <p:cNvPr id="4" name="Date Placeholder 3"/>
          <p:cNvSpPr>
            <a:spLocks noGrp="1"/>
          </p:cNvSpPr>
          <p:nvPr>
            <p:ph type="dt" sz="half" idx="2"/>
          </p:nvPr>
        </p:nvSpPr>
        <p:spPr/>
        <p:txBody>
          <a:bodyPr/>
          <a:lstStyle/>
          <a:p>
            <a:fld id="{4680CE78-9240-4290-83EC-3C1710E90FE0}"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pic>
        <p:nvPicPr>
          <p:cNvPr id="7" name="Content Placeholder 6"/>
          <p:cNvPicPr>
            <a:picLocks noGrp="1" noChangeAspect="1"/>
          </p:cNvPicPr>
          <p:nvPr>
            <p:ph idx="1"/>
          </p:nvPr>
        </p:nvPicPr>
        <p:blipFill>
          <a:blip r:embed="rId3"/>
          <a:stretch>
            <a:fillRect/>
          </a:stretch>
        </p:blipFill>
        <p:spPr>
          <a:xfrm>
            <a:off x="3019355" y="918736"/>
            <a:ext cx="4285101" cy="4391510"/>
          </a:xfrm>
          <a:prstGeom prst="rect">
            <a:avLst/>
          </a:prstGeom>
        </p:spPr>
      </p:pic>
    </p:spTree>
    <p:extLst>
      <p:ext uri="{BB962C8B-B14F-4D97-AF65-F5344CB8AC3E}">
        <p14:creationId xmlns:p14="http://schemas.microsoft.com/office/powerpoint/2010/main" val="264568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FY 2018 - HB 329 – Sent to Governor April 6, 2018 – Effective July 1, 2019</a:t>
            </a:r>
          </a:p>
        </p:txBody>
      </p:sp>
      <p:sp>
        <p:nvSpPr>
          <p:cNvPr id="3" name="Content Placeholder 2"/>
          <p:cNvSpPr>
            <a:spLocks noGrp="1"/>
          </p:cNvSpPr>
          <p:nvPr>
            <p:ph idx="1"/>
          </p:nvPr>
        </p:nvSpPr>
        <p:spPr>
          <a:xfrm>
            <a:off x="628650" y="1725672"/>
            <a:ext cx="7886700" cy="4451291"/>
          </a:xfrm>
        </p:spPr>
        <p:txBody>
          <a:bodyPr>
            <a:normAutofit fontScale="92500" lnSpcReduction="10000"/>
          </a:bodyPr>
          <a:lstStyle/>
          <a:p>
            <a:r>
              <a:rPr lang="en-US" altLang="en-US" sz="3200" dirty="0"/>
              <a:t>TAVT as passed in FY 2013:</a:t>
            </a:r>
          </a:p>
          <a:p>
            <a:endParaRPr lang="en-US" altLang="en-US" sz="3200" dirty="0"/>
          </a:p>
          <a:p>
            <a:endParaRPr lang="en-US" altLang="en-US" sz="3200" dirty="0"/>
          </a:p>
          <a:p>
            <a:endParaRPr lang="en-US" altLang="en-US" sz="3200" dirty="0"/>
          </a:p>
          <a:p>
            <a:endParaRPr lang="en-US" altLang="en-US" sz="3200" dirty="0"/>
          </a:p>
          <a:p>
            <a:r>
              <a:rPr lang="en-US" altLang="en-US" sz="3200" dirty="0"/>
              <a:t>Included provisions for increasing or decreasing depending on if target collections were met.</a:t>
            </a:r>
          </a:p>
          <a:p>
            <a:r>
              <a:rPr lang="en-US" altLang="en-US" sz="3200" dirty="0"/>
              <a:t>Also included a “true up” provision for the 2012 motor vehicle ad valorem amount.</a:t>
            </a:r>
          </a:p>
        </p:txBody>
      </p:sp>
      <p:sp>
        <p:nvSpPr>
          <p:cNvPr id="4" name="Date Placeholder 3"/>
          <p:cNvSpPr>
            <a:spLocks noGrp="1"/>
          </p:cNvSpPr>
          <p:nvPr>
            <p:ph type="dt" sz="half" idx="2"/>
          </p:nvPr>
        </p:nvSpPr>
        <p:spPr/>
        <p:txBody>
          <a:bodyPr/>
          <a:lstStyle/>
          <a:p>
            <a:fld id="{BB2FC526-2304-4288-BFB5-607C2B63BFFA}"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27</a:t>
            </a:fld>
            <a:endParaRPr lang="en-US" dirty="0"/>
          </a:p>
        </p:txBody>
      </p:sp>
      <p:pic>
        <p:nvPicPr>
          <p:cNvPr id="6" name="Picture 5">
            <a:extLst>
              <a:ext uri="{FF2B5EF4-FFF2-40B4-BE49-F238E27FC236}">
                <a16:creationId xmlns:a16="http://schemas.microsoft.com/office/drawing/2014/main" id="{3DB58AAF-972A-4BBA-81D3-93BE533EC2E3}"/>
              </a:ext>
            </a:extLst>
          </p:cNvPr>
          <p:cNvPicPr>
            <a:picLocks noChangeAspect="1"/>
          </p:cNvPicPr>
          <p:nvPr/>
        </p:nvPicPr>
        <p:blipFill>
          <a:blip r:embed="rId3"/>
          <a:stretch>
            <a:fillRect/>
          </a:stretch>
        </p:blipFill>
        <p:spPr>
          <a:xfrm>
            <a:off x="1581293" y="2112044"/>
            <a:ext cx="5583082" cy="2152650"/>
          </a:xfrm>
          <a:prstGeom prst="rect">
            <a:avLst/>
          </a:prstGeom>
        </p:spPr>
      </p:pic>
    </p:spTree>
    <p:extLst>
      <p:ext uri="{BB962C8B-B14F-4D97-AF65-F5344CB8AC3E}">
        <p14:creationId xmlns:p14="http://schemas.microsoft.com/office/powerpoint/2010/main" val="2678199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FY 2018 - HB 329 – Sent to Governor April 6, 2018 – Effective July 1, 2019</a:t>
            </a:r>
          </a:p>
        </p:txBody>
      </p:sp>
      <p:sp>
        <p:nvSpPr>
          <p:cNvPr id="3" name="Content Placeholder 2"/>
          <p:cNvSpPr>
            <a:spLocks noGrp="1"/>
          </p:cNvSpPr>
          <p:nvPr>
            <p:ph idx="1"/>
          </p:nvPr>
        </p:nvSpPr>
        <p:spPr>
          <a:xfrm>
            <a:off x="628650" y="1931928"/>
            <a:ext cx="7886700" cy="4245035"/>
          </a:xfrm>
        </p:spPr>
        <p:txBody>
          <a:bodyPr>
            <a:normAutofit/>
          </a:bodyPr>
          <a:lstStyle/>
          <a:p>
            <a:r>
              <a:rPr lang="en-US" altLang="en-US" sz="3200" dirty="0"/>
              <a:t>TAVT as passed in FY 2018:</a:t>
            </a:r>
          </a:p>
          <a:p>
            <a:endParaRPr lang="en-US" altLang="en-US" sz="3200" dirty="0"/>
          </a:p>
          <a:p>
            <a:endParaRPr lang="en-US" altLang="en-US" sz="3200" dirty="0"/>
          </a:p>
          <a:p>
            <a:r>
              <a:rPr lang="en-US" altLang="en-US" sz="3200" dirty="0"/>
              <a:t>Portion of Local Share, beginning in FY 2020, for school districts is 49%. (49% of the local portion 65%)</a:t>
            </a:r>
          </a:p>
          <a:p>
            <a:r>
              <a:rPr lang="en-US" altLang="en-US" sz="3200" dirty="0"/>
              <a:t>The “true up” to the 2012 values is eliminated.</a:t>
            </a:r>
          </a:p>
          <a:p>
            <a:endParaRPr lang="en-US" altLang="en-US" sz="3200" dirty="0"/>
          </a:p>
          <a:p>
            <a:endParaRPr lang="en-US" altLang="en-US" sz="3200" dirty="0"/>
          </a:p>
        </p:txBody>
      </p:sp>
      <p:sp>
        <p:nvSpPr>
          <p:cNvPr id="4" name="Date Placeholder 3"/>
          <p:cNvSpPr>
            <a:spLocks noGrp="1"/>
          </p:cNvSpPr>
          <p:nvPr>
            <p:ph type="dt" sz="half" idx="2"/>
          </p:nvPr>
        </p:nvSpPr>
        <p:spPr/>
        <p:txBody>
          <a:bodyPr/>
          <a:lstStyle/>
          <a:p>
            <a:fld id="{BB2FC526-2304-4288-BFB5-607C2B63BFFA}"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28</a:t>
            </a:fld>
            <a:endParaRPr lang="en-US" dirty="0"/>
          </a:p>
        </p:txBody>
      </p:sp>
      <p:pic>
        <p:nvPicPr>
          <p:cNvPr id="8" name="Picture 7">
            <a:extLst>
              <a:ext uri="{FF2B5EF4-FFF2-40B4-BE49-F238E27FC236}">
                <a16:creationId xmlns:a16="http://schemas.microsoft.com/office/drawing/2014/main" id="{904D6606-38D9-4B5B-8DC1-1329C31FC27E}"/>
              </a:ext>
            </a:extLst>
          </p:cNvPr>
          <p:cNvPicPr>
            <a:picLocks noChangeAspect="1"/>
          </p:cNvPicPr>
          <p:nvPr/>
        </p:nvPicPr>
        <p:blipFill>
          <a:blip r:embed="rId3"/>
          <a:stretch>
            <a:fillRect/>
          </a:stretch>
        </p:blipFill>
        <p:spPr>
          <a:xfrm>
            <a:off x="1657350" y="2743415"/>
            <a:ext cx="5076825" cy="628650"/>
          </a:xfrm>
          <a:prstGeom prst="rect">
            <a:avLst/>
          </a:prstGeom>
        </p:spPr>
      </p:pic>
    </p:spTree>
    <p:extLst>
      <p:ext uri="{BB962C8B-B14F-4D97-AF65-F5344CB8AC3E}">
        <p14:creationId xmlns:p14="http://schemas.microsoft.com/office/powerpoint/2010/main" val="338611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FY 2018 - HB 329 – Sent to Governor April 6, 2018 – Effective July 1, 2019</a:t>
            </a:r>
          </a:p>
        </p:txBody>
      </p:sp>
      <p:sp>
        <p:nvSpPr>
          <p:cNvPr id="3" name="Content Placeholder 2"/>
          <p:cNvSpPr>
            <a:spLocks noGrp="1"/>
          </p:cNvSpPr>
          <p:nvPr>
            <p:ph idx="1"/>
          </p:nvPr>
        </p:nvSpPr>
        <p:spPr>
          <a:xfrm>
            <a:off x="628650" y="1927951"/>
            <a:ext cx="7886700" cy="4249011"/>
          </a:xfrm>
        </p:spPr>
        <p:txBody>
          <a:bodyPr>
            <a:normAutofit/>
          </a:bodyPr>
          <a:lstStyle/>
          <a:p>
            <a:r>
              <a:rPr lang="en-US" altLang="en-US" sz="3200" dirty="0"/>
              <a:t>Changed manner for determining fair market value of motor vehicles subject to the tax</a:t>
            </a:r>
          </a:p>
          <a:p>
            <a:r>
              <a:rPr lang="en-US" altLang="en-US" sz="3200" dirty="0"/>
              <a:t>Tax based on the total base payments pursuant to the lease agreement</a:t>
            </a:r>
          </a:p>
        </p:txBody>
      </p:sp>
      <p:sp>
        <p:nvSpPr>
          <p:cNvPr id="4" name="Date Placeholder 3"/>
          <p:cNvSpPr>
            <a:spLocks noGrp="1"/>
          </p:cNvSpPr>
          <p:nvPr>
            <p:ph type="dt" sz="half" idx="2"/>
          </p:nvPr>
        </p:nvSpPr>
        <p:spPr/>
        <p:txBody>
          <a:bodyPr/>
          <a:lstStyle/>
          <a:p>
            <a:fld id="{27A09A94-E0F6-4573-B21B-B3797893E4B8}"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19952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2018 Mid-Term Adjustments</a:t>
            </a:r>
            <a:br>
              <a:rPr lang="en-US" dirty="0"/>
            </a:br>
            <a:endParaRPr lang="en-US" dirty="0"/>
          </a:p>
        </p:txBody>
      </p:sp>
      <p:sp>
        <p:nvSpPr>
          <p:cNvPr id="4" name="Date Placeholder 3"/>
          <p:cNvSpPr>
            <a:spLocks noGrp="1"/>
          </p:cNvSpPr>
          <p:nvPr>
            <p:ph type="dt" sz="half" idx="2"/>
          </p:nvPr>
        </p:nvSpPr>
        <p:spPr/>
        <p:txBody>
          <a:bodyPr/>
          <a:lstStyle/>
          <a:p>
            <a:fld id="{8CEA9BBA-B9E4-45E2-9703-1A0E3CF8F19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220005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FY 2018 - HB 787 – Sent to Governor April 4, 2018</a:t>
            </a:r>
          </a:p>
        </p:txBody>
      </p:sp>
      <p:sp>
        <p:nvSpPr>
          <p:cNvPr id="4" name="Date Placeholder 3"/>
          <p:cNvSpPr>
            <a:spLocks noGrp="1"/>
          </p:cNvSpPr>
          <p:nvPr>
            <p:ph type="dt" sz="half" idx="2"/>
          </p:nvPr>
        </p:nvSpPr>
        <p:spPr/>
        <p:txBody>
          <a:bodyPr/>
          <a:lstStyle/>
          <a:p>
            <a:fld id="{27A09A94-E0F6-4573-B21B-B3797893E4B8}"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pic>
        <p:nvPicPr>
          <p:cNvPr id="6" name="Content Placeholder 1">
            <a:extLst>
              <a:ext uri="{FF2B5EF4-FFF2-40B4-BE49-F238E27FC236}">
                <a16:creationId xmlns:a16="http://schemas.microsoft.com/office/drawing/2014/main" id="{E7E3FE29-5EB8-4494-BDD2-2F76A3384D18}"/>
              </a:ext>
            </a:extLst>
          </p:cNvPr>
          <p:cNvPicPr>
            <a:picLocks noGrp="1" noChangeAspect="1"/>
          </p:cNvPicPr>
          <p:nvPr>
            <p:ph idx="1"/>
          </p:nvPr>
        </p:nvPicPr>
        <p:blipFill>
          <a:blip r:embed="rId3"/>
          <a:stretch>
            <a:fillRect/>
          </a:stretch>
        </p:blipFill>
        <p:spPr>
          <a:xfrm>
            <a:off x="603983" y="1773716"/>
            <a:ext cx="8396797" cy="4403247"/>
          </a:xfrm>
          <a:prstGeom prst="rect">
            <a:avLst/>
          </a:prstGeom>
        </p:spPr>
      </p:pic>
    </p:spTree>
    <p:extLst>
      <p:ext uri="{BB962C8B-B14F-4D97-AF65-F5344CB8AC3E}">
        <p14:creationId xmlns:p14="http://schemas.microsoft.com/office/powerpoint/2010/main" val="1151909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39" y="136524"/>
            <a:ext cx="6316630" cy="1325563"/>
          </a:xfrm>
        </p:spPr>
        <p:txBody>
          <a:bodyPr>
            <a:normAutofit/>
          </a:bodyPr>
          <a:lstStyle/>
          <a:p>
            <a:r>
              <a:rPr lang="en-US" sz="3200" dirty="0"/>
              <a:t>FY 2018 - HB 787 – Sent to Governor April 4, 2018</a:t>
            </a:r>
          </a:p>
        </p:txBody>
      </p:sp>
      <p:sp>
        <p:nvSpPr>
          <p:cNvPr id="3" name="Content Placeholder 2"/>
          <p:cNvSpPr>
            <a:spLocks noGrp="1"/>
          </p:cNvSpPr>
          <p:nvPr>
            <p:ph idx="1"/>
          </p:nvPr>
        </p:nvSpPr>
        <p:spPr/>
        <p:txBody>
          <a:bodyPr>
            <a:normAutofit lnSpcReduction="10000"/>
          </a:bodyPr>
          <a:lstStyle/>
          <a:p>
            <a:r>
              <a:rPr lang="en-US" altLang="en-US" sz="3200" dirty="0"/>
              <a:t>Requires state charter schools to be served by RESAs (and requires charters to be a member)</a:t>
            </a:r>
          </a:p>
          <a:p>
            <a:r>
              <a:rPr lang="en-US" altLang="en-US" sz="3200" dirty="0"/>
              <a:t>GLRS centers to serve all school districts and state charter schools</a:t>
            </a:r>
          </a:p>
          <a:p>
            <a:r>
              <a:rPr lang="en-US" altLang="en-US" sz="3200" dirty="0"/>
              <a:t>Psychoeducational Networks to serve all school districts and state charter schools.</a:t>
            </a:r>
          </a:p>
          <a:p>
            <a:r>
              <a:rPr lang="en-US" altLang="en-US" sz="3200" dirty="0"/>
              <a:t>RESA instructional care teams to serve state charter schools</a:t>
            </a:r>
          </a:p>
          <a:p>
            <a:endParaRPr lang="en-US" altLang="en-US" sz="3200" dirty="0"/>
          </a:p>
        </p:txBody>
      </p:sp>
      <p:sp>
        <p:nvSpPr>
          <p:cNvPr id="4" name="Date Placeholder 3"/>
          <p:cNvSpPr>
            <a:spLocks noGrp="1"/>
          </p:cNvSpPr>
          <p:nvPr>
            <p:ph type="dt" sz="half" idx="2"/>
          </p:nvPr>
        </p:nvSpPr>
        <p:spPr/>
        <p:txBody>
          <a:bodyPr/>
          <a:lstStyle/>
          <a:p>
            <a:fld id="{27A09A94-E0F6-4573-B21B-B3797893E4B8}"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6714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FY 2018 - HB 787 – Sent to Governor April 4, 2018</a:t>
            </a:r>
          </a:p>
        </p:txBody>
      </p:sp>
      <p:sp>
        <p:nvSpPr>
          <p:cNvPr id="3" name="Content Placeholder 2"/>
          <p:cNvSpPr>
            <a:spLocks noGrp="1"/>
          </p:cNvSpPr>
          <p:nvPr>
            <p:ph idx="1"/>
          </p:nvPr>
        </p:nvSpPr>
        <p:spPr/>
        <p:txBody>
          <a:bodyPr>
            <a:normAutofit fontScale="92500" lnSpcReduction="10000"/>
          </a:bodyPr>
          <a:lstStyle/>
          <a:p>
            <a:r>
              <a:rPr lang="en-US" altLang="en-US" sz="3200" dirty="0"/>
              <a:t>Amends the calculation of the charter school supplement – allots the state-wide average of the total revenues less federal revenues less state revenues other than equalization per full-time equivalent for all systems.  </a:t>
            </a:r>
          </a:p>
          <a:p>
            <a:r>
              <a:rPr lang="en-US" altLang="en-US" sz="3200" dirty="0"/>
              <a:t>If the average of the net revenues for the local school systems in the state charter’s attendance zone is less than the state-wide average, the charter will receive the greater of the school systems average or the lowest five school systems’ in the state average.</a:t>
            </a:r>
          </a:p>
        </p:txBody>
      </p:sp>
      <p:sp>
        <p:nvSpPr>
          <p:cNvPr id="4" name="Date Placeholder 3"/>
          <p:cNvSpPr>
            <a:spLocks noGrp="1"/>
          </p:cNvSpPr>
          <p:nvPr>
            <p:ph type="dt" sz="half" idx="2"/>
          </p:nvPr>
        </p:nvSpPr>
        <p:spPr/>
        <p:txBody>
          <a:bodyPr/>
          <a:lstStyle/>
          <a:p>
            <a:fld id="{27A09A94-E0F6-4573-B21B-B3797893E4B8}"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3012899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FY 2018 - HB 787 – Sent to Governor April 4, 2018</a:t>
            </a:r>
          </a:p>
        </p:txBody>
      </p:sp>
      <p:sp>
        <p:nvSpPr>
          <p:cNvPr id="3" name="Content Placeholder 2"/>
          <p:cNvSpPr>
            <a:spLocks noGrp="1"/>
          </p:cNvSpPr>
          <p:nvPr>
            <p:ph idx="1"/>
          </p:nvPr>
        </p:nvSpPr>
        <p:spPr/>
        <p:txBody>
          <a:bodyPr>
            <a:normAutofit/>
          </a:bodyPr>
          <a:lstStyle/>
          <a:p>
            <a:pPr marL="0" indent="0">
              <a:buNone/>
            </a:pPr>
            <a:r>
              <a:rPr lang="en-US" altLang="en-US" sz="3200" dirty="0"/>
              <a:t>In this example, which amount would be allotted to the state charter school?</a:t>
            </a:r>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p:txBody>
      </p:sp>
      <p:sp>
        <p:nvSpPr>
          <p:cNvPr id="4" name="Date Placeholder 3"/>
          <p:cNvSpPr>
            <a:spLocks noGrp="1"/>
          </p:cNvSpPr>
          <p:nvPr>
            <p:ph type="dt" sz="half" idx="2"/>
          </p:nvPr>
        </p:nvSpPr>
        <p:spPr/>
        <p:txBody>
          <a:bodyPr/>
          <a:lstStyle/>
          <a:p>
            <a:fld id="{27A09A94-E0F6-4573-B21B-B3797893E4B8}"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pic>
        <p:nvPicPr>
          <p:cNvPr id="6" name="Picture 5">
            <a:extLst>
              <a:ext uri="{FF2B5EF4-FFF2-40B4-BE49-F238E27FC236}">
                <a16:creationId xmlns:a16="http://schemas.microsoft.com/office/drawing/2014/main" id="{94437B67-71F4-412B-8059-BB1A2BCF39C9}"/>
              </a:ext>
            </a:extLst>
          </p:cNvPr>
          <p:cNvPicPr>
            <a:picLocks noChangeAspect="1"/>
          </p:cNvPicPr>
          <p:nvPr/>
        </p:nvPicPr>
        <p:blipFill>
          <a:blip r:embed="rId3"/>
          <a:stretch>
            <a:fillRect/>
          </a:stretch>
        </p:blipFill>
        <p:spPr>
          <a:xfrm>
            <a:off x="358210" y="2871864"/>
            <a:ext cx="8427580" cy="1635202"/>
          </a:xfrm>
          <a:prstGeom prst="rect">
            <a:avLst/>
          </a:prstGeom>
        </p:spPr>
      </p:pic>
    </p:spTree>
    <p:extLst>
      <p:ext uri="{BB962C8B-B14F-4D97-AF65-F5344CB8AC3E}">
        <p14:creationId xmlns:p14="http://schemas.microsoft.com/office/powerpoint/2010/main" val="270328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FY 2018 - HB 787 – Sent to Governor April 4, 2018</a:t>
            </a:r>
          </a:p>
        </p:txBody>
      </p:sp>
      <p:sp>
        <p:nvSpPr>
          <p:cNvPr id="3" name="Content Placeholder 2"/>
          <p:cNvSpPr>
            <a:spLocks noGrp="1"/>
          </p:cNvSpPr>
          <p:nvPr>
            <p:ph idx="1"/>
          </p:nvPr>
        </p:nvSpPr>
        <p:spPr/>
        <p:txBody>
          <a:bodyPr>
            <a:normAutofit/>
          </a:bodyPr>
          <a:lstStyle/>
          <a:p>
            <a:r>
              <a:rPr lang="en-US" altLang="en-US" sz="3200" dirty="0"/>
              <a:t>Amends the calculation of capital revenue to the greater of the state-wide average or the average of the local school system attendance zone for brick and mortar state charter schools.</a:t>
            </a:r>
          </a:p>
          <a:p>
            <a:r>
              <a:rPr lang="en-US" altLang="en-US" sz="3200" dirty="0"/>
              <a:t>Virtual charters will receive 25% of the state-wide average if school provides technology equipment.</a:t>
            </a:r>
          </a:p>
          <a:p>
            <a:pPr marL="0" indent="0">
              <a:buNone/>
            </a:pPr>
            <a:endParaRPr lang="en-US" altLang="en-US" sz="2000" dirty="0"/>
          </a:p>
        </p:txBody>
      </p:sp>
      <p:sp>
        <p:nvSpPr>
          <p:cNvPr id="4" name="Date Placeholder 3"/>
          <p:cNvSpPr>
            <a:spLocks noGrp="1"/>
          </p:cNvSpPr>
          <p:nvPr>
            <p:ph type="dt" sz="half" idx="2"/>
          </p:nvPr>
        </p:nvSpPr>
        <p:spPr/>
        <p:txBody>
          <a:bodyPr/>
          <a:lstStyle/>
          <a:p>
            <a:fld id="{E9CDFBE4-1CB1-4FE5-87FB-433CCCE2F8B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1182983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FY 2018 - HB 787 – Sent to Governor April 4, 2018</a:t>
            </a:r>
          </a:p>
        </p:txBody>
      </p:sp>
      <p:sp>
        <p:nvSpPr>
          <p:cNvPr id="3" name="Content Placeholder 2"/>
          <p:cNvSpPr>
            <a:spLocks noGrp="1"/>
          </p:cNvSpPr>
          <p:nvPr>
            <p:ph idx="1"/>
          </p:nvPr>
        </p:nvSpPr>
        <p:spPr/>
        <p:txBody>
          <a:bodyPr>
            <a:normAutofit lnSpcReduction="10000"/>
          </a:bodyPr>
          <a:lstStyle/>
          <a:p>
            <a:r>
              <a:rPr lang="en-US" altLang="en-US" sz="3200" dirty="0"/>
              <a:t>Funds projections of increased enrollment if the expected increase is 2% or greater.</a:t>
            </a:r>
          </a:p>
          <a:p>
            <a:r>
              <a:rPr lang="en-US" altLang="en-US" sz="3200" dirty="0"/>
              <a:t>Currently only new school projections or new grade levels are funded with projection.</a:t>
            </a:r>
          </a:p>
          <a:p>
            <a:r>
              <a:rPr lang="en-US" altLang="en-US" sz="3200" dirty="0"/>
              <a:t>Initial funding shall also include projections for training and experience earnings.</a:t>
            </a:r>
          </a:p>
          <a:p>
            <a:endParaRPr lang="en-US" altLang="en-US" sz="3200" dirty="0"/>
          </a:p>
          <a:p>
            <a:r>
              <a:rPr lang="en-US" altLang="en-US" sz="3200" dirty="0"/>
              <a:t>New grants for the purpose of replicating high-performing charter schools.</a:t>
            </a:r>
          </a:p>
          <a:p>
            <a:pPr marL="0" indent="0">
              <a:buNone/>
            </a:pPr>
            <a:endParaRPr lang="en-US" altLang="en-US" sz="2000" dirty="0"/>
          </a:p>
        </p:txBody>
      </p:sp>
      <p:sp>
        <p:nvSpPr>
          <p:cNvPr id="4" name="Date Placeholder 3"/>
          <p:cNvSpPr>
            <a:spLocks noGrp="1"/>
          </p:cNvSpPr>
          <p:nvPr>
            <p:ph type="dt" sz="half" idx="2"/>
          </p:nvPr>
        </p:nvSpPr>
        <p:spPr/>
        <p:txBody>
          <a:bodyPr/>
          <a:lstStyle/>
          <a:p>
            <a:fld id="{E9CDFBE4-1CB1-4FE5-87FB-433CCCE2F8B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val="3620608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Salary Schedule</a:t>
            </a:r>
            <a:br>
              <a:rPr lang="en-US" dirty="0"/>
            </a:b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2"/>
          </p:nvPr>
        </p:nvSpPr>
        <p:spPr/>
        <p:txBody>
          <a:bodyPr/>
          <a:lstStyle/>
          <a:p>
            <a:fld id="{8CEA9BBA-B9E4-45E2-9703-1A0E3CF8F19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406595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Local LEA Salary Schedule</a:t>
            </a:r>
          </a:p>
        </p:txBody>
      </p:sp>
      <p:sp>
        <p:nvSpPr>
          <p:cNvPr id="3" name="Content Placeholder 2"/>
          <p:cNvSpPr>
            <a:spLocks noGrp="1"/>
          </p:cNvSpPr>
          <p:nvPr>
            <p:ph idx="1"/>
          </p:nvPr>
        </p:nvSpPr>
        <p:spPr>
          <a:xfrm>
            <a:off x="628650" y="1478165"/>
            <a:ext cx="7886700" cy="4698798"/>
          </a:xfrm>
        </p:spPr>
        <p:txBody>
          <a:bodyPr>
            <a:normAutofit/>
          </a:bodyPr>
          <a:lstStyle/>
          <a:p>
            <a:pPr marL="0" indent="0">
              <a:buNone/>
            </a:pPr>
            <a:r>
              <a:rPr lang="en-US" altLang="en-US" i="1" u="sng" dirty="0"/>
              <a:t>What salary schedule has your local board adopted?</a:t>
            </a:r>
          </a:p>
          <a:p>
            <a:pPr marL="0" indent="0">
              <a:buNone/>
            </a:pPr>
            <a:r>
              <a:rPr lang="en-US" altLang="en-US" dirty="0"/>
              <a:t>If the local schedule includes the state salary + local supplement, the salaries are required to be split between the state and local QBE program codes.</a:t>
            </a:r>
          </a:p>
          <a:p>
            <a:pPr marL="0" indent="0">
              <a:buNone/>
            </a:pPr>
            <a:r>
              <a:rPr lang="en-US" altLang="en-US" dirty="0"/>
              <a:t>If the local schedule includes just one dollar amount per category (step, certification, level, etc.), the salaries should be reported in total to the state QBE program codes.</a:t>
            </a:r>
          </a:p>
          <a:p>
            <a:pPr marL="0" indent="0">
              <a:buNone/>
            </a:pPr>
            <a:endParaRPr lang="en-US" altLang="en-US" dirty="0"/>
          </a:p>
          <a:p>
            <a:pPr marL="0" indent="0">
              <a:buNone/>
            </a:pPr>
            <a:endParaRPr lang="en-US" altLang="en-US" sz="2000" dirty="0"/>
          </a:p>
        </p:txBody>
      </p:sp>
      <p:sp>
        <p:nvSpPr>
          <p:cNvPr id="4" name="Date Placeholder 3"/>
          <p:cNvSpPr>
            <a:spLocks noGrp="1"/>
          </p:cNvSpPr>
          <p:nvPr>
            <p:ph type="dt" sz="half" idx="2"/>
          </p:nvPr>
        </p:nvSpPr>
        <p:spPr/>
        <p:txBody>
          <a:bodyPr/>
          <a:lstStyle/>
          <a:p>
            <a:fld id="{E9CDFBE4-1CB1-4FE5-87FB-433CCCE2F8B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pic>
        <p:nvPicPr>
          <p:cNvPr id="7" name="Picture 6">
            <a:extLst>
              <a:ext uri="{FF2B5EF4-FFF2-40B4-BE49-F238E27FC236}">
                <a16:creationId xmlns:a16="http://schemas.microsoft.com/office/drawing/2014/main" id="{3D4F0384-B1FD-411F-A1B7-DC27338151B2}"/>
              </a:ext>
            </a:extLst>
          </p:cNvPr>
          <p:cNvPicPr>
            <a:picLocks noChangeAspect="1"/>
          </p:cNvPicPr>
          <p:nvPr/>
        </p:nvPicPr>
        <p:blipFill>
          <a:blip r:embed="rId3"/>
          <a:stretch>
            <a:fillRect/>
          </a:stretch>
        </p:blipFill>
        <p:spPr>
          <a:xfrm>
            <a:off x="6360695" y="4495800"/>
            <a:ext cx="2179322" cy="1524000"/>
          </a:xfrm>
          <a:prstGeom prst="rect">
            <a:avLst/>
          </a:prstGeom>
        </p:spPr>
      </p:pic>
    </p:spTree>
    <p:extLst>
      <p:ext uri="{BB962C8B-B14F-4D97-AF65-F5344CB8AC3E}">
        <p14:creationId xmlns:p14="http://schemas.microsoft.com/office/powerpoint/2010/main" val="3814472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59707"/>
            <a:ext cx="7886700" cy="3743436"/>
          </a:xfrm>
        </p:spPr>
        <p:txBody>
          <a:bodyPr>
            <a:normAutofit/>
          </a:bodyPr>
          <a:lstStyle/>
          <a:p>
            <a:pPr algn="ctr"/>
            <a:r>
              <a:rPr lang="en-US" sz="4800" dirty="0"/>
              <a:t>GASB 75 – Accounting and Financial Reporting for Postemployment Benefits Other Than Pensions (OPEB)</a:t>
            </a:r>
          </a:p>
        </p:txBody>
      </p:sp>
      <p:sp>
        <p:nvSpPr>
          <p:cNvPr id="4" name="Date Placeholder 3"/>
          <p:cNvSpPr>
            <a:spLocks noGrp="1"/>
          </p:cNvSpPr>
          <p:nvPr>
            <p:ph type="dt" sz="half" idx="2"/>
          </p:nvPr>
        </p:nvSpPr>
        <p:spPr/>
        <p:txBody>
          <a:bodyPr/>
          <a:lstStyle/>
          <a:p>
            <a:fld id="{8CEA9BBA-B9E4-45E2-9703-1A0E3CF8F19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38</a:t>
            </a:fld>
            <a:endParaRPr lang="en-US" dirty="0"/>
          </a:p>
        </p:txBody>
      </p:sp>
      <p:pic>
        <p:nvPicPr>
          <p:cNvPr id="6" name="Picture 5">
            <a:extLst>
              <a:ext uri="{FF2B5EF4-FFF2-40B4-BE49-F238E27FC236}">
                <a16:creationId xmlns:a16="http://schemas.microsoft.com/office/drawing/2014/main" id="{1E4E742C-C542-4361-B418-3881A25B765A}"/>
              </a:ext>
            </a:extLst>
          </p:cNvPr>
          <p:cNvPicPr>
            <a:picLocks noChangeAspect="1"/>
          </p:cNvPicPr>
          <p:nvPr/>
        </p:nvPicPr>
        <p:blipFill>
          <a:blip r:embed="rId3"/>
          <a:stretch>
            <a:fillRect/>
          </a:stretch>
        </p:blipFill>
        <p:spPr>
          <a:xfrm>
            <a:off x="6321771" y="4503142"/>
            <a:ext cx="2397086" cy="1595152"/>
          </a:xfrm>
          <a:prstGeom prst="rect">
            <a:avLst/>
          </a:prstGeom>
        </p:spPr>
      </p:pic>
    </p:spTree>
    <p:extLst>
      <p:ext uri="{BB962C8B-B14F-4D97-AF65-F5344CB8AC3E}">
        <p14:creationId xmlns:p14="http://schemas.microsoft.com/office/powerpoint/2010/main" val="3082059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75</a:t>
            </a:r>
          </a:p>
        </p:txBody>
      </p:sp>
      <p:sp>
        <p:nvSpPr>
          <p:cNvPr id="3" name="Content Placeholder 2"/>
          <p:cNvSpPr>
            <a:spLocks noGrp="1"/>
          </p:cNvSpPr>
          <p:nvPr>
            <p:ph idx="1"/>
          </p:nvPr>
        </p:nvSpPr>
        <p:spPr>
          <a:xfrm>
            <a:off x="628650" y="2732183"/>
            <a:ext cx="7886700" cy="3444780"/>
          </a:xfrm>
        </p:spPr>
        <p:txBody>
          <a:bodyPr>
            <a:normAutofit fontScale="92500" lnSpcReduction="20000"/>
          </a:bodyPr>
          <a:lstStyle/>
          <a:p>
            <a:r>
              <a:rPr lang="en-US" sz="3600" dirty="0"/>
              <a:t>Only 4 Entries</a:t>
            </a:r>
          </a:p>
          <a:p>
            <a:r>
              <a:rPr lang="en-US" sz="3600" dirty="0"/>
              <a:t>Does not include any State Support Entries</a:t>
            </a:r>
          </a:p>
          <a:p>
            <a:r>
              <a:rPr lang="en-US" sz="3600" dirty="0"/>
              <a:t>Contributions must be provided by DCH – no adjusting entries for variances in Contributions</a:t>
            </a:r>
          </a:p>
          <a:p>
            <a:r>
              <a:rPr lang="en-US" sz="3600" dirty="0"/>
              <a:t>Subsequent Period Contributions will not be in the original packet.  Will be received at a later date.</a:t>
            </a:r>
            <a:endParaRPr lang="en-US" dirty="0"/>
          </a:p>
        </p:txBody>
      </p:sp>
      <p:sp>
        <p:nvSpPr>
          <p:cNvPr id="4" name="Date Placeholder 3"/>
          <p:cNvSpPr>
            <a:spLocks noGrp="1"/>
          </p:cNvSpPr>
          <p:nvPr>
            <p:ph type="dt" sz="half" idx="2"/>
          </p:nvPr>
        </p:nvSpPr>
        <p:spPr/>
        <p:txBody>
          <a:bodyPr/>
          <a:lstStyle/>
          <a:p>
            <a:fld id="{92CA85BE-E02D-4BE5-B1B8-FE2A9DD1260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pic>
        <p:nvPicPr>
          <p:cNvPr id="6" name="Picture 5">
            <a:extLst>
              <a:ext uri="{FF2B5EF4-FFF2-40B4-BE49-F238E27FC236}">
                <a16:creationId xmlns:a16="http://schemas.microsoft.com/office/drawing/2014/main" id="{CD9ECADD-A0E9-42B1-BB54-D2075853554F}"/>
              </a:ext>
            </a:extLst>
          </p:cNvPr>
          <p:cNvPicPr>
            <a:picLocks noChangeAspect="1"/>
          </p:cNvPicPr>
          <p:nvPr/>
        </p:nvPicPr>
        <p:blipFill>
          <a:blip r:embed="rId3"/>
          <a:stretch>
            <a:fillRect/>
          </a:stretch>
        </p:blipFill>
        <p:spPr>
          <a:xfrm>
            <a:off x="3644861" y="495759"/>
            <a:ext cx="3383900" cy="2655065"/>
          </a:xfrm>
          <a:prstGeom prst="rect">
            <a:avLst/>
          </a:prstGeom>
        </p:spPr>
      </p:pic>
    </p:spTree>
    <p:extLst>
      <p:ext uri="{BB962C8B-B14F-4D97-AF65-F5344CB8AC3E}">
        <p14:creationId xmlns:p14="http://schemas.microsoft.com/office/powerpoint/2010/main" val="304369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AFY 2018</a:t>
            </a:r>
          </a:p>
        </p:txBody>
      </p:sp>
      <p:sp>
        <p:nvSpPr>
          <p:cNvPr id="3" name="Content Placeholder 2"/>
          <p:cNvSpPr>
            <a:spLocks noGrp="1"/>
          </p:cNvSpPr>
          <p:nvPr>
            <p:ph idx="1"/>
          </p:nvPr>
        </p:nvSpPr>
        <p:spPr/>
        <p:txBody>
          <a:bodyPr>
            <a:normAutofit fontScale="92500" lnSpcReduction="20000"/>
          </a:bodyPr>
          <a:lstStyle/>
          <a:p>
            <a:r>
              <a:rPr lang="en-US" dirty="0"/>
              <a:t>HB 683 Signed by Governor – March 9, 2018</a:t>
            </a:r>
          </a:p>
          <a:p>
            <a:r>
              <a:rPr lang="en-US" dirty="0"/>
              <a:t>Funded enrollment growth - $85,867,907</a:t>
            </a:r>
          </a:p>
          <a:p>
            <a:r>
              <a:rPr lang="en-US" dirty="0"/>
              <a:t>Funded Hold Harmless - $15,963,050</a:t>
            </a:r>
          </a:p>
          <a:p>
            <a:r>
              <a:rPr lang="en-US" dirty="0"/>
              <a:t>Initial FTE – 1,744,714</a:t>
            </a:r>
          </a:p>
          <a:p>
            <a:r>
              <a:rPr lang="en-US" dirty="0"/>
              <a:t>Mid-Term FTE – 1,751,239</a:t>
            </a:r>
          </a:p>
          <a:p>
            <a:r>
              <a:rPr lang="en-US" dirty="0"/>
              <a:t>Charter System Supplement Enrollment Growth - $155,075</a:t>
            </a:r>
            <a:endParaRPr lang="en-US" sz="2400" dirty="0"/>
          </a:p>
          <a:p>
            <a:r>
              <a:rPr lang="en-US" dirty="0"/>
              <a:t>State Commission Charters - $16,367,387 (includes 3% reduction to Commission)</a:t>
            </a:r>
          </a:p>
          <a:p>
            <a:r>
              <a:rPr lang="en-US" dirty="0"/>
              <a:t>Special Needs Scholarship (SB10) Reduction – ($1,006,923)</a:t>
            </a:r>
          </a:p>
        </p:txBody>
      </p:sp>
      <p:sp>
        <p:nvSpPr>
          <p:cNvPr id="4" name="Date Placeholder 3"/>
          <p:cNvSpPr>
            <a:spLocks noGrp="1"/>
          </p:cNvSpPr>
          <p:nvPr>
            <p:ph type="dt" sz="half" idx="2"/>
          </p:nvPr>
        </p:nvSpPr>
        <p:spPr/>
        <p:txBody>
          <a:bodyPr/>
          <a:lstStyle/>
          <a:p>
            <a:fld id="{D60E5371-E288-4537-AD3F-16131B488E95}"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4251185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75 – </a:t>
            </a:r>
            <a:r>
              <a:rPr lang="en-US" sz="2400" dirty="0"/>
              <a:t>measurement period versus reporting period</a:t>
            </a:r>
            <a:endParaRPr lang="en-US" dirty="0"/>
          </a:p>
        </p:txBody>
      </p:sp>
      <p:pic>
        <p:nvPicPr>
          <p:cNvPr id="6" name="Content Placeholder 5">
            <a:extLst>
              <a:ext uri="{FF2B5EF4-FFF2-40B4-BE49-F238E27FC236}">
                <a16:creationId xmlns:a16="http://schemas.microsoft.com/office/drawing/2014/main" id="{7122DF32-6AE8-4A17-80D7-E3A9ECEADDF8}"/>
              </a:ext>
            </a:extLst>
          </p:cNvPr>
          <p:cNvPicPr>
            <a:picLocks noGrp="1" noChangeAspect="1"/>
          </p:cNvPicPr>
          <p:nvPr>
            <p:ph idx="1"/>
          </p:nvPr>
        </p:nvPicPr>
        <p:blipFill>
          <a:blip r:embed="rId3"/>
          <a:stretch>
            <a:fillRect/>
          </a:stretch>
        </p:blipFill>
        <p:spPr>
          <a:xfrm>
            <a:off x="628650" y="1780675"/>
            <a:ext cx="7886700" cy="4001358"/>
          </a:xfrm>
          <a:prstGeom prst="rect">
            <a:avLst/>
          </a:prstGeom>
        </p:spPr>
      </p:pic>
      <p:sp>
        <p:nvSpPr>
          <p:cNvPr id="4" name="Date Placeholder 3"/>
          <p:cNvSpPr>
            <a:spLocks noGrp="1"/>
          </p:cNvSpPr>
          <p:nvPr>
            <p:ph type="dt" sz="half" idx="2"/>
          </p:nvPr>
        </p:nvSpPr>
        <p:spPr/>
        <p:txBody>
          <a:bodyPr/>
          <a:lstStyle/>
          <a:p>
            <a:fld id="{D60E5371-E288-4537-AD3F-16131B488E95}"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668312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75</a:t>
            </a:r>
          </a:p>
        </p:txBody>
      </p:sp>
      <p:sp>
        <p:nvSpPr>
          <p:cNvPr id="3" name="Content Placeholder 2"/>
          <p:cNvSpPr>
            <a:spLocks noGrp="1"/>
          </p:cNvSpPr>
          <p:nvPr>
            <p:ph idx="1"/>
          </p:nvPr>
        </p:nvSpPr>
        <p:spPr>
          <a:xfrm>
            <a:off x="628650" y="1784733"/>
            <a:ext cx="7886700" cy="4208443"/>
          </a:xfrm>
        </p:spPr>
        <p:txBody>
          <a:bodyPr>
            <a:normAutofit fontScale="92500" lnSpcReduction="20000"/>
          </a:bodyPr>
          <a:lstStyle/>
          <a:p>
            <a:pPr marL="0" indent="0">
              <a:buNone/>
            </a:pPr>
            <a:r>
              <a:rPr lang="en-US" sz="3600" b="1" i="1" dirty="0"/>
              <a:t>Why are Contribution Amounts provided by DCH instead of by LEA?</a:t>
            </a:r>
          </a:p>
          <a:p>
            <a:pPr marL="0" indent="0">
              <a:buNone/>
            </a:pPr>
            <a:endParaRPr lang="en-US" sz="3600" b="1" i="1" dirty="0"/>
          </a:p>
          <a:p>
            <a:pPr marL="0" indent="0">
              <a:buNone/>
            </a:pPr>
            <a:r>
              <a:rPr lang="en-US" sz="3600" dirty="0"/>
              <a:t>Entries are based on Contributions to </a:t>
            </a:r>
            <a:r>
              <a:rPr lang="en-US" sz="3600" b="1" dirty="0"/>
              <a:t>School OPEB Fund</a:t>
            </a:r>
            <a:r>
              <a:rPr lang="en-US" sz="3600" dirty="0"/>
              <a:t>.  LEAs pay Employer Contributions that fund current plan expenses, administrative expenses, and contributions to School OPEB Fund.  LEA cannot determine separate amounts based on billing by DCH.</a:t>
            </a:r>
          </a:p>
        </p:txBody>
      </p:sp>
      <p:sp>
        <p:nvSpPr>
          <p:cNvPr id="4" name="Date Placeholder 3"/>
          <p:cNvSpPr>
            <a:spLocks noGrp="1"/>
          </p:cNvSpPr>
          <p:nvPr>
            <p:ph type="dt" sz="half" idx="2"/>
          </p:nvPr>
        </p:nvSpPr>
        <p:spPr/>
        <p:txBody>
          <a:bodyPr/>
          <a:lstStyle/>
          <a:p>
            <a:fld id="{92CA85BE-E02D-4BE5-B1B8-FE2A9DD1260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1366672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Resources Available on Financial Review’s webpage</a:t>
            </a:r>
          </a:p>
        </p:txBody>
      </p:sp>
      <p:sp>
        <p:nvSpPr>
          <p:cNvPr id="3" name="Content Placeholder 2"/>
          <p:cNvSpPr>
            <a:spLocks noGrp="1"/>
          </p:cNvSpPr>
          <p:nvPr>
            <p:ph idx="1"/>
          </p:nvPr>
        </p:nvSpPr>
        <p:spPr/>
        <p:txBody>
          <a:bodyPr>
            <a:normAutofit/>
          </a:bodyPr>
          <a:lstStyle/>
          <a:p>
            <a:r>
              <a:rPr lang="en-US" dirty="0"/>
              <a:t>For Fiscal Year 2018</a:t>
            </a:r>
          </a:p>
          <a:p>
            <a:pPr lvl="1"/>
            <a:r>
              <a:rPr lang="en-US" dirty="0"/>
              <a:t>DCH SHBP Allocations for GASB 75 School OPEB Entries</a:t>
            </a:r>
          </a:p>
          <a:p>
            <a:pPr lvl="1"/>
            <a:r>
              <a:rPr lang="en-US" dirty="0"/>
              <a:t>FY 18 GASB 68 Allocation Worksheets</a:t>
            </a:r>
          </a:p>
          <a:p>
            <a:pPr lvl="1"/>
            <a:r>
              <a:rPr lang="en-US" dirty="0"/>
              <a:t>Instructions for Posting the Net OPEB Liability – 2018</a:t>
            </a:r>
          </a:p>
          <a:p>
            <a:pPr lvl="1"/>
            <a:r>
              <a:rPr lang="en-US" dirty="0"/>
              <a:t>2018 SHBP Sample OPEB Packet for LEAs</a:t>
            </a:r>
          </a:p>
          <a:p>
            <a:pPr lvl="1"/>
            <a:endParaRPr lang="en-US" dirty="0"/>
          </a:p>
          <a:p>
            <a:r>
              <a:rPr lang="en-US" dirty="0"/>
              <a:t>Packets provided by DCH.  </a:t>
            </a:r>
            <a:r>
              <a:rPr lang="en-US" b="1" dirty="0"/>
              <a:t>Check with your HR or Payroll Coordinator.  DCH sends all communications to their appropriate contact!</a:t>
            </a:r>
          </a:p>
          <a:p>
            <a:endParaRPr lang="en-US" dirty="0"/>
          </a:p>
        </p:txBody>
      </p:sp>
      <p:sp>
        <p:nvSpPr>
          <p:cNvPr id="4" name="Date Placeholder 3"/>
          <p:cNvSpPr>
            <a:spLocks noGrp="1"/>
          </p:cNvSpPr>
          <p:nvPr>
            <p:ph type="dt" sz="half" idx="2"/>
          </p:nvPr>
        </p:nvSpPr>
        <p:spPr/>
        <p:txBody>
          <a:bodyPr/>
          <a:lstStyle/>
          <a:p>
            <a:fld id="{9EAB5D89-2EE1-4D89-9F98-1F414B7B8FF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293635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Medicaid Nursing Reimbursements</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2"/>
          </p:nvPr>
        </p:nvSpPr>
        <p:spPr/>
        <p:txBody>
          <a:bodyPr/>
          <a:lstStyle/>
          <a:p>
            <a:fld id="{8CEA9BBA-B9E4-45E2-9703-1A0E3CF8F19D}"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38578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Medicaid Reimbursement</a:t>
            </a:r>
          </a:p>
        </p:txBody>
      </p:sp>
      <p:sp>
        <p:nvSpPr>
          <p:cNvPr id="3" name="Content Placeholder 2"/>
          <p:cNvSpPr>
            <a:spLocks noGrp="1"/>
          </p:cNvSpPr>
          <p:nvPr>
            <p:ph idx="1"/>
          </p:nvPr>
        </p:nvSpPr>
        <p:spPr/>
        <p:txBody>
          <a:bodyPr>
            <a:normAutofit fontScale="92500"/>
          </a:bodyPr>
          <a:lstStyle/>
          <a:p>
            <a:r>
              <a:rPr lang="en-US" sz="3200" dirty="0"/>
              <a:t>Looking at program to seek reimbursement for nursing services provided by school districts</a:t>
            </a:r>
          </a:p>
          <a:p>
            <a:r>
              <a:rPr lang="en-US" sz="3200" dirty="0"/>
              <a:t>Services provided by licensed nurses DIRECTLY to students</a:t>
            </a:r>
          </a:p>
          <a:p>
            <a:r>
              <a:rPr lang="en-US" sz="3200" dirty="0"/>
              <a:t>Will need to capture salaries/benefits for licensed nurses separately from the generalized nursing services and operating costs funded by QBE (Program Code 1500)</a:t>
            </a:r>
          </a:p>
          <a:p>
            <a:r>
              <a:rPr lang="en-US" sz="3200" dirty="0"/>
              <a:t>More information coming soon</a:t>
            </a:r>
          </a:p>
          <a:p>
            <a:endParaRPr lang="en-US" sz="32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44</a:t>
            </a:fld>
            <a:endParaRPr lang="en-US" dirty="0"/>
          </a:p>
        </p:txBody>
      </p:sp>
      <p:sp>
        <p:nvSpPr>
          <p:cNvPr id="4" name="Date Placeholder 3"/>
          <p:cNvSpPr>
            <a:spLocks noGrp="1"/>
          </p:cNvSpPr>
          <p:nvPr>
            <p:ph type="dt" sz="half" idx="2"/>
          </p:nvPr>
        </p:nvSpPr>
        <p:spPr/>
        <p:txBody>
          <a:bodyPr/>
          <a:lstStyle/>
          <a:p>
            <a:fld id="{D002213C-D10C-4531-8AF6-21F292F9E2CD}" type="datetime1">
              <a:rPr lang="en-US" smtClean="0"/>
              <a:t>5/1/2018</a:t>
            </a:fld>
            <a:endParaRPr lang="en-US" dirty="0"/>
          </a:p>
        </p:txBody>
      </p:sp>
    </p:spTree>
    <p:extLst>
      <p:ext uri="{BB962C8B-B14F-4D97-AF65-F5344CB8AC3E}">
        <p14:creationId xmlns:p14="http://schemas.microsoft.com/office/powerpoint/2010/main" val="87117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231640"/>
          </a:xfrm>
        </p:spPr>
        <p:txBody>
          <a:bodyPr>
            <a:normAutofit fontScale="90000"/>
          </a:bodyPr>
          <a:lstStyle/>
          <a:p>
            <a:pPr algn="ctr"/>
            <a:r>
              <a:rPr lang="en-US" dirty="0"/>
              <a:t>Every Student Succeeds Act</a:t>
            </a:r>
            <a:br>
              <a:rPr lang="en-US" dirty="0"/>
            </a:br>
            <a:r>
              <a:rPr lang="en-US" dirty="0"/>
              <a:t>(ESSA)</a:t>
            </a:r>
          </a:p>
        </p:txBody>
      </p:sp>
      <p:sp>
        <p:nvSpPr>
          <p:cNvPr id="5" name="Slide Number Placeholder 4"/>
          <p:cNvSpPr>
            <a:spLocks noGrp="1"/>
          </p:cNvSpPr>
          <p:nvPr>
            <p:ph type="sldNum" sz="quarter" idx="4"/>
          </p:nvPr>
        </p:nvSpPr>
        <p:spPr/>
        <p:txBody>
          <a:bodyPr/>
          <a:lstStyle/>
          <a:p>
            <a:fld id="{B63E4CEF-BB1E-48C7-AE93-F39F6AA99AD7}" type="slidenum">
              <a:rPr lang="en-US" smtClean="0"/>
              <a:pPr/>
              <a:t>45</a:t>
            </a:fld>
            <a:endParaRPr lang="en-US" dirty="0"/>
          </a:p>
        </p:txBody>
      </p:sp>
      <p:sp>
        <p:nvSpPr>
          <p:cNvPr id="3" name="Date Placeholder 2"/>
          <p:cNvSpPr>
            <a:spLocks noGrp="1"/>
          </p:cNvSpPr>
          <p:nvPr>
            <p:ph type="dt" sz="half" idx="2"/>
          </p:nvPr>
        </p:nvSpPr>
        <p:spPr/>
        <p:txBody>
          <a:bodyPr/>
          <a:lstStyle/>
          <a:p>
            <a:fld id="{599C9DE6-6DAF-4FD5-987F-08C78279C31E}" type="datetime1">
              <a:rPr lang="en-US" smtClean="0"/>
              <a:t>5/1/2018</a:t>
            </a:fld>
            <a:endParaRPr lang="en-US" dirty="0"/>
          </a:p>
        </p:txBody>
      </p:sp>
    </p:spTree>
    <p:extLst>
      <p:ext uri="{BB962C8B-B14F-4D97-AF65-F5344CB8AC3E}">
        <p14:creationId xmlns:p14="http://schemas.microsoft.com/office/powerpoint/2010/main" val="1903944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ESSA – School Level Reporting</a:t>
            </a:r>
          </a:p>
        </p:txBody>
      </p:sp>
      <p:sp>
        <p:nvSpPr>
          <p:cNvPr id="3" name="Content Placeholder 2"/>
          <p:cNvSpPr>
            <a:spLocks noGrp="1"/>
          </p:cNvSpPr>
          <p:nvPr>
            <p:ph idx="1"/>
          </p:nvPr>
        </p:nvSpPr>
        <p:spPr/>
        <p:txBody>
          <a:bodyPr>
            <a:normAutofit/>
          </a:bodyPr>
          <a:lstStyle/>
          <a:p>
            <a:r>
              <a:rPr lang="en-US" sz="3200" dirty="0"/>
              <a:t>“The per-pupil expenditures of Federal, State, and local funds, including actual personnel expenditures and actual nonpersonnel expenditures of Federal, State, and local funds, disaggregated by source of funds, for each local educational agency and each school in the State for the preceding fiscal year.”</a:t>
            </a:r>
          </a:p>
          <a:p>
            <a:endParaRPr lang="en-US" sz="32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sp>
        <p:nvSpPr>
          <p:cNvPr id="4" name="Date Placeholder 3"/>
          <p:cNvSpPr>
            <a:spLocks noGrp="1"/>
          </p:cNvSpPr>
          <p:nvPr>
            <p:ph type="dt" sz="half" idx="2"/>
          </p:nvPr>
        </p:nvSpPr>
        <p:spPr/>
        <p:txBody>
          <a:bodyPr/>
          <a:lstStyle/>
          <a:p>
            <a:fld id="{D002213C-D10C-4531-8AF6-21F292F9E2CD}" type="datetime1">
              <a:rPr lang="en-US" smtClean="0"/>
              <a:t>5/1/2018</a:t>
            </a:fld>
            <a:endParaRPr lang="en-US" dirty="0"/>
          </a:p>
        </p:txBody>
      </p:sp>
    </p:spTree>
    <p:extLst>
      <p:ext uri="{BB962C8B-B14F-4D97-AF65-F5344CB8AC3E}">
        <p14:creationId xmlns:p14="http://schemas.microsoft.com/office/powerpoint/2010/main" val="4179448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ESSA – School Level Reporting – Edunomics Lab</a:t>
            </a:r>
          </a:p>
        </p:txBody>
      </p:sp>
      <p:pic>
        <p:nvPicPr>
          <p:cNvPr id="6" name="Content Placeholder 5">
            <a:extLst>
              <a:ext uri="{FF2B5EF4-FFF2-40B4-BE49-F238E27FC236}">
                <a16:creationId xmlns:a16="http://schemas.microsoft.com/office/drawing/2014/main" id="{026DC5F9-D051-4DCD-853F-AE52AD88074A}"/>
              </a:ext>
            </a:extLst>
          </p:cNvPr>
          <p:cNvPicPr>
            <a:picLocks noGrp="1" noChangeAspect="1"/>
          </p:cNvPicPr>
          <p:nvPr>
            <p:ph idx="1"/>
          </p:nvPr>
        </p:nvPicPr>
        <p:blipFill>
          <a:blip r:embed="rId3"/>
          <a:stretch>
            <a:fillRect/>
          </a:stretch>
        </p:blipFill>
        <p:spPr>
          <a:xfrm>
            <a:off x="1938946" y="1825625"/>
            <a:ext cx="5266107" cy="4351338"/>
          </a:xfrm>
          <a:prstGeom prst="rect">
            <a:avLst/>
          </a:prstGeom>
        </p:spPr>
      </p:pic>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sp>
        <p:nvSpPr>
          <p:cNvPr id="4" name="Date Placeholder 3"/>
          <p:cNvSpPr>
            <a:spLocks noGrp="1"/>
          </p:cNvSpPr>
          <p:nvPr>
            <p:ph type="dt" sz="half" idx="2"/>
          </p:nvPr>
        </p:nvSpPr>
        <p:spPr/>
        <p:txBody>
          <a:bodyPr/>
          <a:lstStyle/>
          <a:p>
            <a:fld id="{8A4F0833-0228-4CBB-8A64-EE673889B85A}" type="datetime1">
              <a:rPr lang="en-US" smtClean="0"/>
              <a:t>5/1/2018</a:t>
            </a:fld>
            <a:endParaRPr lang="en-US" dirty="0"/>
          </a:p>
        </p:txBody>
      </p:sp>
      <p:sp>
        <p:nvSpPr>
          <p:cNvPr id="3" name="Rectangle 2">
            <a:extLst>
              <a:ext uri="{FF2B5EF4-FFF2-40B4-BE49-F238E27FC236}">
                <a16:creationId xmlns:a16="http://schemas.microsoft.com/office/drawing/2014/main" id="{5C798302-7F69-49A1-884C-8BDA36DBE364}"/>
              </a:ext>
            </a:extLst>
          </p:cNvPr>
          <p:cNvSpPr/>
          <p:nvPr/>
        </p:nvSpPr>
        <p:spPr>
          <a:xfrm>
            <a:off x="1413684" y="1323071"/>
            <a:ext cx="6316630" cy="646331"/>
          </a:xfrm>
          <a:prstGeom prst="rect">
            <a:avLst/>
          </a:prstGeom>
          <a:noFill/>
        </p:spPr>
        <p:txBody>
          <a:bodyPr wrap="square" lIns="91440" tIns="45720" rIns="91440" bIns="45720">
            <a:spAutoFit/>
          </a:bodyPr>
          <a:lstStyle/>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EXAMPLE OF POSSIBLE REPORT</a:t>
            </a:r>
          </a:p>
        </p:txBody>
      </p:sp>
    </p:spTree>
    <p:extLst>
      <p:ext uri="{BB962C8B-B14F-4D97-AF65-F5344CB8AC3E}">
        <p14:creationId xmlns:p14="http://schemas.microsoft.com/office/powerpoint/2010/main" val="4061262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n-lt"/>
              </a:rPr>
              <a:t>ESSA – Per Pupil Expenditures Per FESR</a:t>
            </a:r>
          </a:p>
        </p:txBody>
      </p:sp>
      <p:pic>
        <p:nvPicPr>
          <p:cNvPr id="6" name="Content Placeholder 5">
            <a:extLst>
              <a:ext uri="{FF2B5EF4-FFF2-40B4-BE49-F238E27FC236}">
                <a16:creationId xmlns:a16="http://schemas.microsoft.com/office/drawing/2014/main" id="{0E754522-3370-4852-8CA6-9EAA76DA408E}"/>
              </a:ext>
            </a:extLst>
          </p:cNvPr>
          <p:cNvPicPr>
            <a:picLocks noGrp="1" noChangeAspect="1"/>
          </p:cNvPicPr>
          <p:nvPr>
            <p:ph idx="1"/>
          </p:nvPr>
        </p:nvPicPr>
        <p:blipFill>
          <a:blip r:embed="rId3"/>
          <a:stretch>
            <a:fillRect/>
          </a:stretch>
        </p:blipFill>
        <p:spPr>
          <a:xfrm>
            <a:off x="288757" y="1718797"/>
            <a:ext cx="8745239" cy="1417433"/>
          </a:xfrm>
          <a:prstGeom prst="rect">
            <a:avLst/>
          </a:prstGeom>
        </p:spPr>
      </p:pic>
      <p:sp>
        <p:nvSpPr>
          <p:cNvPr id="5" name="Slide Number Placeholder 4"/>
          <p:cNvSpPr>
            <a:spLocks noGrp="1"/>
          </p:cNvSpPr>
          <p:nvPr>
            <p:ph type="sldNum" sz="quarter" idx="4"/>
          </p:nvPr>
        </p:nvSpPr>
        <p:spPr/>
        <p:txBody>
          <a:bodyPr/>
          <a:lstStyle/>
          <a:p>
            <a:fld id="{B63E4CEF-BB1E-48C7-AE93-F39F6AA99AD7}" type="slidenum">
              <a:rPr lang="en-US" smtClean="0"/>
              <a:pPr/>
              <a:t>48</a:t>
            </a:fld>
            <a:endParaRPr lang="en-US" dirty="0"/>
          </a:p>
        </p:txBody>
      </p:sp>
      <p:sp>
        <p:nvSpPr>
          <p:cNvPr id="4" name="Date Placeholder 3"/>
          <p:cNvSpPr>
            <a:spLocks noGrp="1"/>
          </p:cNvSpPr>
          <p:nvPr>
            <p:ph type="dt" sz="half" idx="2"/>
          </p:nvPr>
        </p:nvSpPr>
        <p:spPr/>
        <p:txBody>
          <a:bodyPr/>
          <a:lstStyle/>
          <a:p>
            <a:fld id="{0091A24D-0716-4375-B745-6D241A418CAC}" type="datetime1">
              <a:rPr lang="en-US" smtClean="0"/>
              <a:t>5/1/2018</a:t>
            </a:fld>
            <a:endParaRPr lang="en-US" dirty="0"/>
          </a:p>
        </p:txBody>
      </p:sp>
      <p:sp>
        <p:nvSpPr>
          <p:cNvPr id="7" name="TextBox 6">
            <a:extLst>
              <a:ext uri="{FF2B5EF4-FFF2-40B4-BE49-F238E27FC236}">
                <a16:creationId xmlns:a16="http://schemas.microsoft.com/office/drawing/2014/main" id="{B1F5648A-9179-4A94-9A83-96B3FE58BEFF}"/>
              </a:ext>
            </a:extLst>
          </p:cNvPr>
          <p:cNvSpPr txBox="1"/>
          <p:nvPr/>
        </p:nvSpPr>
        <p:spPr>
          <a:xfrm>
            <a:off x="336885" y="3368842"/>
            <a:ext cx="8614610"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Includes Site Level Expenditures, Site Level Excluded Expenditures, Share of Centralized Expenditures, Total School Expenditures, and Total Excluded School Expenditures.</a:t>
            </a:r>
          </a:p>
        </p:txBody>
      </p:sp>
      <p:sp>
        <p:nvSpPr>
          <p:cNvPr id="8" name="TextBox 7">
            <a:extLst>
              <a:ext uri="{FF2B5EF4-FFF2-40B4-BE49-F238E27FC236}">
                <a16:creationId xmlns:a16="http://schemas.microsoft.com/office/drawing/2014/main" id="{162C56AB-22E0-48EB-9303-FEAEFBC74020}"/>
              </a:ext>
            </a:extLst>
          </p:cNvPr>
          <p:cNvSpPr txBox="1"/>
          <p:nvPr/>
        </p:nvSpPr>
        <p:spPr>
          <a:xfrm>
            <a:off x="336885" y="4482622"/>
            <a:ext cx="8614609"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Expenditure Calculation for the Star Rating will meet the current requirements for ESSA Reporting</a:t>
            </a:r>
          </a:p>
        </p:txBody>
      </p:sp>
    </p:spTree>
    <p:extLst>
      <p:ext uri="{BB962C8B-B14F-4D97-AF65-F5344CB8AC3E}">
        <p14:creationId xmlns:p14="http://schemas.microsoft.com/office/powerpoint/2010/main" val="4156390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Chart of Accounts Updates</a:t>
            </a:r>
          </a:p>
        </p:txBody>
      </p:sp>
      <p:sp>
        <p:nvSpPr>
          <p:cNvPr id="4" name="Date Placeholder 3"/>
          <p:cNvSpPr>
            <a:spLocks noGrp="1"/>
          </p:cNvSpPr>
          <p:nvPr>
            <p:ph type="dt" sz="half" idx="2"/>
          </p:nvPr>
        </p:nvSpPr>
        <p:spPr/>
        <p:txBody>
          <a:bodyPr/>
          <a:lstStyle/>
          <a:p>
            <a:fld id="{39E92781-AC5F-48AB-8788-4A363801656B}"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175193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AFY 2018</a:t>
            </a:r>
          </a:p>
        </p:txBody>
      </p:sp>
      <p:sp>
        <p:nvSpPr>
          <p:cNvPr id="3" name="Content Placeholder 2"/>
          <p:cNvSpPr>
            <a:spLocks noGrp="1"/>
          </p:cNvSpPr>
          <p:nvPr>
            <p:ph idx="1"/>
          </p:nvPr>
        </p:nvSpPr>
        <p:spPr>
          <a:xfrm>
            <a:off x="628650" y="1443789"/>
            <a:ext cx="7886700" cy="4733174"/>
          </a:xfrm>
        </p:spPr>
        <p:txBody>
          <a:bodyPr>
            <a:normAutofit lnSpcReduction="10000"/>
          </a:bodyPr>
          <a:lstStyle/>
          <a:p>
            <a:r>
              <a:rPr lang="en-US" sz="3600" dirty="0"/>
              <a:t>Transportation</a:t>
            </a:r>
          </a:p>
          <a:p>
            <a:pPr lvl="1"/>
            <a:r>
              <a:rPr lang="en-US" dirty="0"/>
              <a:t>Amended the transportation allotment to provide an additional $1,760,918</a:t>
            </a:r>
          </a:p>
          <a:p>
            <a:pPr lvl="1"/>
            <a:r>
              <a:rPr lang="en-US" dirty="0"/>
              <a:t>Increase funds to purchase 204 school buses statewide</a:t>
            </a:r>
          </a:p>
          <a:p>
            <a:pPr lvl="1"/>
            <a:r>
              <a:rPr lang="en-US" dirty="0"/>
              <a:t>$15,750,000</a:t>
            </a:r>
          </a:p>
          <a:p>
            <a:pPr lvl="1"/>
            <a:r>
              <a:rPr lang="en-US" dirty="0"/>
              <a:t>Added to the Business and Finance Administration Budget</a:t>
            </a:r>
          </a:p>
          <a:p>
            <a:pPr lvl="1"/>
            <a:r>
              <a:rPr lang="en-US" dirty="0"/>
              <a:t>Not bonds</a:t>
            </a:r>
          </a:p>
          <a:p>
            <a:pPr lvl="1"/>
            <a:r>
              <a:rPr lang="en-US" dirty="0"/>
              <a:t>Will be awarded as a grant through GAORS</a:t>
            </a:r>
          </a:p>
          <a:p>
            <a:pPr lvl="1"/>
            <a:r>
              <a:rPr lang="en-US" dirty="0"/>
              <a:t>Use Bus Bond Program Code</a:t>
            </a:r>
          </a:p>
          <a:p>
            <a:pPr lvl="1"/>
            <a:r>
              <a:rPr lang="en-US" dirty="0"/>
              <a:t>Will be paid on specified date (to be determined)</a:t>
            </a:r>
          </a:p>
          <a:p>
            <a:pPr lvl="1"/>
            <a:r>
              <a:rPr lang="en-US" dirty="0"/>
              <a:t>Completion Report required</a:t>
            </a:r>
          </a:p>
        </p:txBody>
      </p:sp>
      <p:sp>
        <p:nvSpPr>
          <p:cNvPr id="4" name="Date Placeholder 3"/>
          <p:cNvSpPr>
            <a:spLocks noGrp="1"/>
          </p:cNvSpPr>
          <p:nvPr>
            <p:ph type="dt" sz="half" idx="2"/>
          </p:nvPr>
        </p:nvSpPr>
        <p:spPr/>
        <p:txBody>
          <a:bodyPr/>
          <a:lstStyle/>
          <a:p>
            <a:fld id="{92CA85BE-E02D-4BE5-B1B8-FE2A9DD1260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751513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Function 2213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67972771"/>
              </p:ext>
            </p:extLst>
          </p:nvPr>
        </p:nvGraphicFramePr>
        <p:xfrm>
          <a:off x="457200" y="1388788"/>
          <a:ext cx="8229600" cy="473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0939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a:t>
            </a:r>
          </a:p>
        </p:txBody>
      </p:sp>
      <p:sp>
        <p:nvSpPr>
          <p:cNvPr id="3" name="Content Placeholder 2"/>
          <p:cNvSpPr>
            <a:spLocks noGrp="1"/>
          </p:cNvSpPr>
          <p:nvPr>
            <p:ph idx="1"/>
          </p:nvPr>
        </p:nvSpPr>
        <p:spPr>
          <a:xfrm>
            <a:off x="628650" y="1595470"/>
            <a:ext cx="7886700" cy="4581493"/>
          </a:xfrm>
        </p:spPr>
        <p:txBody>
          <a:bodyPr>
            <a:normAutofit/>
          </a:bodyPr>
          <a:lstStyle/>
          <a:p>
            <a:r>
              <a:rPr lang="en-US" altLang="en-US" sz="3600" dirty="0"/>
              <a:t>Survey sent in April, 2018</a:t>
            </a:r>
          </a:p>
          <a:p>
            <a:r>
              <a:rPr lang="en-US" altLang="en-US" sz="3600" dirty="0"/>
              <a:t>Special Education, Non-Instructional Program Code?  </a:t>
            </a:r>
          </a:p>
          <a:p>
            <a:r>
              <a:rPr lang="en-US" altLang="en-US" sz="3600" dirty="0"/>
              <a:t>Head of Component Object Code?  </a:t>
            </a:r>
          </a:p>
          <a:p>
            <a:r>
              <a:rPr lang="en-US" altLang="en-US" sz="3600" dirty="0"/>
              <a:t>Local Charter School Fund for School Activity Accounts?</a:t>
            </a:r>
          </a:p>
          <a:p>
            <a:r>
              <a:rPr lang="en-US" altLang="en-US" sz="3600" dirty="0"/>
              <a:t>Separate Fund for OPEB? </a:t>
            </a:r>
          </a:p>
          <a:p>
            <a:pPr marL="0" indent="0">
              <a:buNone/>
            </a:pPr>
            <a:endParaRPr lang="en-US" altLang="en-US" sz="3600" dirty="0"/>
          </a:p>
          <a:p>
            <a:pPr marL="0" indent="0">
              <a:buNone/>
            </a:pPr>
            <a:endParaRPr lang="en-US" altLang="en-US" sz="3600" dirty="0"/>
          </a:p>
        </p:txBody>
      </p:sp>
      <p:sp>
        <p:nvSpPr>
          <p:cNvPr id="4" name="Date Placeholder 3"/>
          <p:cNvSpPr>
            <a:spLocks noGrp="1"/>
          </p:cNvSpPr>
          <p:nvPr>
            <p:ph type="dt" sz="half" idx="2"/>
          </p:nvPr>
        </p:nvSpPr>
        <p:spPr/>
        <p:txBody>
          <a:bodyPr/>
          <a:lstStyle/>
          <a:p>
            <a:fld id="{B308FE02-50D6-46FC-B2F3-612DF9116EF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771398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a:t>
            </a:r>
          </a:p>
        </p:txBody>
      </p:sp>
      <p:sp>
        <p:nvSpPr>
          <p:cNvPr id="3" name="Content Placeholder 2"/>
          <p:cNvSpPr>
            <a:spLocks noGrp="1"/>
          </p:cNvSpPr>
          <p:nvPr>
            <p:ph idx="1"/>
          </p:nvPr>
        </p:nvSpPr>
        <p:spPr>
          <a:xfrm>
            <a:off x="628650" y="1595470"/>
            <a:ext cx="7886700" cy="4581493"/>
          </a:xfrm>
        </p:spPr>
        <p:txBody>
          <a:bodyPr>
            <a:normAutofit lnSpcReduction="10000"/>
          </a:bodyPr>
          <a:lstStyle/>
          <a:p>
            <a:r>
              <a:rPr lang="en-US" altLang="en-US" sz="3600" dirty="0"/>
              <a:t>Special Education, Non-Instructional Program Code  </a:t>
            </a:r>
          </a:p>
          <a:p>
            <a:r>
              <a:rPr lang="en-US" altLang="en-US" sz="3600" dirty="0"/>
              <a:t>Why not 2011?</a:t>
            </a:r>
          </a:p>
          <a:p>
            <a:r>
              <a:rPr lang="en-US" altLang="en-US" sz="3600" dirty="0"/>
              <a:t>2011 is technically a revenue program code.  This is how the QBE special education dollars are paid.  This program code is a direct offset of instructional expenditures defined in 2021, 2031, 2041, 2051, 2061</a:t>
            </a:r>
          </a:p>
          <a:p>
            <a:pPr marL="0" indent="0">
              <a:buNone/>
            </a:pPr>
            <a:endParaRPr lang="en-US" altLang="en-US" sz="3600" dirty="0"/>
          </a:p>
          <a:p>
            <a:pPr marL="0" indent="0">
              <a:buNone/>
            </a:pPr>
            <a:endParaRPr lang="en-US" altLang="en-US" sz="3600" dirty="0"/>
          </a:p>
        </p:txBody>
      </p:sp>
      <p:sp>
        <p:nvSpPr>
          <p:cNvPr id="4" name="Date Placeholder 3"/>
          <p:cNvSpPr>
            <a:spLocks noGrp="1"/>
          </p:cNvSpPr>
          <p:nvPr>
            <p:ph type="dt" sz="half" idx="2"/>
          </p:nvPr>
        </p:nvSpPr>
        <p:spPr/>
        <p:txBody>
          <a:bodyPr/>
          <a:lstStyle/>
          <a:p>
            <a:fld id="{B308FE02-50D6-46FC-B2F3-612DF9116EF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566910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61258"/>
            <a:ext cx="6316630" cy="1398322"/>
          </a:xfrm>
        </p:spPr>
        <p:txBody>
          <a:bodyPr>
            <a:normAutofit/>
          </a:bodyPr>
          <a:lstStyle/>
          <a:p>
            <a:r>
              <a:rPr lang="en-US" sz="3600" dirty="0"/>
              <a:t>Chart of Accounts – Special Ed MOE</a:t>
            </a:r>
          </a:p>
        </p:txBody>
      </p:sp>
      <p:pic>
        <p:nvPicPr>
          <p:cNvPr id="6" name="Content Placeholder 5">
            <a:extLst>
              <a:ext uri="{FF2B5EF4-FFF2-40B4-BE49-F238E27FC236}">
                <a16:creationId xmlns:a16="http://schemas.microsoft.com/office/drawing/2014/main" id="{5997BB52-AF9A-47EE-85A2-9FFC64914D2E}"/>
              </a:ext>
            </a:extLst>
          </p:cNvPr>
          <p:cNvPicPr>
            <a:picLocks noGrp="1" noChangeAspect="1"/>
          </p:cNvPicPr>
          <p:nvPr>
            <p:ph idx="1"/>
          </p:nvPr>
        </p:nvPicPr>
        <p:blipFill>
          <a:blip r:embed="rId3"/>
          <a:stretch>
            <a:fillRect/>
          </a:stretch>
        </p:blipFill>
        <p:spPr>
          <a:xfrm>
            <a:off x="1223783" y="1443789"/>
            <a:ext cx="6744559" cy="4733173"/>
          </a:xfrm>
          <a:prstGeom prst="rect">
            <a:avLst/>
          </a:prstGeom>
        </p:spPr>
      </p:pic>
      <p:sp>
        <p:nvSpPr>
          <p:cNvPr id="4" name="Date Placeholder 3"/>
          <p:cNvSpPr>
            <a:spLocks noGrp="1"/>
          </p:cNvSpPr>
          <p:nvPr>
            <p:ph type="dt" sz="half" idx="2"/>
          </p:nvPr>
        </p:nvSpPr>
        <p:spPr/>
        <p:txBody>
          <a:bodyPr/>
          <a:lstStyle/>
          <a:p>
            <a:fld id="{27EE5D4D-27A6-44D1-B3EA-A2854010365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3200186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a:t>
            </a:r>
          </a:p>
        </p:txBody>
      </p:sp>
      <p:sp>
        <p:nvSpPr>
          <p:cNvPr id="3" name="Content Placeholder 2"/>
          <p:cNvSpPr>
            <a:spLocks noGrp="1"/>
          </p:cNvSpPr>
          <p:nvPr>
            <p:ph idx="1"/>
          </p:nvPr>
        </p:nvSpPr>
        <p:spPr>
          <a:xfrm>
            <a:off x="628650" y="1825625"/>
            <a:ext cx="7886700" cy="1721806"/>
          </a:xfrm>
        </p:spPr>
        <p:txBody>
          <a:bodyPr>
            <a:normAutofit/>
          </a:bodyPr>
          <a:lstStyle/>
          <a:p>
            <a:r>
              <a:rPr lang="en-US" altLang="en-US" sz="3600" dirty="0"/>
              <a:t>Fund 422 – Even Start</a:t>
            </a:r>
          </a:p>
          <a:p>
            <a:r>
              <a:rPr lang="en-US" altLang="en-US" sz="3600" dirty="0"/>
              <a:t>Fund 370 – Exceptional Growth Capital Outlay</a:t>
            </a:r>
          </a:p>
          <a:p>
            <a:endParaRPr lang="en-US" altLang="en-US" sz="3600" dirty="0"/>
          </a:p>
          <a:p>
            <a:pPr marL="0" indent="0">
              <a:buNone/>
            </a:pPr>
            <a:endParaRPr lang="en-US" altLang="en-US" sz="3600" dirty="0"/>
          </a:p>
          <a:p>
            <a:pPr lvl="1"/>
            <a:endParaRPr lang="en-US" altLang="en-US" dirty="0"/>
          </a:p>
        </p:txBody>
      </p:sp>
      <p:sp>
        <p:nvSpPr>
          <p:cNvPr id="4" name="Date Placeholder 3"/>
          <p:cNvSpPr>
            <a:spLocks noGrp="1"/>
          </p:cNvSpPr>
          <p:nvPr>
            <p:ph type="dt" sz="half" idx="2"/>
          </p:nvPr>
        </p:nvSpPr>
        <p:spPr/>
        <p:txBody>
          <a:bodyPr/>
          <a:lstStyle/>
          <a:p>
            <a:fld id="{D4A65E5C-15F1-4751-8B4C-A1D3D6582524}"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pic>
        <p:nvPicPr>
          <p:cNvPr id="8" name="Picture 7">
            <a:extLst>
              <a:ext uri="{FF2B5EF4-FFF2-40B4-BE49-F238E27FC236}">
                <a16:creationId xmlns:a16="http://schemas.microsoft.com/office/drawing/2014/main" id="{22BC68F5-AC33-469B-A594-684C0AC053D3}"/>
              </a:ext>
            </a:extLst>
          </p:cNvPr>
          <p:cNvPicPr>
            <a:picLocks noChangeAspect="1"/>
          </p:cNvPicPr>
          <p:nvPr/>
        </p:nvPicPr>
        <p:blipFill>
          <a:blip r:embed="rId3"/>
          <a:stretch>
            <a:fillRect/>
          </a:stretch>
        </p:blipFill>
        <p:spPr>
          <a:xfrm>
            <a:off x="2159306" y="3547431"/>
            <a:ext cx="4516916" cy="2105025"/>
          </a:xfrm>
          <a:prstGeom prst="rect">
            <a:avLst/>
          </a:prstGeom>
        </p:spPr>
      </p:pic>
    </p:spTree>
    <p:extLst>
      <p:ext uri="{BB962C8B-B14F-4D97-AF65-F5344CB8AC3E}">
        <p14:creationId xmlns:p14="http://schemas.microsoft.com/office/powerpoint/2010/main" val="314707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a:t>
            </a:r>
          </a:p>
        </p:txBody>
      </p:sp>
      <p:sp>
        <p:nvSpPr>
          <p:cNvPr id="3" name="Content Placeholder 2"/>
          <p:cNvSpPr>
            <a:spLocks noGrp="1"/>
          </p:cNvSpPr>
          <p:nvPr>
            <p:ph idx="1"/>
          </p:nvPr>
        </p:nvSpPr>
        <p:spPr/>
        <p:txBody>
          <a:bodyPr>
            <a:normAutofit/>
          </a:bodyPr>
          <a:lstStyle/>
          <a:p>
            <a:r>
              <a:rPr lang="en-US" altLang="en-US" sz="3600" dirty="0"/>
              <a:t>School Activity Accounts</a:t>
            </a:r>
          </a:p>
          <a:p>
            <a:r>
              <a:rPr lang="en-US" altLang="en-US" sz="3600" dirty="0"/>
              <a:t>Expenditure Activity MUST be reported by school code, not Central Office.</a:t>
            </a:r>
          </a:p>
          <a:p>
            <a:r>
              <a:rPr lang="en-US" altLang="en-US" sz="3600" dirty="0"/>
              <a:t>Otherwise, the Transparency Data associated with HB 139 will report principal activity at the Central Office Level.</a:t>
            </a:r>
            <a:endParaRPr lang="en-US" altLang="en-US" sz="3200" dirty="0"/>
          </a:p>
          <a:p>
            <a:pPr marL="0" indent="0">
              <a:buNone/>
            </a:pPr>
            <a:endParaRPr lang="en-US" altLang="en-US" sz="3600" dirty="0"/>
          </a:p>
        </p:txBody>
      </p:sp>
      <p:sp>
        <p:nvSpPr>
          <p:cNvPr id="4" name="Date Placeholder 3"/>
          <p:cNvSpPr>
            <a:spLocks noGrp="1"/>
          </p:cNvSpPr>
          <p:nvPr>
            <p:ph type="dt" sz="half" idx="2"/>
          </p:nvPr>
        </p:nvSpPr>
        <p:spPr/>
        <p:txBody>
          <a:bodyPr/>
          <a:lstStyle/>
          <a:p>
            <a:fld id="{27EE5D4D-27A6-44D1-B3EA-A2854010365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55</a:t>
            </a:fld>
            <a:endParaRPr lang="en-US" dirty="0"/>
          </a:p>
        </p:txBody>
      </p:sp>
    </p:spTree>
    <p:extLst>
      <p:ext uri="{BB962C8B-B14F-4D97-AF65-F5344CB8AC3E}">
        <p14:creationId xmlns:p14="http://schemas.microsoft.com/office/powerpoint/2010/main" val="2908183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a:t>
            </a:r>
          </a:p>
        </p:txBody>
      </p:sp>
      <p:sp>
        <p:nvSpPr>
          <p:cNvPr id="3" name="Content Placeholder 2"/>
          <p:cNvSpPr>
            <a:spLocks noGrp="1"/>
          </p:cNvSpPr>
          <p:nvPr>
            <p:ph idx="1"/>
          </p:nvPr>
        </p:nvSpPr>
        <p:spPr>
          <a:xfrm>
            <a:off x="628650" y="1395663"/>
            <a:ext cx="7886700" cy="4781300"/>
          </a:xfrm>
        </p:spPr>
        <p:txBody>
          <a:bodyPr>
            <a:normAutofit/>
          </a:bodyPr>
          <a:lstStyle/>
          <a:p>
            <a:pPr marL="0" indent="0">
              <a:buNone/>
            </a:pPr>
            <a:r>
              <a:rPr lang="en-US" altLang="en-US" sz="3600" dirty="0"/>
              <a:t>MORE SURVEYS!!!!!</a:t>
            </a:r>
          </a:p>
          <a:p>
            <a:pPr marL="0" indent="0">
              <a:buNone/>
            </a:pPr>
            <a:r>
              <a:rPr lang="en-US" altLang="en-US" sz="3600" dirty="0"/>
              <a:t>	Function 1000</a:t>
            </a:r>
          </a:p>
          <a:p>
            <a:pPr marL="0" indent="0">
              <a:buNone/>
            </a:pPr>
            <a:r>
              <a:rPr lang="en-US" altLang="en-US" sz="3600" dirty="0"/>
              <a:t>	Function 2300/2230</a:t>
            </a:r>
            <a:endParaRPr lang="en-US" altLang="en-US" sz="3200" dirty="0"/>
          </a:p>
          <a:p>
            <a:pPr marL="0" indent="0">
              <a:buNone/>
            </a:pPr>
            <a:endParaRPr lang="en-US" altLang="en-US" sz="3600" dirty="0"/>
          </a:p>
        </p:txBody>
      </p:sp>
      <p:sp>
        <p:nvSpPr>
          <p:cNvPr id="4" name="Date Placeholder 3"/>
          <p:cNvSpPr>
            <a:spLocks noGrp="1"/>
          </p:cNvSpPr>
          <p:nvPr>
            <p:ph type="dt" sz="half" idx="2"/>
          </p:nvPr>
        </p:nvSpPr>
        <p:spPr/>
        <p:txBody>
          <a:bodyPr/>
          <a:lstStyle/>
          <a:p>
            <a:fld id="{27EE5D4D-27A6-44D1-B3EA-A2854010365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56</a:t>
            </a:fld>
            <a:endParaRPr lang="en-US" dirty="0"/>
          </a:p>
        </p:txBody>
      </p:sp>
      <p:pic>
        <p:nvPicPr>
          <p:cNvPr id="7" name="Picture 6">
            <a:extLst>
              <a:ext uri="{FF2B5EF4-FFF2-40B4-BE49-F238E27FC236}">
                <a16:creationId xmlns:a16="http://schemas.microsoft.com/office/drawing/2014/main" id="{CA0DCE5B-D542-43B8-9B9F-AC2CD86DF0FD}"/>
              </a:ext>
            </a:extLst>
          </p:cNvPr>
          <p:cNvPicPr>
            <a:picLocks noChangeAspect="1"/>
          </p:cNvPicPr>
          <p:nvPr/>
        </p:nvPicPr>
        <p:blipFill>
          <a:blip r:embed="rId3"/>
          <a:stretch>
            <a:fillRect/>
          </a:stretch>
        </p:blipFill>
        <p:spPr>
          <a:xfrm>
            <a:off x="5559339" y="2034101"/>
            <a:ext cx="3103398" cy="3658112"/>
          </a:xfrm>
          <a:prstGeom prst="rect">
            <a:avLst/>
          </a:prstGeom>
        </p:spPr>
      </p:pic>
    </p:spTree>
    <p:extLst>
      <p:ext uri="{BB962C8B-B14F-4D97-AF65-F5344CB8AC3E}">
        <p14:creationId xmlns:p14="http://schemas.microsoft.com/office/powerpoint/2010/main" val="2594844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5742536" cy="3549780"/>
          </a:xfrm>
        </p:spPr>
        <p:txBody>
          <a:bodyPr/>
          <a:lstStyle/>
          <a:p>
            <a:pPr algn="ctr"/>
            <a:r>
              <a:rPr lang="en-US" dirty="0"/>
              <a:t>Financial Reports and Final Statements</a:t>
            </a:r>
          </a:p>
        </p:txBody>
      </p:sp>
      <p:pic>
        <p:nvPicPr>
          <p:cNvPr id="6" name="Picture 5">
            <a:extLst>
              <a:ext uri="{FF2B5EF4-FFF2-40B4-BE49-F238E27FC236}">
                <a16:creationId xmlns:a16="http://schemas.microsoft.com/office/drawing/2014/main" id="{B0F666C3-5886-493A-9032-94212D08DAF4}"/>
              </a:ext>
            </a:extLst>
          </p:cNvPr>
          <p:cNvPicPr>
            <a:picLocks noChangeAspect="1"/>
          </p:cNvPicPr>
          <p:nvPr/>
        </p:nvPicPr>
        <p:blipFill>
          <a:blip r:embed="rId3"/>
          <a:stretch>
            <a:fillRect/>
          </a:stretch>
        </p:blipFill>
        <p:spPr>
          <a:xfrm>
            <a:off x="6753225" y="2036076"/>
            <a:ext cx="1762125" cy="2600325"/>
          </a:xfrm>
          <a:prstGeom prst="rect">
            <a:avLst/>
          </a:prstGeom>
        </p:spPr>
      </p:pic>
      <p:sp>
        <p:nvSpPr>
          <p:cNvPr id="4" name="Date Placeholder 3"/>
          <p:cNvSpPr>
            <a:spLocks noGrp="1"/>
          </p:cNvSpPr>
          <p:nvPr>
            <p:ph type="dt" sz="half" idx="2"/>
          </p:nvPr>
        </p:nvSpPr>
        <p:spPr/>
        <p:txBody>
          <a:bodyPr/>
          <a:lstStyle/>
          <a:p>
            <a:fld id="{C63CE88F-8EEC-437F-B048-00739F1D63C4}"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57</a:t>
            </a:fld>
            <a:endParaRPr lang="en-US" dirty="0"/>
          </a:p>
        </p:txBody>
      </p:sp>
    </p:spTree>
    <p:extLst>
      <p:ext uri="{BB962C8B-B14F-4D97-AF65-F5344CB8AC3E}">
        <p14:creationId xmlns:p14="http://schemas.microsoft.com/office/powerpoint/2010/main" val="3570433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b="1" u="sng" dirty="0"/>
              <a:t>July 9, 2018</a:t>
            </a:r>
          </a:p>
          <a:p>
            <a:r>
              <a:rPr lang="en-US" sz="3200" dirty="0"/>
              <a:t>Open the Portal for Year End Transmissions</a:t>
            </a:r>
          </a:p>
          <a:p>
            <a:pPr marL="0" indent="0">
              <a:buNone/>
            </a:pPr>
            <a:r>
              <a:rPr lang="en-US" sz="3200" b="1" u="sng" dirty="0"/>
              <a:t>September 21, 2018</a:t>
            </a:r>
          </a:p>
          <a:p>
            <a:r>
              <a:rPr lang="en-US" sz="3200" dirty="0"/>
              <a:t>FY 2018 Financial Analysis Report</a:t>
            </a:r>
          </a:p>
          <a:p>
            <a:r>
              <a:rPr lang="en-US" sz="3200" dirty="0"/>
              <a:t>FY 2018 Final Budget Report</a:t>
            </a:r>
          </a:p>
          <a:p>
            <a:r>
              <a:rPr lang="en-US" sz="3200" dirty="0"/>
              <a:t>FY 2017 Initial Budget Report</a:t>
            </a:r>
          </a:p>
          <a:p>
            <a:pPr marL="0" indent="0">
              <a:buNone/>
            </a:pPr>
            <a:r>
              <a:rPr lang="en-US" b="1" u="sng" dirty="0"/>
              <a:t>December 31, 2018</a:t>
            </a:r>
          </a:p>
          <a:p>
            <a:r>
              <a:rPr lang="en-US" dirty="0"/>
              <a:t>Completed Financial Statements</a:t>
            </a:r>
          </a:p>
          <a:p>
            <a:pPr lvl="1"/>
            <a:r>
              <a:rPr lang="en-US" dirty="0"/>
              <a:t>Include Exhibits, Schedules, Notes to Financial Statements, MD&amp;A (if preparing one)</a:t>
            </a:r>
          </a:p>
        </p:txBody>
      </p:sp>
      <p:sp>
        <p:nvSpPr>
          <p:cNvPr id="4" name="Date Placeholder 3"/>
          <p:cNvSpPr>
            <a:spLocks noGrp="1"/>
          </p:cNvSpPr>
          <p:nvPr>
            <p:ph type="dt" sz="half" idx="2"/>
          </p:nvPr>
        </p:nvSpPr>
        <p:spPr/>
        <p:txBody>
          <a:bodyPr/>
          <a:lstStyle/>
          <a:p>
            <a:fld id="{06C23A69-94C2-4E6F-9CB3-D907507CDFE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96377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46 Updates</a:t>
            </a:r>
          </a:p>
        </p:txBody>
      </p:sp>
      <p:sp>
        <p:nvSpPr>
          <p:cNvPr id="3" name="Content Placeholder 2"/>
          <p:cNvSpPr>
            <a:spLocks noGrp="1"/>
          </p:cNvSpPr>
          <p:nvPr>
            <p:ph idx="1"/>
          </p:nvPr>
        </p:nvSpPr>
        <p:spPr/>
        <p:txBody>
          <a:bodyPr/>
          <a:lstStyle/>
          <a:p>
            <a:r>
              <a:rPr lang="en-US" dirty="0"/>
              <a:t>Warning Requiring Explanation if On-Behalf Payments are not posted to DE 46</a:t>
            </a:r>
          </a:p>
          <a:p>
            <a:pPr lvl="1"/>
            <a:r>
              <a:rPr lang="en-US" dirty="0"/>
              <a:t>Will NOT accept warning explanation unless we are showing no On-Behalfs for the LEA</a:t>
            </a:r>
          </a:p>
          <a:p>
            <a:r>
              <a:rPr lang="en-US" dirty="0"/>
              <a:t>DE 46 upload is still in old location.  Use the Error and Warning Reports in old location.  Reports are in NEW location.</a:t>
            </a:r>
          </a:p>
        </p:txBody>
      </p:sp>
      <p:sp>
        <p:nvSpPr>
          <p:cNvPr id="4" name="Date Placeholder 3"/>
          <p:cNvSpPr>
            <a:spLocks noGrp="1"/>
          </p:cNvSpPr>
          <p:nvPr>
            <p:ph type="dt" sz="half" idx="2"/>
          </p:nvPr>
        </p:nvSpPr>
        <p:spPr/>
        <p:txBody>
          <a:bodyPr/>
          <a:lstStyle/>
          <a:p>
            <a:fld id="{06C23A69-94C2-4E6F-9CB3-D907507CDFE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59</a:t>
            </a:fld>
            <a:endParaRPr lang="en-US" dirty="0"/>
          </a:p>
        </p:txBody>
      </p:sp>
    </p:spTree>
    <p:extLst>
      <p:ext uri="{BB962C8B-B14F-4D97-AF65-F5344CB8AC3E}">
        <p14:creationId xmlns:p14="http://schemas.microsoft.com/office/powerpoint/2010/main" val="355039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AFY18</a:t>
            </a:r>
          </a:p>
        </p:txBody>
      </p:sp>
      <p:sp>
        <p:nvSpPr>
          <p:cNvPr id="3" name="Content Placeholder 2"/>
          <p:cNvSpPr>
            <a:spLocks noGrp="1"/>
          </p:cNvSpPr>
          <p:nvPr>
            <p:ph idx="1"/>
          </p:nvPr>
        </p:nvSpPr>
        <p:spPr>
          <a:xfrm>
            <a:off x="628650" y="1344057"/>
            <a:ext cx="7886700" cy="4832905"/>
          </a:xfrm>
        </p:spPr>
        <p:txBody>
          <a:bodyPr/>
          <a:lstStyle/>
          <a:p>
            <a:r>
              <a:rPr lang="en-US" sz="3200" dirty="0"/>
              <a:t>CTAE Middle School Computer Coding Program</a:t>
            </a:r>
          </a:p>
          <a:p>
            <a:pPr lvl="1"/>
            <a:r>
              <a:rPr lang="en-US" sz="2800" dirty="0"/>
              <a:t>$25,000 Per School</a:t>
            </a:r>
          </a:p>
          <a:p>
            <a:pPr lvl="1"/>
            <a:r>
              <a:rPr lang="en-US" sz="2800" dirty="0"/>
              <a:t>FY 18 Mid-Term Budget</a:t>
            </a:r>
          </a:p>
          <a:p>
            <a:pPr lvl="1"/>
            <a:r>
              <a:rPr lang="en-US" sz="2800" dirty="0"/>
              <a:t>Accept Grant Applications through June 1</a:t>
            </a:r>
            <a:r>
              <a:rPr lang="en-US" sz="2800" baseline="30000" dirty="0"/>
              <a:t>st</a:t>
            </a:r>
            <a:r>
              <a:rPr lang="en-US" sz="2800" dirty="0"/>
              <a:t> </a:t>
            </a:r>
          </a:p>
          <a:p>
            <a:pPr lvl="1"/>
            <a:r>
              <a:rPr lang="en-US" sz="2800" dirty="0"/>
              <a:t>Funds must be awarded by June 30</a:t>
            </a:r>
            <a:r>
              <a:rPr lang="en-US" sz="2800" baseline="30000" dirty="0"/>
              <a:t>th</a:t>
            </a:r>
            <a:endParaRPr lang="en-US" sz="2800" dirty="0"/>
          </a:p>
          <a:p>
            <a:pPr lvl="1"/>
            <a:r>
              <a:rPr lang="en-US" sz="2800" dirty="0"/>
              <a:t>Will have a set period to spend funds</a:t>
            </a:r>
          </a:p>
        </p:txBody>
      </p:sp>
      <p:sp>
        <p:nvSpPr>
          <p:cNvPr id="4" name="Date Placeholder 3"/>
          <p:cNvSpPr>
            <a:spLocks noGrp="1"/>
          </p:cNvSpPr>
          <p:nvPr>
            <p:ph type="dt" sz="half" idx="2"/>
          </p:nvPr>
        </p:nvSpPr>
        <p:spPr/>
        <p:txBody>
          <a:bodyPr/>
          <a:lstStyle/>
          <a:p>
            <a:fld id="{7E7DEDD8-9E6F-41C6-8A7C-161ACE24FAD7}"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693443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GaDOE Portal</a:t>
            </a:r>
          </a:p>
        </p:txBody>
      </p:sp>
      <p:sp>
        <p:nvSpPr>
          <p:cNvPr id="3" name="Content Placeholder 2"/>
          <p:cNvSpPr>
            <a:spLocks noGrp="1"/>
          </p:cNvSpPr>
          <p:nvPr>
            <p:ph idx="1"/>
          </p:nvPr>
        </p:nvSpPr>
        <p:spPr>
          <a:xfrm>
            <a:off x="628650" y="1485041"/>
            <a:ext cx="7886700" cy="4691922"/>
          </a:xfrm>
        </p:spPr>
        <p:txBody>
          <a:bodyPr/>
          <a:lstStyle/>
          <a:p>
            <a:r>
              <a:rPr lang="en-US" b="1" u="sng" dirty="0"/>
              <a:t>Financial Review Application</a:t>
            </a:r>
            <a:endParaRPr lang="en-US" dirty="0"/>
          </a:p>
          <a:p>
            <a:pPr lvl="1"/>
            <a:r>
              <a:rPr lang="en-US" dirty="0"/>
              <a:t>Analysis Reports</a:t>
            </a:r>
          </a:p>
          <a:p>
            <a:pPr lvl="2"/>
            <a:r>
              <a:rPr lang="en-US" dirty="0"/>
              <a:t>Actual Analysis – DE 46 Actual Analysis Report</a:t>
            </a:r>
          </a:p>
          <a:p>
            <a:pPr lvl="2"/>
            <a:r>
              <a:rPr lang="en-US" dirty="0"/>
              <a:t>Budget Analysis – DE 46 Budget Analysis Report – once selected, then choose Initial or Final</a:t>
            </a:r>
          </a:p>
          <a:p>
            <a:pPr lvl="2"/>
            <a:r>
              <a:rPr lang="en-US" dirty="0"/>
              <a:t>Actual SignOff – Superintendent Report</a:t>
            </a:r>
          </a:p>
          <a:p>
            <a:pPr lvl="2"/>
            <a:r>
              <a:rPr lang="en-US" dirty="0"/>
              <a:t>Budget SignOff – Superintendent Report</a:t>
            </a:r>
          </a:p>
        </p:txBody>
      </p:sp>
      <p:sp>
        <p:nvSpPr>
          <p:cNvPr id="4" name="Date Placeholder 3"/>
          <p:cNvSpPr>
            <a:spLocks noGrp="1"/>
          </p:cNvSpPr>
          <p:nvPr>
            <p:ph type="dt" sz="half" idx="2"/>
          </p:nvPr>
        </p:nvSpPr>
        <p:spPr/>
        <p:txBody>
          <a:bodyPr/>
          <a:lstStyle/>
          <a:p>
            <a:fld id="{06C23A69-94C2-4E6F-9CB3-D907507CDFE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pic>
        <p:nvPicPr>
          <p:cNvPr id="6" name="Picture 5">
            <a:extLst>
              <a:ext uri="{FF2B5EF4-FFF2-40B4-BE49-F238E27FC236}">
                <a16:creationId xmlns:a16="http://schemas.microsoft.com/office/drawing/2014/main" id="{9C655F29-1645-41F8-8E4B-94A8AA6B27C7}"/>
              </a:ext>
            </a:extLst>
          </p:cNvPr>
          <p:cNvPicPr>
            <a:picLocks noChangeAspect="1"/>
          </p:cNvPicPr>
          <p:nvPr/>
        </p:nvPicPr>
        <p:blipFill>
          <a:blip r:embed="rId3"/>
          <a:stretch>
            <a:fillRect/>
          </a:stretch>
        </p:blipFill>
        <p:spPr>
          <a:xfrm>
            <a:off x="603983" y="4094969"/>
            <a:ext cx="7742591" cy="1761897"/>
          </a:xfrm>
          <a:prstGeom prst="rect">
            <a:avLst/>
          </a:prstGeom>
        </p:spPr>
      </p:pic>
    </p:spTree>
    <p:extLst>
      <p:ext uri="{BB962C8B-B14F-4D97-AF65-F5344CB8AC3E}">
        <p14:creationId xmlns:p14="http://schemas.microsoft.com/office/powerpoint/2010/main" val="4264256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GaDOE Portal</a:t>
            </a:r>
          </a:p>
        </p:txBody>
      </p:sp>
      <p:sp>
        <p:nvSpPr>
          <p:cNvPr id="3" name="Content Placeholder 2"/>
          <p:cNvSpPr>
            <a:spLocks noGrp="1"/>
          </p:cNvSpPr>
          <p:nvPr>
            <p:ph idx="1"/>
          </p:nvPr>
        </p:nvSpPr>
        <p:spPr>
          <a:xfrm>
            <a:off x="628650" y="1485041"/>
            <a:ext cx="7886700" cy="4691922"/>
          </a:xfrm>
        </p:spPr>
        <p:txBody>
          <a:bodyPr/>
          <a:lstStyle/>
          <a:p>
            <a:r>
              <a:rPr lang="en-US" b="1" u="sng" dirty="0"/>
              <a:t>Financial Review Application</a:t>
            </a:r>
            <a:endParaRPr lang="en-US" dirty="0"/>
          </a:p>
          <a:p>
            <a:pPr lvl="1"/>
            <a:r>
              <a:rPr lang="en-US" dirty="0"/>
              <a:t>Financial Basic Reports</a:t>
            </a:r>
          </a:p>
          <a:p>
            <a:pPr lvl="2"/>
            <a:r>
              <a:rPr lang="en-US" dirty="0"/>
              <a:t>All Exhibits and Schedules Mapped by GaDOE</a:t>
            </a:r>
          </a:p>
        </p:txBody>
      </p:sp>
      <p:sp>
        <p:nvSpPr>
          <p:cNvPr id="4" name="Date Placeholder 3"/>
          <p:cNvSpPr>
            <a:spLocks noGrp="1"/>
          </p:cNvSpPr>
          <p:nvPr>
            <p:ph type="dt" sz="half" idx="2"/>
          </p:nvPr>
        </p:nvSpPr>
        <p:spPr/>
        <p:txBody>
          <a:bodyPr/>
          <a:lstStyle/>
          <a:p>
            <a:fld id="{06C23A69-94C2-4E6F-9CB3-D907507CDFE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61</a:t>
            </a:fld>
            <a:endParaRPr lang="en-US" dirty="0"/>
          </a:p>
        </p:txBody>
      </p:sp>
      <p:pic>
        <p:nvPicPr>
          <p:cNvPr id="7" name="Picture 6">
            <a:extLst>
              <a:ext uri="{FF2B5EF4-FFF2-40B4-BE49-F238E27FC236}">
                <a16:creationId xmlns:a16="http://schemas.microsoft.com/office/drawing/2014/main" id="{96B7BA22-9A55-4B16-951F-305410502BD5}"/>
              </a:ext>
            </a:extLst>
          </p:cNvPr>
          <p:cNvPicPr>
            <a:picLocks noChangeAspect="1"/>
          </p:cNvPicPr>
          <p:nvPr/>
        </p:nvPicPr>
        <p:blipFill>
          <a:blip r:embed="rId3"/>
          <a:stretch>
            <a:fillRect/>
          </a:stretch>
        </p:blipFill>
        <p:spPr>
          <a:xfrm>
            <a:off x="996902" y="2772809"/>
            <a:ext cx="6160168" cy="2600150"/>
          </a:xfrm>
          <a:prstGeom prst="rect">
            <a:avLst/>
          </a:prstGeom>
        </p:spPr>
      </p:pic>
    </p:spTree>
    <p:extLst>
      <p:ext uri="{BB962C8B-B14F-4D97-AF65-F5344CB8AC3E}">
        <p14:creationId xmlns:p14="http://schemas.microsoft.com/office/powerpoint/2010/main" val="1942184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GaDOE Portal</a:t>
            </a:r>
          </a:p>
        </p:txBody>
      </p:sp>
      <p:sp>
        <p:nvSpPr>
          <p:cNvPr id="3" name="Content Placeholder 2"/>
          <p:cNvSpPr>
            <a:spLocks noGrp="1"/>
          </p:cNvSpPr>
          <p:nvPr>
            <p:ph idx="1"/>
          </p:nvPr>
        </p:nvSpPr>
        <p:spPr>
          <a:xfrm>
            <a:off x="628650" y="1485041"/>
            <a:ext cx="7886700" cy="4691922"/>
          </a:xfrm>
        </p:spPr>
        <p:txBody>
          <a:bodyPr/>
          <a:lstStyle/>
          <a:p>
            <a:r>
              <a:rPr lang="en-US" b="1" u="sng" dirty="0"/>
              <a:t>Financial Review Application</a:t>
            </a:r>
            <a:endParaRPr lang="en-US" dirty="0"/>
          </a:p>
          <a:p>
            <a:pPr lvl="1"/>
            <a:r>
              <a:rPr lang="en-US" dirty="0"/>
              <a:t>MDCE Reports</a:t>
            </a:r>
          </a:p>
          <a:p>
            <a:pPr marL="457200" lvl="1" indent="0">
              <a:buNone/>
            </a:pPr>
            <a:endParaRPr lang="en-US" dirty="0"/>
          </a:p>
          <a:p>
            <a:pPr marL="457200" lvl="1" indent="0">
              <a:buNone/>
            </a:pPr>
            <a:endParaRPr lang="en-US" dirty="0"/>
          </a:p>
          <a:p>
            <a:pPr marL="457200" lvl="1" indent="0">
              <a:buNone/>
            </a:pPr>
            <a:endParaRPr lang="en-US" dirty="0"/>
          </a:p>
        </p:txBody>
      </p:sp>
      <p:sp>
        <p:nvSpPr>
          <p:cNvPr id="4" name="Date Placeholder 3"/>
          <p:cNvSpPr>
            <a:spLocks noGrp="1"/>
          </p:cNvSpPr>
          <p:nvPr>
            <p:ph type="dt" sz="half" idx="2"/>
          </p:nvPr>
        </p:nvSpPr>
        <p:spPr/>
        <p:txBody>
          <a:bodyPr/>
          <a:lstStyle/>
          <a:p>
            <a:fld id="{06C23A69-94C2-4E6F-9CB3-D907507CDFE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62</a:t>
            </a:fld>
            <a:endParaRPr lang="en-US" dirty="0"/>
          </a:p>
        </p:txBody>
      </p:sp>
      <p:pic>
        <p:nvPicPr>
          <p:cNvPr id="6" name="Picture 5">
            <a:extLst>
              <a:ext uri="{FF2B5EF4-FFF2-40B4-BE49-F238E27FC236}">
                <a16:creationId xmlns:a16="http://schemas.microsoft.com/office/drawing/2014/main" id="{2301BFBF-25F4-48CC-ABD1-4451B099DFE0}"/>
              </a:ext>
            </a:extLst>
          </p:cNvPr>
          <p:cNvPicPr>
            <a:picLocks noChangeAspect="1"/>
          </p:cNvPicPr>
          <p:nvPr/>
        </p:nvPicPr>
        <p:blipFill>
          <a:blip r:embed="rId3"/>
          <a:stretch>
            <a:fillRect/>
          </a:stretch>
        </p:blipFill>
        <p:spPr>
          <a:xfrm>
            <a:off x="393259" y="2313194"/>
            <a:ext cx="8357481" cy="2567278"/>
          </a:xfrm>
          <a:prstGeom prst="rect">
            <a:avLst/>
          </a:prstGeom>
        </p:spPr>
      </p:pic>
    </p:spTree>
    <p:extLst>
      <p:ext uri="{BB962C8B-B14F-4D97-AF65-F5344CB8AC3E}">
        <p14:creationId xmlns:p14="http://schemas.microsoft.com/office/powerpoint/2010/main" val="1395079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GaDOE Portal</a:t>
            </a:r>
          </a:p>
        </p:txBody>
      </p:sp>
      <p:sp>
        <p:nvSpPr>
          <p:cNvPr id="3" name="Content Placeholder 2"/>
          <p:cNvSpPr>
            <a:spLocks noGrp="1"/>
          </p:cNvSpPr>
          <p:nvPr>
            <p:ph idx="1"/>
          </p:nvPr>
        </p:nvSpPr>
        <p:spPr>
          <a:xfrm>
            <a:off x="628650" y="1485041"/>
            <a:ext cx="7886700" cy="4691922"/>
          </a:xfrm>
        </p:spPr>
        <p:txBody>
          <a:bodyPr/>
          <a:lstStyle/>
          <a:p>
            <a:r>
              <a:rPr lang="en-US" b="1" u="sng" dirty="0"/>
              <a:t>Finance Application</a:t>
            </a:r>
            <a:endParaRPr lang="en-US" dirty="0"/>
          </a:p>
          <a:p>
            <a:pPr lvl="1"/>
            <a:r>
              <a:rPr lang="en-US" dirty="0"/>
              <a:t>Link is Broken for FIN003 – Financial Analysis Report</a:t>
            </a:r>
          </a:p>
          <a:p>
            <a:pPr lvl="1"/>
            <a:r>
              <a:rPr lang="en-US" dirty="0"/>
              <a:t>Continue using for Errors and Warning Reports</a:t>
            </a:r>
          </a:p>
          <a:p>
            <a:pPr lvl="1"/>
            <a:r>
              <a:rPr lang="en-US" dirty="0"/>
              <a:t>Will break links to Basic Financial Reports and MDCE Reports when the FY 2018 year end upload process begins</a:t>
            </a:r>
          </a:p>
        </p:txBody>
      </p:sp>
      <p:sp>
        <p:nvSpPr>
          <p:cNvPr id="4" name="Date Placeholder 3"/>
          <p:cNvSpPr>
            <a:spLocks noGrp="1"/>
          </p:cNvSpPr>
          <p:nvPr>
            <p:ph type="dt" sz="half" idx="2"/>
          </p:nvPr>
        </p:nvSpPr>
        <p:spPr/>
        <p:txBody>
          <a:bodyPr/>
          <a:lstStyle/>
          <a:p>
            <a:fld id="{06C23A69-94C2-4E6F-9CB3-D907507CDFEC}"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63</a:t>
            </a:fld>
            <a:endParaRPr lang="en-US" dirty="0"/>
          </a:p>
        </p:txBody>
      </p:sp>
    </p:spTree>
    <p:extLst>
      <p:ext uri="{BB962C8B-B14F-4D97-AF65-F5344CB8AC3E}">
        <p14:creationId xmlns:p14="http://schemas.microsoft.com/office/powerpoint/2010/main" val="2510092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715715" cy="2614754"/>
          </a:xfrm>
        </p:spPr>
        <p:txBody>
          <a:bodyPr/>
          <a:lstStyle/>
          <a:p>
            <a:pPr algn="ctr"/>
            <a:r>
              <a:rPr lang="en-US" dirty="0"/>
              <a:t>Federal Administrative Consolidation Pilot</a:t>
            </a:r>
          </a:p>
        </p:txBody>
      </p:sp>
      <p:sp>
        <p:nvSpPr>
          <p:cNvPr id="5" name="Slide Number Placeholder 4"/>
          <p:cNvSpPr>
            <a:spLocks noGrp="1"/>
          </p:cNvSpPr>
          <p:nvPr>
            <p:ph type="sldNum" sz="quarter" idx="4"/>
          </p:nvPr>
        </p:nvSpPr>
        <p:spPr/>
        <p:txBody>
          <a:bodyPr/>
          <a:lstStyle/>
          <a:p>
            <a:fld id="{B63E4CEF-BB1E-48C7-AE93-F39F6AA99AD7}" type="slidenum">
              <a:rPr lang="en-US" smtClean="0"/>
              <a:pPr/>
              <a:t>64</a:t>
            </a:fld>
            <a:endParaRPr lang="en-US" dirty="0"/>
          </a:p>
        </p:txBody>
      </p:sp>
    </p:spTree>
    <p:extLst>
      <p:ext uri="{BB962C8B-B14F-4D97-AF65-F5344CB8AC3E}">
        <p14:creationId xmlns:p14="http://schemas.microsoft.com/office/powerpoint/2010/main" val="2970329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Administrative Consolidation</a:t>
            </a:r>
          </a:p>
        </p:txBody>
      </p:sp>
      <p:sp>
        <p:nvSpPr>
          <p:cNvPr id="3" name="Content Placeholder 2"/>
          <p:cNvSpPr>
            <a:spLocks noGrp="1"/>
          </p:cNvSpPr>
          <p:nvPr>
            <p:ph idx="1"/>
          </p:nvPr>
        </p:nvSpPr>
        <p:spPr/>
        <p:txBody>
          <a:bodyPr>
            <a:normAutofit/>
          </a:bodyPr>
          <a:lstStyle/>
          <a:p>
            <a:pPr marL="0" indent="0">
              <a:buNone/>
            </a:pPr>
            <a:r>
              <a:rPr lang="en-US" dirty="0"/>
              <a:t>The Elementary and Secondary Education Act (ESEA), as amended by the Every Student Succeeds Act of 2015 (ESSA), allows a local educational agency (LEA) flexibility to consolidate funds for administration of one or more ESSA programs, upon approval of the Georgia Department of Education (GaDOE). The authority for the consolidation of funds for local administration is found in ESSA Sec. 8201 and Sec. 8203.</a:t>
            </a:r>
          </a:p>
          <a:p>
            <a:pPr marL="0" indent="0">
              <a:buNone/>
            </a:pPr>
            <a:endParaRPr lang="en-US" sz="32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65</a:t>
            </a:fld>
            <a:endParaRPr lang="en-US" dirty="0"/>
          </a:p>
        </p:txBody>
      </p:sp>
    </p:spTree>
    <p:extLst>
      <p:ext uri="{BB962C8B-B14F-4D97-AF65-F5344CB8AC3E}">
        <p14:creationId xmlns:p14="http://schemas.microsoft.com/office/powerpoint/2010/main" val="10003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Administrative Consolidation</a:t>
            </a:r>
          </a:p>
        </p:txBody>
      </p:sp>
      <p:sp>
        <p:nvSpPr>
          <p:cNvPr id="3" name="Content Placeholder 2"/>
          <p:cNvSpPr>
            <a:spLocks noGrp="1"/>
          </p:cNvSpPr>
          <p:nvPr>
            <p:ph idx="1"/>
          </p:nvPr>
        </p:nvSpPr>
        <p:spPr/>
        <p:txBody>
          <a:bodyPr>
            <a:normAutofit/>
          </a:bodyPr>
          <a:lstStyle/>
          <a:p>
            <a:r>
              <a:rPr lang="en-US" sz="3200" dirty="0"/>
              <a:t>Fund 400</a:t>
            </a:r>
          </a:p>
          <a:p>
            <a:r>
              <a:rPr lang="en-US" sz="3200" dirty="0"/>
              <a:t>Function 2230</a:t>
            </a:r>
          </a:p>
          <a:p>
            <a:r>
              <a:rPr lang="en-US" sz="3200" dirty="0"/>
              <a:t>Program Code 8882 – Federal Administrative Consolidation</a:t>
            </a:r>
          </a:p>
          <a:p>
            <a:r>
              <a:rPr lang="en-US" sz="3200" dirty="0"/>
              <a:t>Follow same process as Federal Schoolwide Consolidation</a:t>
            </a:r>
          </a:p>
        </p:txBody>
      </p:sp>
      <p:sp>
        <p:nvSpPr>
          <p:cNvPr id="5" name="Slide Number Placeholder 4"/>
          <p:cNvSpPr>
            <a:spLocks noGrp="1"/>
          </p:cNvSpPr>
          <p:nvPr>
            <p:ph type="sldNum" sz="quarter" idx="4"/>
          </p:nvPr>
        </p:nvSpPr>
        <p:spPr/>
        <p:txBody>
          <a:bodyPr/>
          <a:lstStyle/>
          <a:p>
            <a:fld id="{B63E4CEF-BB1E-48C7-AE93-F39F6AA99AD7}" type="slidenum">
              <a:rPr lang="en-US" smtClean="0"/>
              <a:pPr/>
              <a:t>66</a:t>
            </a:fld>
            <a:endParaRPr lang="en-US" dirty="0"/>
          </a:p>
        </p:txBody>
      </p:sp>
    </p:spTree>
    <p:extLst>
      <p:ext uri="{BB962C8B-B14F-4D97-AF65-F5344CB8AC3E}">
        <p14:creationId xmlns:p14="http://schemas.microsoft.com/office/powerpoint/2010/main" val="3872373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Administrative Consolidation</a:t>
            </a:r>
          </a:p>
        </p:txBody>
      </p:sp>
      <p:sp>
        <p:nvSpPr>
          <p:cNvPr id="3" name="Content Placeholder 2"/>
          <p:cNvSpPr>
            <a:spLocks noGrp="1"/>
          </p:cNvSpPr>
          <p:nvPr>
            <p:ph idx="1"/>
          </p:nvPr>
        </p:nvSpPr>
        <p:spPr/>
        <p:txBody>
          <a:bodyPr>
            <a:normAutofit/>
          </a:bodyPr>
          <a:lstStyle/>
          <a:p>
            <a:r>
              <a:rPr lang="en-US" sz="3200" dirty="0"/>
              <a:t>Con App Budget – 1 LINE IN EACH PARTICIPATING FEDERAL GRANT!!!!</a:t>
            </a:r>
          </a:p>
          <a:p>
            <a:r>
              <a:rPr lang="en-US" sz="3200" dirty="0"/>
              <a:t>2230-882</a:t>
            </a:r>
          </a:p>
          <a:p>
            <a:r>
              <a:rPr lang="en-US" sz="3200" dirty="0"/>
              <a:t>Federal Administration will utilize separate program code – 8882 – to distinguish activity</a:t>
            </a:r>
          </a:p>
          <a:p>
            <a:r>
              <a:rPr lang="en-US" sz="3200" dirty="0"/>
              <a:t>If consolidating Federal funds for schoolwide, activity is disaggregated by function and program code</a:t>
            </a:r>
          </a:p>
          <a:p>
            <a:endParaRPr lang="en-US" sz="32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67</a:t>
            </a:fld>
            <a:endParaRPr lang="en-US" dirty="0"/>
          </a:p>
        </p:txBody>
      </p:sp>
    </p:spTree>
    <p:extLst>
      <p:ext uri="{BB962C8B-B14F-4D97-AF65-F5344CB8AC3E}">
        <p14:creationId xmlns:p14="http://schemas.microsoft.com/office/powerpoint/2010/main" val="522224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Administrative Consolidation</a:t>
            </a:r>
          </a:p>
        </p:txBody>
      </p:sp>
      <p:sp>
        <p:nvSpPr>
          <p:cNvPr id="3" name="Content Placeholder 2"/>
          <p:cNvSpPr>
            <a:spLocks noGrp="1"/>
          </p:cNvSpPr>
          <p:nvPr>
            <p:ph idx="1"/>
          </p:nvPr>
        </p:nvSpPr>
        <p:spPr/>
        <p:txBody>
          <a:bodyPr>
            <a:normAutofit/>
          </a:bodyPr>
          <a:lstStyle/>
          <a:p>
            <a:r>
              <a:rPr lang="en-US" sz="3200" dirty="0"/>
              <a:t>Con App Budget – Fund 400</a:t>
            </a:r>
          </a:p>
          <a:p>
            <a:r>
              <a:rPr lang="en-US" sz="3200" dirty="0"/>
              <a:t>Only includes one functional category</a:t>
            </a:r>
          </a:p>
          <a:p>
            <a:r>
              <a:rPr lang="en-US" sz="3200" dirty="0"/>
              <a:t>Ability to consolidate federal funds for administrative tasks</a:t>
            </a:r>
          </a:p>
          <a:p>
            <a:endParaRPr lang="en-US" sz="32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68</a:t>
            </a:fld>
            <a:endParaRPr lang="en-US" dirty="0"/>
          </a:p>
        </p:txBody>
      </p:sp>
    </p:spTree>
    <p:extLst>
      <p:ext uri="{BB962C8B-B14F-4D97-AF65-F5344CB8AC3E}">
        <p14:creationId xmlns:p14="http://schemas.microsoft.com/office/powerpoint/2010/main" val="3171840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1019710"/>
          </a:xfrm>
        </p:spPr>
        <p:txBody>
          <a:bodyPr/>
          <a:lstStyle/>
          <a:p>
            <a:pPr algn="ctr"/>
            <a:r>
              <a:rPr lang="en-US" dirty="0"/>
              <a:t>GASB 68</a:t>
            </a:r>
          </a:p>
        </p:txBody>
      </p:sp>
      <p:sp>
        <p:nvSpPr>
          <p:cNvPr id="4" name="Date Placeholder 3"/>
          <p:cNvSpPr>
            <a:spLocks noGrp="1"/>
          </p:cNvSpPr>
          <p:nvPr>
            <p:ph type="dt" sz="half" idx="2"/>
          </p:nvPr>
        </p:nvSpPr>
        <p:spPr/>
        <p:txBody>
          <a:bodyPr/>
          <a:lstStyle/>
          <a:p>
            <a:fld id="{869F47FF-97B6-4E7A-A100-56584B8EDD2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69</a:t>
            </a:fld>
            <a:endParaRPr lang="en-US" dirty="0"/>
          </a:p>
        </p:txBody>
      </p:sp>
      <p:pic>
        <p:nvPicPr>
          <p:cNvPr id="7" name="Picture 6">
            <a:extLst>
              <a:ext uri="{FF2B5EF4-FFF2-40B4-BE49-F238E27FC236}">
                <a16:creationId xmlns:a16="http://schemas.microsoft.com/office/drawing/2014/main" id="{8CFDF2FA-47A9-49E7-AB29-45C934F8F713}"/>
              </a:ext>
            </a:extLst>
          </p:cNvPr>
          <p:cNvPicPr>
            <a:picLocks noChangeAspect="1"/>
          </p:cNvPicPr>
          <p:nvPr/>
        </p:nvPicPr>
        <p:blipFill>
          <a:blip r:embed="rId3"/>
          <a:stretch>
            <a:fillRect/>
          </a:stretch>
        </p:blipFill>
        <p:spPr>
          <a:xfrm>
            <a:off x="3013624" y="2921955"/>
            <a:ext cx="3107227" cy="2991516"/>
          </a:xfrm>
          <a:prstGeom prst="rect">
            <a:avLst/>
          </a:prstGeom>
        </p:spPr>
      </p:pic>
    </p:spTree>
    <p:extLst>
      <p:ext uri="{BB962C8B-B14F-4D97-AF65-F5344CB8AC3E}">
        <p14:creationId xmlns:p14="http://schemas.microsoft.com/office/powerpoint/2010/main" val="226862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2019 QBE and Other State Grants</a:t>
            </a:r>
            <a:br>
              <a:rPr lang="en-US" dirty="0"/>
            </a:br>
            <a:endParaRPr lang="en-US" dirty="0"/>
          </a:p>
        </p:txBody>
      </p:sp>
      <p:sp>
        <p:nvSpPr>
          <p:cNvPr id="4" name="Date Placeholder 3"/>
          <p:cNvSpPr>
            <a:spLocks noGrp="1"/>
          </p:cNvSpPr>
          <p:nvPr>
            <p:ph type="dt" sz="half" idx="2"/>
          </p:nvPr>
        </p:nvSpPr>
        <p:spPr/>
        <p:txBody>
          <a:bodyPr/>
          <a:lstStyle/>
          <a:p>
            <a:fld id="{5C45C444-60A0-4AC4-9F99-F49925921A0F}"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704892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Resources Available on Financial Review’s webpage</a:t>
            </a:r>
          </a:p>
        </p:txBody>
      </p:sp>
      <p:sp>
        <p:nvSpPr>
          <p:cNvPr id="3" name="Content Placeholder 2"/>
          <p:cNvSpPr>
            <a:spLocks noGrp="1"/>
          </p:cNvSpPr>
          <p:nvPr>
            <p:ph idx="1"/>
          </p:nvPr>
        </p:nvSpPr>
        <p:spPr/>
        <p:txBody>
          <a:bodyPr>
            <a:normAutofit lnSpcReduction="10000"/>
          </a:bodyPr>
          <a:lstStyle/>
          <a:p>
            <a:r>
              <a:rPr lang="en-US" dirty="0"/>
              <a:t>For Fiscal Year 2018</a:t>
            </a:r>
          </a:p>
          <a:p>
            <a:pPr lvl="1"/>
            <a:r>
              <a:rPr lang="en-US" dirty="0"/>
              <a:t>TRS and ERS Allocations for GASB 68 Pension Entries</a:t>
            </a:r>
          </a:p>
          <a:p>
            <a:pPr lvl="1"/>
            <a:r>
              <a:rPr lang="en-US" dirty="0"/>
              <a:t>TRS and PSERS On Behalf Allocations by Function</a:t>
            </a:r>
          </a:p>
          <a:p>
            <a:pPr lvl="1"/>
            <a:r>
              <a:rPr lang="en-US" dirty="0"/>
              <a:t>FY 18 GASB 68 Allocation Worksheets</a:t>
            </a:r>
          </a:p>
          <a:p>
            <a:pPr lvl="1"/>
            <a:r>
              <a:rPr lang="en-US" dirty="0"/>
              <a:t>Instructions for Posting the Net Pension Liability – 2018 Update</a:t>
            </a:r>
          </a:p>
          <a:p>
            <a:pPr lvl="1"/>
            <a:r>
              <a:rPr lang="en-US" dirty="0"/>
              <a:t>TRS Sample Retirement Packet for DOE</a:t>
            </a:r>
          </a:p>
          <a:p>
            <a:pPr lvl="1"/>
            <a:endParaRPr lang="en-US" dirty="0"/>
          </a:p>
          <a:p>
            <a:r>
              <a:rPr lang="en-US" dirty="0"/>
              <a:t>Packets in TRS Employer File Locker; ERS will email their contact.  </a:t>
            </a:r>
            <a:r>
              <a:rPr lang="en-US" b="1" dirty="0"/>
              <a:t>Check with your HR or Payroll Coordinator.</a:t>
            </a:r>
          </a:p>
          <a:p>
            <a:endParaRPr lang="en-US" dirty="0"/>
          </a:p>
        </p:txBody>
      </p:sp>
      <p:sp>
        <p:nvSpPr>
          <p:cNvPr id="4" name="Date Placeholder 3"/>
          <p:cNvSpPr>
            <a:spLocks noGrp="1"/>
          </p:cNvSpPr>
          <p:nvPr>
            <p:ph type="dt" sz="half" idx="2"/>
          </p:nvPr>
        </p:nvSpPr>
        <p:spPr/>
        <p:txBody>
          <a:bodyPr/>
          <a:lstStyle/>
          <a:p>
            <a:fld id="{9EAB5D89-2EE1-4D89-9F98-1F414B7B8FFE}"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70</a:t>
            </a:fld>
            <a:endParaRPr lang="en-US" dirty="0"/>
          </a:p>
        </p:txBody>
      </p:sp>
    </p:spTree>
    <p:extLst>
      <p:ext uri="{BB962C8B-B14F-4D97-AF65-F5344CB8AC3E}">
        <p14:creationId xmlns:p14="http://schemas.microsoft.com/office/powerpoint/2010/main" val="3713974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12" y="1709740"/>
            <a:ext cx="4468872" cy="2613024"/>
          </a:xfrm>
        </p:spPr>
        <p:txBody>
          <a:bodyPr/>
          <a:lstStyle/>
          <a:p>
            <a:pPr algn="ctr"/>
            <a:r>
              <a:rPr lang="en-US" dirty="0"/>
              <a:t>Regional Workshops</a:t>
            </a:r>
          </a:p>
        </p:txBody>
      </p:sp>
      <p:sp>
        <p:nvSpPr>
          <p:cNvPr id="4" name="Date Placeholder 3"/>
          <p:cNvSpPr>
            <a:spLocks noGrp="1"/>
          </p:cNvSpPr>
          <p:nvPr>
            <p:ph type="dt" sz="half" idx="2"/>
          </p:nvPr>
        </p:nvSpPr>
        <p:spPr/>
        <p:txBody>
          <a:bodyPr/>
          <a:lstStyle/>
          <a:p>
            <a:fld id="{18A8EA53-D525-4AA4-BF0D-04A924B914C4}"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71</a:t>
            </a:fld>
            <a:endParaRPr lang="en-US" dirty="0"/>
          </a:p>
        </p:txBody>
      </p:sp>
      <p:pic>
        <p:nvPicPr>
          <p:cNvPr id="7" name="Picture 6">
            <a:extLst>
              <a:ext uri="{FF2B5EF4-FFF2-40B4-BE49-F238E27FC236}">
                <a16:creationId xmlns:a16="http://schemas.microsoft.com/office/drawing/2014/main" id="{90A64008-06C4-49AE-9C8F-FAEF65A2FD7B}"/>
              </a:ext>
            </a:extLst>
          </p:cNvPr>
          <p:cNvPicPr>
            <a:picLocks noChangeAspect="1"/>
          </p:cNvPicPr>
          <p:nvPr/>
        </p:nvPicPr>
        <p:blipFill>
          <a:blip r:embed="rId3"/>
          <a:stretch>
            <a:fillRect/>
          </a:stretch>
        </p:blipFill>
        <p:spPr>
          <a:xfrm>
            <a:off x="4908884" y="1397382"/>
            <a:ext cx="4063235" cy="4063235"/>
          </a:xfrm>
          <a:prstGeom prst="rect">
            <a:avLst/>
          </a:prstGeom>
        </p:spPr>
      </p:pic>
    </p:spTree>
    <p:extLst>
      <p:ext uri="{BB962C8B-B14F-4D97-AF65-F5344CB8AC3E}">
        <p14:creationId xmlns:p14="http://schemas.microsoft.com/office/powerpoint/2010/main" val="1366034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Workshops</a:t>
            </a:r>
          </a:p>
        </p:txBody>
      </p:sp>
      <p:sp>
        <p:nvSpPr>
          <p:cNvPr id="3" name="Content Placeholder 2"/>
          <p:cNvSpPr>
            <a:spLocks noGrp="1"/>
          </p:cNvSpPr>
          <p:nvPr>
            <p:ph idx="1"/>
          </p:nvPr>
        </p:nvSpPr>
        <p:spPr/>
        <p:txBody>
          <a:bodyPr>
            <a:normAutofit lnSpcReduction="10000"/>
          </a:bodyPr>
          <a:lstStyle/>
          <a:p>
            <a:r>
              <a:rPr lang="en-US" altLang="en-US" sz="3200" dirty="0"/>
              <a:t>Monday, May 21 – Bartow County BOE</a:t>
            </a:r>
          </a:p>
          <a:p>
            <a:r>
              <a:rPr lang="en-US" altLang="en-US" sz="3200" dirty="0"/>
              <a:t>Wednesday, May 23 – GaDOE – Twin Tower East, 15</a:t>
            </a:r>
            <a:r>
              <a:rPr lang="en-US" altLang="en-US" sz="3200" baseline="30000" dirty="0"/>
              <a:t>th</a:t>
            </a:r>
            <a:r>
              <a:rPr lang="en-US" altLang="en-US" sz="3200" dirty="0"/>
              <a:t> Floor, Suite 1566</a:t>
            </a:r>
          </a:p>
          <a:p>
            <a:r>
              <a:rPr lang="en-US" altLang="en-US" sz="3200" dirty="0"/>
              <a:t>Tuesday, May 29 – Candler County BOE</a:t>
            </a:r>
          </a:p>
          <a:p>
            <a:r>
              <a:rPr lang="en-US" altLang="en-US" sz="3200" dirty="0"/>
              <a:t>Wednesday, May 30 - Coffee County BOE</a:t>
            </a:r>
          </a:p>
          <a:p>
            <a:r>
              <a:rPr lang="en-US" altLang="en-US" sz="3200" dirty="0"/>
              <a:t>Friday, June 1– Clarke County BOE</a:t>
            </a:r>
          </a:p>
          <a:p>
            <a:r>
              <a:rPr lang="en-US" altLang="en-US" sz="3200" dirty="0"/>
              <a:t>Tuesday, June 5 – Dougherty County BOE</a:t>
            </a:r>
          </a:p>
          <a:p>
            <a:r>
              <a:rPr lang="en-US" altLang="en-US" sz="3200" dirty="0"/>
              <a:t>Wednesday, June 6 – Houston County BOE</a:t>
            </a:r>
          </a:p>
        </p:txBody>
      </p:sp>
      <p:sp>
        <p:nvSpPr>
          <p:cNvPr id="4" name="Date Placeholder 3"/>
          <p:cNvSpPr>
            <a:spLocks noGrp="1"/>
          </p:cNvSpPr>
          <p:nvPr>
            <p:ph type="dt" sz="half" idx="2"/>
          </p:nvPr>
        </p:nvSpPr>
        <p:spPr/>
        <p:txBody>
          <a:bodyPr/>
          <a:lstStyle/>
          <a:p>
            <a:fld id="{F3AFEE91-FC50-4F3D-9BD6-4F289E5127A1}"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72</a:t>
            </a:fld>
            <a:endParaRPr lang="en-US" dirty="0"/>
          </a:p>
        </p:txBody>
      </p:sp>
    </p:spTree>
    <p:extLst>
      <p:ext uri="{BB962C8B-B14F-4D97-AF65-F5344CB8AC3E}">
        <p14:creationId xmlns:p14="http://schemas.microsoft.com/office/powerpoint/2010/main" val="29595953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Workshops</a:t>
            </a:r>
          </a:p>
        </p:txBody>
      </p:sp>
      <p:sp>
        <p:nvSpPr>
          <p:cNvPr id="3" name="Content Placeholder 2"/>
          <p:cNvSpPr>
            <a:spLocks noGrp="1"/>
          </p:cNvSpPr>
          <p:nvPr>
            <p:ph idx="1"/>
          </p:nvPr>
        </p:nvSpPr>
        <p:spPr/>
        <p:txBody>
          <a:bodyPr>
            <a:normAutofit/>
          </a:bodyPr>
          <a:lstStyle/>
          <a:p>
            <a:r>
              <a:rPr lang="en-US" altLang="en-US" sz="3200" dirty="0"/>
              <a:t>Financial Review and Department of Audits Presenting</a:t>
            </a:r>
          </a:p>
          <a:p>
            <a:r>
              <a:rPr lang="en-US" altLang="en-US" sz="3200" b="1" dirty="0">
                <a:solidFill>
                  <a:srgbClr val="FF0000"/>
                </a:solidFill>
              </a:rPr>
              <a:t>NEW for FY 18</a:t>
            </a:r>
          </a:p>
          <a:p>
            <a:pPr lvl="1"/>
            <a:r>
              <a:rPr lang="en-US" altLang="en-US" dirty="0"/>
              <a:t>Extra discussion at end of day regarding accounting methodology for schoolwide consolidation of funds for Title I</a:t>
            </a:r>
          </a:p>
          <a:p>
            <a:r>
              <a:rPr lang="en-US" altLang="en-US" dirty="0"/>
              <a:t>Complete the Survey to let us know which session you plan on attending and any topics you want to cover</a:t>
            </a:r>
          </a:p>
          <a:p>
            <a:pPr marL="457200" lvl="1" indent="0">
              <a:buNone/>
            </a:pPr>
            <a:endParaRPr lang="en-US" altLang="en-US" dirty="0"/>
          </a:p>
        </p:txBody>
      </p:sp>
      <p:sp>
        <p:nvSpPr>
          <p:cNvPr id="4" name="Date Placeholder 3"/>
          <p:cNvSpPr>
            <a:spLocks noGrp="1"/>
          </p:cNvSpPr>
          <p:nvPr>
            <p:ph type="dt" sz="half" idx="2"/>
          </p:nvPr>
        </p:nvSpPr>
        <p:spPr/>
        <p:txBody>
          <a:bodyPr/>
          <a:lstStyle/>
          <a:p>
            <a:fld id="{F42C01A9-31B6-4056-A66C-85601021FCB4}"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73</a:t>
            </a:fld>
            <a:endParaRPr lang="en-US" dirty="0"/>
          </a:p>
        </p:txBody>
      </p:sp>
    </p:spTree>
    <p:extLst>
      <p:ext uri="{BB962C8B-B14F-4D97-AF65-F5344CB8AC3E}">
        <p14:creationId xmlns:p14="http://schemas.microsoft.com/office/powerpoint/2010/main" val="12381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1000" tmFilter="0, 0; .2, .5; .8, .5; 1, 0"/>
                                        <p:tgtEl>
                                          <p:spTgt spid="3">
                                            <p:txEl>
                                              <p:pRg st="1" end="1"/>
                                            </p:txEl>
                                          </p:spTgt>
                                        </p:tgtEl>
                                      </p:cBhvr>
                                    </p:animEffect>
                                    <p:animScale>
                                      <p:cBhvr>
                                        <p:cTn id="11" dur="50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mph" presetSubtype="0" fill="hold" nodeType="clickEffect">
                                  <p:stCondLst>
                                    <p:cond delay="0"/>
                                  </p:stCondLst>
                                  <p:childTnLst>
                                    <p:anim calcmode="discrete" valueType="str">
                                      <p:cBhvr override="childStyle">
                                        <p:cTn id="15" dur="1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Workshops</a:t>
            </a:r>
          </a:p>
        </p:txBody>
      </p:sp>
      <p:sp>
        <p:nvSpPr>
          <p:cNvPr id="3" name="Content Placeholder 2"/>
          <p:cNvSpPr>
            <a:spLocks noGrp="1"/>
          </p:cNvSpPr>
          <p:nvPr>
            <p:ph idx="1"/>
          </p:nvPr>
        </p:nvSpPr>
        <p:spPr/>
        <p:txBody>
          <a:bodyPr>
            <a:normAutofit/>
          </a:bodyPr>
          <a:lstStyle/>
          <a:p>
            <a:r>
              <a:rPr lang="en-US" altLang="en-US" sz="3200" dirty="0"/>
              <a:t>Agenda</a:t>
            </a:r>
          </a:p>
          <a:p>
            <a:pPr lvl="1"/>
            <a:r>
              <a:rPr lang="en-US" altLang="en-US" dirty="0"/>
              <a:t>GASB 75</a:t>
            </a:r>
          </a:p>
          <a:p>
            <a:pPr lvl="1"/>
            <a:r>
              <a:rPr lang="en-US" altLang="en-US" dirty="0"/>
              <a:t>FY 19 Budget</a:t>
            </a:r>
          </a:p>
          <a:p>
            <a:pPr lvl="1"/>
            <a:r>
              <a:rPr lang="en-US" altLang="en-US" dirty="0"/>
              <a:t>Legislative Updates</a:t>
            </a:r>
          </a:p>
          <a:p>
            <a:pPr lvl="1"/>
            <a:r>
              <a:rPr lang="en-US" altLang="en-US" dirty="0"/>
              <a:t>ESSA/Star Rating</a:t>
            </a:r>
          </a:p>
          <a:p>
            <a:pPr lvl="1"/>
            <a:r>
              <a:rPr lang="en-US" altLang="en-US" dirty="0"/>
              <a:t>Transparency Dashboard</a:t>
            </a:r>
          </a:p>
          <a:p>
            <a:pPr lvl="1"/>
            <a:r>
              <a:rPr lang="en-US" altLang="en-US" dirty="0"/>
              <a:t>Chart of Accounts</a:t>
            </a:r>
          </a:p>
          <a:p>
            <a:pPr lvl="1"/>
            <a:r>
              <a:rPr lang="en-US" altLang="en-US" dirty="0"/>
              <a:t>Transferability</a:t>
            </a:r>
          </a:p>
          <a:p>
            <a:pPr lvl="1"/>
            <a:r>
              <a:rPr lang="en-US" altLang="en-US" dirty="0"/>
              <a:t>Schoolwide Federal Funds Consolidation</a:t>
            </a:r>
          </a:p>
          <a:p>
            <a:pPr lvl="1"/>
            <a:r>
              <a:rPr lang="en-US" altLang="en-US" dirty="0"/>
              <a:t>Department of Audits Topics</a:t>
            </a:r>
          </a:p>
        </p:txBody>
      </p:sp>
      <p:sp>
        <p:nvSpPr>
          <p:cNvPr id="4" name="Date Placeholder 3"/>
          <p:cNvSpPr>
            <a:spLocks noGrp="1"/>
          </p:cNvSpPr>
          <p:nvPr>
            <p:ph type="dt" sz="half" idx="2"/>
          </p:nvPr>
        </p:nvSpPr>
        <p:spPr/>
        <p:txBody>
          <a:bodyPr/>
          <a:lstStyle/>
          <a:p>
            <a:fld id="{F42C01A9-31B6-4056-A66C-85601021FCB4}"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74</a:t>
            </a:fld>
            <a:endParaRPr lang="en-US" dirty="0"/>
          </a:p>
        </p:txBody>
      </p:sp>
    </p:spTree>
    <p:extLst>
      <p:ext uri="{BB962C8B-B14F-4D97-AF65-F5344CB8AC3E}">
        <p14:creationId xmlns:p14="http://schemas.microsoft.com/office/powerpoint/2010/main" val="2487733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Autofit/>
          </a:bodyPr>
          <a:lstStyle/>
          <a:p>
            <a:r>
              <a:rPr lang="en-US" altLang="en-US" sz="2400" dirty="0"/>
              <a:t>Atlanta</a:t>
            </a:r>
          </a:p>
          <a:p>
            <a:pPr lvl="1"/>
            <a:r>
              <a:rPr lang="en-US" altLang="en-US" dirty="0"/>
              <a:t>Viola Darrington (404-651-8176) – </a:t>
            </a:r>
            <a:r>
              <a:rPr lang="en-US" altLang="en-US" dirty="0">
                <a:hlinkClick r:id="rId3"/>
              </a:rPr>
              <a:t>vdarrington@doe.k12.ga.us</a:t>
            </a:r>
            <a:endParaRPr lang="en-US" altLang="en-US" dirty="0"/>
          </a:p>
          <a:p>
            <a:pPr lvl="1"/>
            <a:r>
              <a:rPr lang="en-US" altLang="en-US" dirty="0"/>
              <a:t>Steve Lyle (404-656-6769) – </a:t>
            </a:r>
            <a:r>
              <a:rPr lang="en-US" altLang="en-US" dirty="0">
                <a:hlinkClick r:id="rId4"/>
              </a:rPr>
              <a:t>slyle@doe.k12.ga.us</a:t>
            </a:r>
            <a:endParaRPr lang="en-US" altLang="en-US" dirty="0"/>
          </a:p>
          <a:p>
            <a:pPr lvl="1"/>
            <a:r>
              <a:rPr lang="en-US" altLang="en-US" dirty="0"/>
              <a:t>Debara Montgomery (404-656-2344) – </a:t>
            </a:r>
            <a:r>
              <a:rPr lang="en-US" altLang="en-US" dirty="0">
                <a:hlinkClick r:id="rId5"/>
              </a:rPr>
              <a:t>dmontgomery@doe.k12.ga.us</a:t>
            </a:r>
            <a:r>
              <a:rPr lang="en-US" altLang="en-US" dirty="0"/>
              <a:t>	</a:t>
            </a:r>
          </a:p>
          <a:p>
            <a:pPr lvl="1"/>
            <a:r>
              <a:rPr lang="en-US" altLang="en-US" dirty="0"/>
              <a:t>Russ Swindle (404-463-0513) – </a:t>
            </a:r>
            <a:r>
              <a:rPr lang="en-US" altLang="en-US" dirty="0">
                <a:hlinkClick r:id="rId6"/>
              </a:rPr>
              <a:t>rswindle@doe.k12.ga.us</a:t>
            </a:r>
            <a:endParaRPr lang="en-US" altLang="en-US" dirty="0"/>
          </a:p>
          <a:p>
            <a:r>
              <a:rPr lang="en-US" altLang="en-US" sz="2400" dirty="0"/>
              <a:t>Naylor (229-241-9915)</a:t>
            </a:r>
          </a:p>
          <a:p>
            <a:pPr lvl="1"/>
            <a:r>
              <a:rPr lang="en-US" altLang="en-US" dirty="0"/>
              <a:t>Rhonda Metts – </a:t>
            </a:r>
            <a:r>
              <a:rPr lang="en-US" altLang="en-US" dirty="0">
                <a:hlinkClick r:id="rId7"/>
              </a:rPr>
              <a:t>rmetts@doe.k12.ga.us</a:t>
            </a:r>
            <a:endParaRPr lang="en-US" altLang="en-US" dirty="0"/>
          </a:p>
        </p:txBody>
      </p:sp>
      <p:sp>
        <p:nvSpPr>
          <p:cNvPr id="4" name="Date Placeholder 3"/>
          <p:cNvSpPr>
            <a:spLocks noGrp="1"/>
          </p:cNvSpPr>
          <p:nvPr>
            <p:ph type="dt" sz="half" idx="2"/>
          </p:nvPr>
        </p:nvSpPr>
        <p:spPr/>
        <p:txBody>
          <a:bodyPr/>
          <a:lstStyle/>
          <a:p>
            <a:fld id="{5F72D66D-8DE2-46E6-8593-17C1518C38C4}"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75</a:t>
            </a:fld>
            <a:endParaRPr lang="en-US" dirty="0"/>
          </a:p>
        </p:txBody>
      </p:sp>
    </p:spTree>
    <p:extLst>
      <p:ext uri="{BB962C8B-B14F-4D97-AF65-F5344CB8AC3E}">
        <p14:creationId xmlns:p14="http://schemas.microsoft.com/office/powerpoint/2010/main" val="3230307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a:bodyPr>
          <a:lstStyle/>
          <a:p>
            <a:pPr marL="0" indent="0">
              <a:buNone/>
            </a:pPr>
            <a:r>
              <a:rPr lang="en-US" altLang="en-US" dirty="0"/>
              <a:t>Amy Rowell</a:t>
            </a:r>
          </a:p>
          <a:p>
            <a:pPr marL="0" indent="0">
              <a:buNone/>
            </a:pPr>
            <a:r>
              <a:rPr lang="en-US" altLang="en-US" dirty="0">
                <a:hlinkClick r:id="rId3"/>
              </a:rPr>
              <a:t>arowell@doe.k12.ga.us</a:t>
            </a:r>
            <a:endParaRPr lang="en-US" altLang="en-US" dirty="0"/>
          </a:p>
          <a:p>
            <a:pPr marL="0" indent="0">
              <a:buNone/>
            </a:pPr>
            <a:r>
              <a:rPr lang="en-US" altLang="en-US" dirty="0"/>
              <a:t>Georgia Department of Education</a:t>
            </a:r>
          </a:p>
          <a:p>
            <a:pPr marL="0" indent="0">
              <a:buNone/>
            </a:pPr>
            <a:r>
              <a:rPr lang="en-US" altLang="en-US" sz="2800" dirty="0"/>
              <a:t>1652 Twin Towers East</a:t>
            </a:r>
          </a:p>
          <a:p>
            <a:pPr marL="0" indent="0">
              <a:buNone/>
            </a:pPr>
            <a:r>
              <a:rPr lang="en-US" altLang="en-US" dirty="0"/>
              <a:t>205 Jesse Hill Jr Drive</a:t>
            </a:r>
          </a:p>
          <a:p>
            <a:pPr marL="0" indent="0">
              <a:buNone/>
            </a:pPr>
            <a:r>
              <a:rPr lang="en-US" altLang="en-US" sz="2800" dirty="0"/>
              <a:t>Atlanta, GA 30334</a:t>
            </a:r>
          </a:p>
          <a:p>
            <a:pPr marL="0" indent="0">
              <a:buNone/>
            </a:pPr>
            <a:r>
              <a:rPr lang="en-US" altLang="en-US" dirty="0"/>
              <a:t>404-656-6754</a:t>
            </a:r>
          </a:p>
        </p:txBody>
      </p:sp>
      <p:sp>
        <p:nvSpPr>
          <p:cNvPr id="4" name="Date Placeholder 3"/>
          <p:cNvSpPr>
            <a:spLocks noGrp="1"/>
          </p:cNvSpPr>
          <p:nvPr>
            <p:ph type="dt" sz="half" idx="2"/>
          </p:nvPr>
        </p:nvSpPr>
        <p:spPr/>
        <p:txBody>
          <a:bodyPr/>
          <a:lstStyle/>
          <a:p>
            <a:fld id="{87F9348A-5B9F-4FDF-96F0-51B325DA907B}"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76</a:t>
            </a:fld>
            <a:endParaRPr lang="en-US" dirty="0"/>
          </a:p>
        </p:txBody>
      </p:sp>
    </p:spTree>
    <p:extLst>
      <p:ext uri="{BB962C8B-B14F-4D97-AF65-F5344CB8AC3E}">
        <p14:creationId xmlns:p14="http://schemas.microsoft.com/office/powerpoint/2010/main" val="309089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46268"/>
            <a:ext cx="7886700" cy="5530695"/>
          </a:xfrm>
        </p:spPr>
        <p:txBody>
          <a:bodyPr>
            <a:normAutofit/>
          </a:bodyPr>
          <a:lstStyle/>
          <a:p>
            <a:pPr marL="0" indent="0" algn="ctr">
              <a:buNone/>
            </a:pPr>
            <a:r>
              <a:rPr lang="en-US" sz="9600" b="1" strike="sngStrike" dirty="0">
                <a:solidFill>
                  <a:srgbClr val="FF0000"/>
                </a:solidFill>
              </a:rPr>
              <a:t>AUSTERITY</a:t>
            </a:r>
          </a:p>
          <a:p>
            <a:pPr marL="0" indent="0" algn="ctr">
              <a:buNone/>
            </a:pPr>
            <a:endParaRPr lang="en-US" sz="9600" b="1" strike="sngStrike" dirty="0">
              <a:solidFill>
                <a:srgbClr val="FF0000"/>
              </a:solidFill>
            </a:endParaRPr>
          </a:p>
        </p:txBody>
      </p:sp>
      <p:sp>
        <p:nvSpPr>
          <p:cNvPr id="4" name="Date Placeholder 3"/>
          <p:cNvSpPr>
            <a:spLocks noGrp="1"/>
          </p:cNvSpPr>
          <p:nvPr>
            <p:ph type="dt" sz="half" idx="2"/>
          </p:nvPr>
        </p:nvSpPr>
        <p:spPr>
          <a:xfrm>
            <a:off x="724184" y="6356351"/>
            <a:ext cx="2057400" cy="365125"/>
          </a:xfrm>
        </p:spPr>
        <p:txBody>
          <a:bodyPr/>
          <a:lstStyle/>
          <a:p>
            <a:fld id="{A261F863-BE5E-4538-968A-74B0492958B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pic>
        <p:nvPicPr>
          <p:cNvPr id="2" name="Picture 1">
            <a:extLst>
              <a:ext uri="{FF2B5EF4-FFF2-40B4-BE49-F238E27FC236}">
                <a16:creationId xmlns:a16="http://schemas.microsoft.com/office/drawing/2014/main" id="{552AA6E2-345D-461B-A6A9-D6F576E3FE20}"/>
              </a:ext>
            </a:extLst>
          </p:cNvPr>
          <p:cNvPicPr>
            <a:picLocks noChangeAspect="1"/>
          </p:cNvPicPr>
          <p:nvPr/>
        </p:nvPicPr>
        <p:blipFill>
          <a:blip r:embed="rId3"/>
          <a:stretch>
            <a:fillRect/>
          </a:stretch>
        </p:blipFill>
        <p:spPr>
          <a:xfrm>
            <a:off x="1842549" y="1797166"/>
            <a:ext cx="5747657" cy="4212023"/>
          </a:xfrm>
          <a:prstGeom prst="rect">
            <a:avLst/>
          </a:prstGeom>
        </p:spPr>
      </p:pic>
    </p:spTree>
    <p:extLst>
      <p:ext uri="{BB962C8B-B14F-4D97-AF65-F5344CB8AC3E}">
        <p14:creationId xmlns:p14="http://schemas.microsoft.com/office/powerpoint/2010/main" val="425458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FY 2019 QBE</a:t>
            </a:r>
          </a:p>
        </p:txBody>
      </p:sp>
      <p:sp>
        <p:nvSpPr>
          <p:cNvPr id="3" name="Content Placeholder 2"/>
          <p:cNvSpPr>
            <a:spLocks noGrp="1"/>
          </p:cNvSpPr>
          <p:nvPr>
            <p:ph idx="1"/>
          </p:nvPr>
        </p:nvSpPr>
        <p:spPr>
          <a:xfrm>
            <a:off x="628650" y="1368162"/>
            <a:ext cx="7886700" cy="4808801"/>
          </a:xfrm>
        </p:spPr>
        <p:txBody>
          <a:bodyPr>
            <a:normAutofit lnSpcReduction="10000"/>
          </a:bodyPr>
          <a:lstStyle/>
          <a:p>
            <a:r>
              <a:rPr lang="en-US" dirty="0"/>
              <a:t>HB 684 – Scheduled to be signed May 2, 2018</a:t>
            </a:r>
          </a:p>
          <a:p>
            <a:r>
              <a:rPr lang="en-US" dirty="0"/>
              <a:t>Austerity Eliminated - $166,769,846</a:t>
            </a:r>
          </a:p>
          <a:p>
            <a:r>
              <a:rPr lang="en-US" dirty="0"/>
              <a:t>Enrollment Growth and T&amp;E - $112,320,693</a:t>
            </a:r>
          </a:p>
          <a:p>
            <a:r>
              <a:rPr lang="en-US" dirty="0"/>
              <a:t>TRS Increase 16.81% to 20.90% - $289,903,398</a:t>
            </a:r>
          </a:p>
          <a:p>
            <a:r>
              <a:rPr lang="en-US" dirty="0"/>
              <a:t>FTE – 1,751,239</a:t>
            </a:r>
          </a:p>
          <a:p>
            <a:r>
              <a:rPr lang="en-US" dirty="0"/>
              <a:t>Reduction in Math and Science – ($1,247,818)</a:t>
            </a:r>
          </a:p>
          <a:p>
            <a:r>
              <a:rPr lang="en-US" dirty="0"/>
              <a:t>Nursing Increase - $51,233</a:t>
            </a:r>
          </a:p>
          <a:p>
            <a:r>
              <a:rPr lang="en-US" dirty="0"/>
              <a:t>Charter System Supplement - $46,644</a:t>
            </a:r>
          </a:p>
          <a:p>
            <a:pPr lvl="1"/>
            <a:r>
              <a:rPr lang="en-US" dirty="0"/>
              <a:t>Adjusted for Increased FTEs</a:t>
            </a:r>
          </a:p>
          <a:p>
            <a:r>
              <a:rPr lang="en-US" dirty="0"/>
              <a:t>State Commission Charter Schools - $4,758,023</a:t>
            </a:r>
          </a:p>
          <a:p>
            <a:pPr marL="0" indent="0">
              <a:buNone/>
            </a:pPr>
            <a:endParaRPr lang="en-US" dirty="0"/>
          </a:p>
          <a:p>
            <a:endParaRPr lang="en-US" dirty="0"/>
          </a:p>
          <a:p>
            <a:endParaRPr lang="en-US" dirty="0"/>
          </a:p>
        </p:txBody>
      </p:sp>
      <p:sp>
        <p:nvSpPr>
          <p:cNvPr id="4" name="Date Placeholder 3"/>
          <p:cNvSpPr>
            <a:spLocks noGrp="1"/>
          </p:cNvSpPr>
          <p:nvPr>
            <p:ph type="dt" sz="half" idx="2"/>
          </p:nvPr>
        </p:nvSpPr>
        <p:spPr>
          <a:xfrm>
            <a:off x="724184" y="6356351"/>
            <a:ext cx="2057400" cy="365125"/>
          </a:xfrm>
        </p:spPr>
        <p:txBody>
          <a:bodyPr/>
          <a:lstStyle/>
          <a:p>
            <a:fld id="{A261F863-BE5E-4538-968A-74B0492958B2}" type="datetime1">
              <a:rPr lang="en-US" smtClean="0"/>
              <a:t>5/1/2018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2332641383"/>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PowerPoint-WhiteTemplate.potx [Read-Only]" id="{B8B37564-A896-4BA0-87D2-826DE4F9A249}" vid="{84F22E23-7231-452B-933A-CFF182CFC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Operations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00EE7-5F6E-409F-88CA-8BEF9EFD5F4F}">
  <ds:schemaRefs>
    <ds:schemaRef ds:uri="http://schemas.microsoft.com/sharepoint/v3/contenttype/forms"/>
  </ds:schemaRefs>
</ds:datastoreItem>
</file>

<file path=customXml/itemProps2.xml><?xml version="1.0" encoding="utf-8"?>
<ds:datastoreItem xmlns:ds="http://schemas.openxmlformats.org/officeDocument/2006/customXml" ds:itemID="{C088A7C3-2BB5-4A18-898A-30CE89B2372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d71578b4-8a9a-43b8-9dd8-3834e043973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0750EE3-2CF7-415C-9DE1-4355DA47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GAINS 2015</Template>
  <TotalTime>17093</TotalTime>
  <Words>3754</Words>
  <Application>Microsoft Office PowerPoint</Application>
  <PresentationFormat>On-screen Show (4:3)</PresentationFormat>
  <Paragraphs>609</Paragraphs>
  <Slides>76</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Arial Rounded MT Bold</vt:lpstr>
      <vt:lpstr>Calibri</vt:lpstr>
      <vt:lpstr>GaDOE-PowerPoint-Template</vt:lpstr>
      <vt:lpstr>GAINS 2018 GaDOE</vt:lpstr>
      <vt:lpstr>AGENDA</vt:lpstr>
      <vt:lpstr>FY 2018 Mid-Term Adjustments </vt:lpstr>
      <vt:lpstr>AFY 2018</vt:lpstr>
      <vt:lpstr>AFY 2018</vt:lpstr>
      <vt:lpstr>AFY18</vt:lpstr>
      <vt:lpstr>FY 2019 QBE and Other State Grants </vt:lpstr>
      <vt:lpstr>PowerPoint Presentation</vt:lpstr>
      <vt:lpstr>Initial FY 2019 QBE</vt:lpstr>
      <vt:lpstr>Initial FY 2019 QBE</vt:lpstr>
      <vt:lpstr>Initial FY 2019 QBE</vt:lpstr>
      <vt:lpstr>Initial FY 2019 QBE</vt:lpstr>
      <vt:lpstr>Initial FY 2019 QBE – Categorical Grants</vt:lpstr>
      <vt:lpstr>FY 19 RESAs</vt:lpstr>
      <vt:lpstr>QBE Military Counselors</vt:lpstr>
      <vt:lpstr>Equalization – 2019</vt:lpstr>
      <vt:lpstr>Bonds – 2019</vt:lpstr>
      <vt:lpstr>State Health Benefit Plan</vt:lpstr>
      <vt:lpstr>TRS</vt:lpstr>
      <vt:lpstr>Allotment Sheets</vt:lpstr>
      <vt:lpstr>Legislation </vt:lpstr>
      <vt:lpstr>FY 2016 – HB 65</vt:lpstr>
      <vt:lpstr>Transparency Dashboard – State Board Rule 160-5-2-.21  Amended 3/22/18, Effective 4/11/18</vt:lpstr>
      <vt:lpstr>Transparency Dashboard – State Board Rule 160-5-2-.21  Amended 3/22/18, Effective 4/11/18</vt:lpstr>
      <vt:lpstr>Transparency Dashboard – State Board Rule 160-5-2-.21  Amended 3/22/18, Effective 4/11/18</vt:lpstr>
      <vt:lpstr>Transparency –Nationwide  Colorado Department of Education</vt:lpstr>
      <vt:lpstr>FY 2018 - HB 329 – Sent to Governor April 6, 2018 – Effective July 1, 2019</vt:lpstr>
      <vt:lpstr>FY 2018 - HB 329 – Sent to Governor April 6, 2018 – Effective July 1, 2019</vt:lpstr>
      <vt:lpstr>FY 2018 - HB 329 – Sent to Governor April 6, 2018 – Effective July 1, 2019</vt:lpstr>
      <vt:lpstr>FY 2018 - HB 787 – Sent to Governor April 4, 2018</vt:lpstr>
      <vt:lpstr>FY 2018 - HB 787 – Sent to Governor April 4, 2018</vt:lpstr>
      <vt:lpstr>FY 2018 - HB 787 – Sent to Governor April 4, 2018</vt:lpstr>
      <vt:lpstr>FY 2018 - HB 787 – Sent to Governor April 4, 2018</vt:lpstr>
      <vt:lpstr>FY 2018 - HB 787 – Sent to Governor April 4, 2018</vt:lpstr>
      <vt:lpstr>FY 2018 - HB 787 – Sent to Governor April 4, 2018</vt:lpstr>
      <vt:lpstr>Salary Schedule </vt:lpstr>
      <vt:lpstr>Local LEA Salary Schedule</vt:lpstr>
      <vt:lpstr>GASB 75 – Accounting and Financial Reporting for Postemployment Benefits Other Than Pensions (OPEB)</vt:lpstr>
      <vt:lpstr>GASB 75</vt:lpstr>
      <vt:lpstr>GASB 75 – measurement period versus reporting period</vt:lpstr>
      <vt:lpstr>GASB 75</vt:lpstr>
      <vt:lpstr>Resources Available on Financial Review’s webpage</vt:lpstr>
      <vt:lpstr>Medicaid Nursing Reimbursements</vt:lpstr>
      <vt:lpstr>Medicaid Reimbursement</vt:lpstr>
      <vt:lpstr>Every Student Succeeds Act (ESSA)</vt:lpstr>
      <vt:lpstr>ESSA – School Level Reporting</vt:lpstr>
      <vt:lpstr>ESSA – School Level Reporting – Edunomics Lab</vt:lpstr>
      <vt:lpstr>ESSA – Per Pupil Expenditures Per FESR</vt:lpstr>
      <vt:lpstr>Chart of Accounts Updates</vt:lpstr>
      <vt:lpstr>Function 2213</vt:lpstr>
      <vt:lpstr>Chart of Accounts</vt:lpstr>
      <vt:lpstr>Chart of Accounts</vt:lpstr>
      <vt:lpstr>Chart of Accounts – Special Ed MOE</vt:lpstr>
      <vt:lpstr>Chart of Accounts</vt:lpstr>
      <vt:lpstr>Chart of Accounts</vt:lpstr>
      <vt:lpstr>Chart of Accounts</vt:lpstr>
      <vt:lpstr>Financial Reports and Final Statements</vt:lpstr>
      <vt:lpstr>Deadlines</vt:lpstr>
      <vt:lpstr>DE 46 Updates</vt:lpstr>
      <vt:lpstr>GaDOE Portal</vt:lpstr>
      <vt:lpstr>GaDOE Portal</vt:lpstr>
      <vt:lpstr>GaDOE Portal</vt:lpstr>
      <vt:lpstr>GaDOE Portal</vt:lpstr>
      <vt:lpstr>Federal Administrative Consolidation Pilot</vt:lpstr>
      <vt:lpstr>Federal Administrative Consolidation</vt:lpstr>
      <vt:lpstr>Federal Administrative Consolidation</vt:lpstr>
      <vt:lpstr>Federal Administrative Consolidation</vt:lpstr>
      <vt:lpstr>Federal Administrative Consolidation</vt:lpstr>
      <vt:lpstr>GASB 68</vt:lpstr>
      <vt:lpstr>Resources Available on Financial Review’s webpage</vt:lpstr>
      <vt:lpstr>Regional Workshops</vt:lpstr>
      <vt:lpstr>Regional Workshops</vt:lpstr>
      <vt:lpstr>Regional Workshops</vt:lpstr>
      <vt:lpstr>Regional Workshops</vt:lpstr>
      <vt:lpstr>Contact Information</vt:lpstr>
      <vt:lpstr>Contact Information</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GAINS 2015 GaDOE</dc:title>
  <dc:creator>Amy Rowell</dc:creator>
  <cp:lastModifiedBy>Amy Rowell</cp:lastModifiedBy>
  <cp:revision>560</cp:revision>
  <cp:lastPrinted>2018-04-30T13:32:38Z</cp:lastPrinted>
  <dcterms:created xsi:type="dcterms:W3CDTF">2015-02-25T21:15:21Z</dcterms:created>
  <dcterms:modified xsi:type="dcterms:W3CDTF">2018-05-01T11:59:31Z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