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9"/>
  </p:handoutMasterIdLst>
  <p:sldIdLst>
    <p:sldId id="329" r:id="rId2"/>
    <p:sldId id="257" r:id="rId3"/>
    <p:sldId id="297" r:id="rId4"/>
    <p:sldId id="298" r:id="rId5"/>
    <p:sldId id="299" r:id="rId6"/>
    <p:sldId id="300" r:id="rId7"/>
    <p:sldId id="301" r:id="rId8"/>
    <p:sldId id="302" r:id="rId9"/>
    <p:sldId id="303" r:id="rId10"/>
    <p:sldId id="304" r:id="rId11"/>
    <p:sldId id="305" r:id="rId12"/>
    <p:sldId id="306" r:id="rId13"/>
    <p:sldId id="307" r:id="rId14"/>
    <p:sldId id="310" r:id="rId15"/>
    <p:sldId id="360" r:id="rId16"/>
    <p:sldId id="308" r:id="rId17"/>
    <p:sldId id="309" r:id="rId18"/>
    <p:sldId id="356" r:id="rId19"/>
    <p:sldId id="330" r:id="rId20"/>
    <p:sldId id="331" r:id="rId21"/>
    <p:sldId id="332" r:id="rId22"/>
    <p:sldId id="333" r:id="rId23"/>
    <p:sldId id="334" r:id="rId24"/>
    <p:sldId id="335" r:id="rId25"/>
    <p:sldId id="336" r:id="rId26"/>
    <p:sldId id="355" r:id="rId27"/>
    <p:sldId id="337" r:id="rId28"/>
    <p:sldId id="338" r:id="rId29"/>
    <p:sldId id="339" r:id="rId30"/>
    <p:sldId id="340" r:id="rId31"/>
    <p:sldId id="341" r:id="rId32"/>
    <p:sldId id="342" r:id="rId33"/>
    <p:sldId id="343" r:id="rId34"/>
    <p:sldId id="344" r:id="rId35"/>
    <p:sldId id="357" r:id="rId36"/>
    <p:sldId id="358" r:id="rId37"/>
    <p:sldId id="359" r:id="rId38"/>
    <p:sldId id="345" r:id="rId39"/>
    <p:sldId id="346" r:id="rId40"/>
    <p:sldId id="348" r:id="rId41"/>
    <p:sldId id="349" r:id="rId42"/>
    <p:sldId id="350" r:id="rId43"/>
    <p:sldId id="351" r:id="rId44"/>
    <p:sldId id="352" r:id="rId45"/>
    <p:sldId id="353" r:id="rId46"/>
    <p:sldId id="354"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6" r:id="rId60"/>
    <p:sldId id="287" r:id="rId61"/>
    <p:sldId id="284" r:id="rId62"/>
    <p:sldId id="285" r:id="rId63"/>
    <p:sldId id="288" r:id="rId64"/>
    <p:sldId id="289" r:id="rId65"/>
    <p:sldId id="290" r:id="rId66"/>
    <p:sldId id="291" r:id="rId67"/>
    <p:sldId id="292"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0" autoAdjust="0"/>
    <p:restoredTop sz="94416" autoAdjust="0"/>
  </p:normalViewPr>
  <p:slideViewPr>
    <p:cSldViewPr>
      <p:cViewPr varScale="1">
        <p:scale>
          <a:sx n="79" d="100"/>
          <a:sy n="79" d="100"/>
        </p:scale>
        <p:origin x="-25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2ABDC40-20FE-4D98-AEA6-F0FB51A0F845}" type="datetimeFigureOut">
              <a:rPr lang="en-US" smtClean="0"/>
              <a:pPr/>
              <a:t>5/2/2018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9B02A2E-0037-4696-BC06-E75FB1C3F64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5/2/2018</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5/2/2018</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5/2/2018</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5/2/2018</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5/2/2018</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4213AF-26F6-41FA-8D85-E2C5388D6E58}" type="datetimeFigureOut">
              <a:rPr lang="en-US" smtClean="0"/>
              <a:pPr/>
              <a:t>5/2/2018</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4213AF-26F6-41FA-8D85-E2C5388D6E58}" type="datetimeFigureOut">
              <a:rPr lang="en-US" smtClean="0"/>
              <a:pPr/>
              <a:t>5/2/2018</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44213AF-26F6-41FA-8D85-E2C5388D6E58}" type="datetimeFigureOut">
              <a:rPr lang="en-US" smtClean="0"/>
              <a:pPr/>
              <a:t>5/2/2018</a:t>
            </a:fld>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4213AF-26F6-41FA-8D85-E2C5388D6E58}" type="datetimeFigureOut">
              <a:rPr lang="en-US" smtClean="0"/>
              <a:pPr/>
              <a:t>5/2/2018</a:t>
            </a:fld>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44213AF-26F6-41FA-8D85-E2C5388D6E58}" type="datetimeFigureOut">
              <a:rPr lang="en-US" smtClean="0"/>
              <a:pPr/>
              <a:t>5/2/2018</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5/2/2018</a:t>
            </a:fld>
            <a:endParaRPr lang="en-US" dirty="0">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dirty="0">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dirty="0">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5/2/2018</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audio" Target="../media/audio1.wav"/><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k12charterschooladmin@list.doe.k12.ga.us" TargetMode="External"/><Relationship Id="rId2" Type="http://schemas.openxmlformats.org/officeDocument/2006/relationships/hyperlink" Target="mailto:k12financialreview@list.doe.k12.ga.us" TargetMode="External"/><Relationship Id="rId1" Type="http://schemas.openxmlformats.org/officeDocument/2006/relationships/slideLayout" Target="../slideLayouts/slideLayout2.xml"/><Relationship Id="rId4" Type="http://schemas.openxmlformats.org/officeDocument/2006/relationships/hyperlink" Target="mailto:tbeck@doe.k12.ga.u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gxa.tv/news/local/teen-charged-in-threat-to-shoot-up-the-school-and-teacher-warner-robins-police-say" TargetMode="Externa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hyperlink" Target="https://www.41nbc.com/2018/03/09/second-crawford-co-student-charged-school-shooting-threat/" TargetMode="External"/><Relationship Id="rId5" Type="http://schemas.openxmlformats.org/officeDocument/2006/relationships/hyperlink" Target="https://www.ajc.com/news/crime--law/police-cobb-student-says-going-shoot-the-school/wWQ1Jqz8PMqUzAt3SdM8gI/" TargetMode="External"/><Relationship Id="rId4" Type="http://schemas.openxmlformats.org/officeDocument/2006/relationships/hyperlink" Target="http://www.macon.com/news/local/education/article204419149.html"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static.howstuffworks.com/gif/willow/geography-of-georgia5.gif"/>
          <p:cNvPicPr>
            <a:picLocks noChangeAspect="1" noChangeArrowheads="1"/>
          </p:cNvPicPr>
          <p:nvPr/>
        </p:nvPicPr>
        <p:blipFill>
          <a:blip r:embed="rId2" cstate="print">
            <a:lum bright="-32000"/>
          </a:blip>
          <a:srcRect/>
          <a:stretch>
            <a:fillRect/>
          </a:stretch>
        </p:blipFill>
        <p:spPr bwMode="auto">
          <a:xfrm>
            <a:off x="0" y="0"/>
            <a:ext cx="9144000" cy="6875463"/>
          </a:xfrm>
          <a:prstGeom prst="rect">
            <a:avLst/>
          </a:prstGeom>
          <a:noFill/>
        </p:spPr>
      </p:pic>
      <p:sp>
        <p:nvSpPr>
          <p:cNvPr id="5" name="Slide Number Placeholder 5"/>
          <p:cNvSpPr>
            <a:spLocks noGrp="1"/>
          </p:cNvSpPr>
          <p:nvPr>
            <p:ph type="sldNum" sz="quarter" idx="12"/>
          </p:nvPr>
        </p:nvSpPr>
        <p:spPr/>
        <p:txBody>
          <a:bodyPr/>
          <a:lstStyle/>
          <a:p>
            <a:fld id="{9D1CBD7B-0BB1-4519-BF47-43450086B251}" type="slidenum">
              <a:rPr lang="en-US"/>
              <a:pPr/>
              <a:t>1</a:t>
            </a:fld>
            <a:endParaRPr lang="en-US" dirty="0"/>
          </a:p>
        </p:txBody>
      </p:sp>
      <p:sp>
        <p:nvSpPr>
          <p:cNvPr id="2050" name="Rectangle 2"/>
          <p:cNvSpPr>
            <a:spLocks noGrp="1" noChangeArrowheads="1"/>
          </p:cNvSpPr>
          <p:nvPr>
            <p:ph type="ctrTitle"/>
          </p:nvPr>
        </p:nvSpPr>
        <p:spPr>
          <a:xfrm>
            <a:off x="762000" y="0"/>
            <a:ext cx="7772400" cy="2209800"/>
          </a:xfrm>
        </p:spPr>
        <p:txBody>
          <a:bodyPr>
            <a:normAutofit/>
          </a:bodyPr>
          <a:lstStyle/>
          <a:p>
            <a:pPr algn="ctr"/>
            <a:r>
              <a:rPr lang="en-US" sz="4000" b="1" dirty="0">
                <a:solidFill>
                  <a:srgbClr val="FFC000"/>
                </a:solidFill>
              </a:rPr>
              <a:t>G.A.I.N.S</a:t>
            </a:r>
            <a:br>
              <a:rPr lang="en-US" sz="4000" b="1" dirty="0">
                <a:solidFill>
                  <a:srgbClr val="FFC000"/>
                </a:solidFill>
              </a:rPr>
            </a:br>
            <a:r>
              <a:rPr lang="en-US" sz="4000" b="1" dirty="0">
                <a:solidFill>
                  <a:srgbClr val="FFC000"/>
                </a:solidFill>
              </a:rPr>
              <a:t>Georgia Accounting Information Network Support</a:t>
            </a:r>
          </a:p>
        </p:txBody>
      </p:sp>
      <p:sp>
        <p:nvSpPr>
          <p:cNvPr id="2051" name="Rectangle 3"/>
          <p:cNvSpPr>
            <a:spLocks noGrp="1" noChangeArrowheads="1"/>
          </p:cNvSpPr>
          <p:nvPr>
            <p:ph type="subTitle" idx="1"/>
          </p:nvPr>
        </p:nvSpPr>
        <p:spPr>
          <a:xfrm>
            <a:off x="1371600" y="4724400"/>
            <a:ext cx="7620000" cy="1600200"/>
          </a:xfrm>
        </p:spPr>
        <p:txBody>
          <a:bodyPr>
            <a:normAutofit fontScale="47500" lnSpcReduction="20000"/>
          </a:bodyPr>
          <a:lstStyle/>
          <a:p>
            <a:r>
              <a:rPr lang="en-US" sz="3600" b="1" dirty="0">
                <a:solidFill>
                  <a:schemeClr val="tx2"/>
                </a:solidFill>
              </a:rPr>
              <a:t>Legislative and Legal Update </a:t>
            </a:r>
          </a:p>
          <a:p>
            <a:r>
              <a:rPr lang="en-US" sz="3600" b="1" dirty="0">
                <a:solidFill>
                  <a:schemeClr val="tx2"/>
                </a:solidFill>
              </a:rPr>
              <a:t>May 6, 2010</a:t>
            </a:r>
          </a:p>
          <a:p>
            <a:endParaRPr lang="en-US" sz="3600" b="1" dirty="0">
              <a:solidFill>
                <a:schemeClr val="tx2"/>
              </a:solidFill>
            </a:endParaRPr>
          </a:p>
          <a:p>
            <a:r>
              <a:rPr lang="en-US" b="1" dirty="0">
                <a:solidFill>
                  <a:srgbClr val="FFC000"/>
                </a:solidFill>
              </a:rPr>
              <a:t>Presented by: Cory O. Kirby</a:t>
            </a:r>
          </a:p>
          <a:p>
            <a:r>
              <a:rPr lang="en-US" b="1" dirty="0">
                <a:solidFill>
                  <a:srgbClr val="FFC000"/>
                </a:solidFill>
              </a:rPr>
              <a:t>Harben, Hartley &amp; Hawkins, LLP</a:t>
            </a:r>
          </a:p>
          <a:p>
            <a:r>
              <a:rPr lang="en-US" b="1" dirty="0">
                <a:solidFill>
                  <a:srgbClr val="FFC000"/>
                </a:solidFill>
              </a:rPr>
              <a:t>Gainesville, Georgia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ws\Desktop\HB 217.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3" name="Title 2"/>
          <p:cNvSpPr>
            <a:spLocks noGrp="1"/>
          </p:cNvSpPr>
          <p:nvPr>
            <p:ph type="title"/>
          </p:nvPr>
        </p:nvSpPr>
        <p:spPr>
          <a:xfrm>
            <a:off x="457200" y="685800"/>
            <a:ext cx="8229600" cy="1143000"/>
          </a:xfrm>
          <a:solidFill>
            <a:schemeClr val="bg1">
              <a:lumMod val="95000"/>
            </a:schemeClr>
          </a:solidFill>
        </p:spPr>
        <p:txBody>
          <a:bodyPr>
            <a:normAutofit/>
          </a:bodyPr>
          <a:lstStyle/>
          <a:p>
            <a:r>
              <a:rPr lang="en-US" sz="3200" dirty="0" smtClean="0"/>
              <a:t>HB 217</a:t>
            </a:r>
            <a:br>
              <a:rPr lang="en-US" sz="3200" dirty="0" smtClean="0"/>
            </a:br>
            <a:r>
              <a:rPr lang="en-US" sz="3200" dirty="0" smtClean="0"/>
              <a:t>Qualified Education Tax Credit</a:t>
            </a:r>
            <a:endParaRPr lang="en-US" sz="3200" dirty="0"/>
          </a:p>
        </p:txBody>
      </p:sp>
      <p:sp>
        <p:nvSpPr>
          <p:cNvPr id="5" name="TextBox 4"/>
          <p:cNvSpPr txBox="1"/>
          <p:nvPr/>
        </p:nvSpPr>
        <p:spPr>
          <a:xfrm>
            <a:off x="533400" y="2362200"/>
            <a:ext cx="8305800" cy="584775"/>
          </a:xfrm>
          <a:prstGeom prst="rect">
            <a:avLst/>
          </a:prstGeom>
          <a:solidFill>
            <a:schemeClr val="bg1">
              <a:lumMod val="85000"/>
            </a:schemeClr>
          </a:solidFill>
        </p:spPr>
        <p:txBody>
          <a:bodyPr wrap="square" rtlCol="0">
            <a:spAutoFit/>
          </a:bodyPr>
          <a:lstStyle/>
          <a:p>
            <a:r>
              <a:rPr lang="en-US" sz="1600" dirty="0" smtClean="0"/>
              <a:t>Increased total aggregate tax credit amounts from $58,000,000 to $100,000,000</a:t>
            </a:r>
          </a:p>
          <a:p>
            <a:r>
              <a:rPr lang="en-US" sz="1600" dirty="0" smtClean="0"/>
              <a:t>from January 1, 2019 – December 31, 2028</a:t>
            </a:r>
          </a:p>
        </p:txBody>
      </p:sp>
      <p:sp>
        <p:nvSpPr>
          <p:cNvPr id="6" name="TextBox 5"/>
          <p:cNvSpPr txBox="1"/>
          <p:nvPr/>
        </p:nvSpPr>
        <p:spPr>
          <a:xfrm>
            <a:off x="533400" y="3657600"/>
            <a:ext cx="8305800" cy="338554"/>
          </a:xfrm>
          <a:prstGeom prst="rect">
            <a:avLst/>
          </a:prstGeom>
          <a:solidFill>
            <a:schemeClr val="bg1">
              <a:lumMod val="85000"/>
            </a:schemeClr>
          </a:solidFill>
        </p:spPr>
        <p:txBody>
          <a:bodyPr wrap="square" rtlCol="0">
            <a:spAutoFit/>
          </a:bodyPr>
          <a:lstStyle/>
          <a:p>
            <a:r>
              <a:rPr lang="en-US" sz="1600" dirty="0" smtClean="0"/>
              <a:t>And then back to $58,000,000 for January 1, 2029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1554162"/>
          </a:xfrm>
        </p:spPr>
        <p:txBody>
          <a:bodyPr>
            <a:noAutofit/>
          </a:bodyPr>
          <a:lstStyle/>
          <a:p>
            <a:pPr eaLnBrk="1" hangingPunct="1"/>
            <a:r>
              <a:rPr lang="en-US" sz="3600" dirty="0" smtClean="0">
                <a:latin typeface="Calibri" pitchFamily="34" charset="0"/>
                <a:cs typeface="Calibri" pitchFamily="34" charset="0"/>
              </a:rPr>
              <a:t/>
            </a:r>
            <a:br>
              <a:rPr lang="en-US" sz="3600" dirty="0" smtClean="0">
                <a:latin typeface="Calibri" pitchFamily="34" charset="0"/>
                <a:cs typeface="Calibri" pitchFamily="34" charset="0"/>
              </a:rPr>
            </a:br>
            <a:r>
              <a:rPr lang="en-US" sz="3600" b="1" dirty="0" smtClean="0">
                <a:latin typeface="Calibri" pitchFamily="34" charset="0"/>
                <a:cs typeface="Calibri" pitchFamily="34" charset="0"/>
              </a:rPr>
              <a:t>Georgia Qualified Education </a:t>
            </a:r>
            <a:br>
              <a:rPr lang="en-US" sz="3600" b="1" dirty="0" smtClean="0">
                <a:latin typeface="Calibri" pitchFamily="34" charset="0"/>
                <a:cs typeface="Calibri" pitchFamily="34" charset="0"/>
              </a:rPr>
            </a:br>
            <a:r>
              <a:rPr lang="en-US" sz="3600" b="1" dirty="0" smtClean="0">
                <a:latin typeface="Calibri" pitchFamily="34" charset="0"/>
                <a:cs typeface="Calibri" pitchFamily="34" charset="0"/>
              </a:rPr>
              <a:t>Expense Tax Credits – </a:t>
            </a:r>
            <a:br>
              <a:rPr lang="en-US" sz="3600" b="1" dirty="0" smtClean="0">
                <a:latin typeface="Calibri" pitchFamily="34" charset="0"/>
                <a:cs typeface="Calibri" pitchFamily="34" charset="0"/>
              </a:rPr>
            </a:br>
            <a:r>
              <a:rPr lang="en-US" sz="3600" b="1" dirty="0" smtClean="0">
                <a:latin typeface="Calibri" pitchFamily="34" charset="0"/>
                <a:cs typeface="Calibri" pitchFamily="34" charset="0"/>
              </a:rPr>
              <a:t>O.C.G.A. § 48-7-29.13</a:t>
            </a:r>
            <a:r>
              <a:rPr lang="en-US" sz="3600" dirty="0" smtClean="0">
                <a:latin typeface="Calibri" pitchFamily="34" charset="0"/>
                <a:cs typeface="Calibri" pitchFamily="34" charset="0"/>
              </a:rPr>
              <a:t/>
            </a:r>
            <a:br>
              <a:rPr lang="en-US" sz="3600" dirty="0" smtClean="0">
                <a:latin typeface="Calibri" pitchFamily="34" charset="0"/>
                <a:cs typeface="Calibri" pitchFamily="34" charset="0"/>
              </a:rPr>
            </a:br>
            <a:r>
              <a:rPr lang="en-US" sz="3600" dirty="0" smtClean="0">
                <a:latin typeface="Calibri" pitchFamily="34" charset="0"/>
                <a:cs typeface="Calibri" pitchFamily="34" charset="0"/>
              </a:rPr>
              <a:t> </a:t>
            </a:r>
          </a:p>
        </p:txBody>
      </p:sp>
      <p:sp>
        <p:nvSpPr>
          <p:cNvPr id="61443" name="Rectangle 3"/>
          <p:cNvSpPr>
            <a:spLocks noGrp="1" noChangeArrowheads="1"/>
          </p:cNvSpPr>
          <p:nvPr>
            <p:ph type="body" idx="1"/>
          </p:nvPr>
        </p:nvSpPr>
        <p:spPr>
          <a:xfrm>
            <a:off x="457200" y="2057400"/>
            <a:ext cx="8229600" cy="3992563"/>
          </a:xfrm>
        </p:spPr>
        <p:txBody>
          <a:bodyPr>
            <a:normAutofit lnSpcReduction="10000"/>
          </a:bodyPr>
          <a:lstStyle/>
          <a:p>
            <a:r>
              <a:rPr lang="en-US" sz="3000" dirty="0" smtClean="0"/>
              <a:t>Tax credit is significantly more beneficial than tax deduction: credit reduces tax liability dollar for dollar,  while deduction reduces taxable income upon which taxes are calculated</a:t>
            </a:r>
            <a:endParaRPr lang="en-US" sz="3000" dirty="0" smtClean="0">
              <a:latin typeface="Calibri" pitchFamily="34" charset="0"/>
              <a:cs typeface="Calibri" pitchFamily="34" charset="0"/>
            </a:endParaRPr>
          </a:p>
          <a:p>
            <a:pPr lvl="1"/>
            <a:r>
              <a:rPr lang="en-US" sz="3000" dirty="0" smtClean="0">
                <a:latin typeface="Calibri" pitchFamily="34" charset="0"/>
                <a:cs typeface="Calibri" pitchFamily="34" charset="0"/>
              </a:rPr>
              <a:t>$1000 per individual, $2500 per married couple</a:t>
            </a:r>
          </a:p>
          <a:p>
            <a:pPr eaLnBrk="1" hangingPunct="1"/>
            <a:r>
              <a:rPr lang="en-US" sz="3000" dirty="0" smtClean="0">
                <a:latin typeface="Calibri" pitchFamily="34" charset="0"/>
                <a:cs typeface="Calibri" pitchFamily="34" charset="0"/>
              </a:rPr>
              <a:t>GOAL donors can designate private school(s) to benefit from donation, but not individual student(s)</a:t>
            </a:r>
          </a:p>
        </p:txBody>
      </p:sp>
      <p:sp>
        <p:nvSpPr>
          <p:cNvPr id="4" name="Slide Number Placeholder 3"/>
          <p:cNvSpPr>
            <a:spLocks noGrp="1"/>
          </p:cNvSpPr>
          <p:nvPr>
            <p:ph type="sldNum" sz="quarter" idx="12"/>
          </p:nvPr>
        </p:nvSpPr>
        <p:spPr/>
        <p:txBody>
          <a:bodyPr/>
          <a:lstStyle/>
          <a:p>
            <a:fld id="{BDAC081F-F051-4368-A943-6C7C38974EBF}"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ws\Desktop\HB 489.jpg"/>
          <p:cNvPicPr>
            <a:picLocks noChangeAspect="1" noChangeArrowheads="1"/>
          </p:cNvPicPr>
          <p:nvPr/>
        </p:nvPicPr>
        <p:blipFill>
          <a:blip r:embed="rId2" cstate="print"/>
          <a:srcRect/>
          <a:stretch>
            <a:fillRect/>
          </a:stretch>
        </p:blipFill>
        <p:spPr bwMode="auto">
          <a:xfrm>
            <a:off x="0" y="381000"/>
            <a:ext cx="9144000" cy="6477000"/>
          </a:xfrm>
          <a:prstGeom prst="rect">
            <a:avLst/>
          </a:prstGeom>
          <a:noFill/>
        </p:spPr>
      </p:pic>
      <p:sp>
        <p:nvSpPr>
          <p:cNvPr id="3" name="Title 2"/>
          <p:cNvSpPr>
            <a:spLocks noGrp="1"/>
          </p:cNvSpPr>
          <p:nvPr>
            <p:ph type="title"/>
          </p:nvPr>
        </p:nvSpPr>
        <p:spPr>
          <a:xfrm>
            <a:off x="457200" y="1066800"/>
            <a:ext cx="8229600" cy="1066800"/>
          </a:xfrm>
          <a:solidFill>
            <a:schemeClr val="bg1">
              <a:lumMod val="85000"/>
            </a:schemeClr>
          </a:solidFill>
        </p:spPr>
        <p:txBody>
          <a:bodyPr>
            <a:normAutofit fontScale="90000"/>
          </a:bodyPr>
          <a:lstStyle/>
          <a:p>
            <a:r>
              <a:rPr lang="en-US" dirty="0" smtClean="0"/>
              <a:t>HB 489</a:t>
            </a:r>
            <a:br>
              <a:rPr lang="en-US" dirty="0" smtClean="0"/>
            </a:br>
            <a:r>
              <a:rPr lang="en-US" dirty="0" smtClean="0"/>
              <a:t>Competitive Bid/Proposal</a:t>
            </a:r>
            <a:endParaRPr lang="en-US" dirty="0"/>
          </a:p>
        </p:txBody>
      </p:sp>
      <p:sp>
        <p:nvSpPr>
          <p:cNvPr id="5" name="TextBox 4"/>
          <p:cNvSpPr txBox="1"/>
          <p:nvPr/>
        </p:nvSpPr>
        <p:spPr>
          <a:xfrm>
            <a:off x="457200" y="3200400"/>
            <a:ext cx="8153400" cy="1323439"/>
          </a:xfrm>
          <a:prstGeom prst="rect">
            <a:avLst/>
          </a:prstGeom>
          <a:solidFill>
            <a:schemeClr val="bg1">
              <a:lumMod val="85000"/>
            </a:schemeClr>
          </a:solidFill>
        </p:spPr>
        <p:txBody>
          <a:bodyPr wrap="square" rtlCol="0">
            <a:spAutoFit/>
          </a:bodyPr>
          <a:lstStyle/>
          <a:p>
            <a:r>
              <a:rPr lang="en-US" sz="1600" b="1" dirty="0" smtClean="0"/>
              <a:t>Competitive process for goods or services in excess of $10,000</a:t>
            </a:r>
            <a:br>
              <a:rPr lang="en-US" sz="1600" b="1" dirty="0" smtClean="0"/>
            </a:br>
            <a:endParaRPr lang="en-US" sz="1600" b="1" dirty="0" smtClean="0"/>
          </a:p>
          <a:p>
            <a:pPr lvl="1">
              <a:buFont typeface="Courier New" pitchFamily="49" charset="0"/>
              <a:buChar char="o"/>
            </a:pPr>
            <a:r>
              <a:rPr lang="en-US" sz="1600" b="1" dirty="0" smtClean="0"/>
              <a:t> Shall be advertised in the Georgia Procurement Registry</a:t>
            </a:r>
            <a:br>
              <a:rPr lang="en-US" sz="1600" b="1" dirty="0" smtClean="0"/>
            </a:br>
            <a:endParaRPr lang="en-US" sz="1600" b="1" dirty="0" smtClean="0"/>
          </a:p>
          <a:p>
            <a:pPr lvl="2">
              <a:buFont typeface="Courier New" pitchFamily="49" charset="0"/>
              <a:buChar char="o"/>
            </a:pPr>
            <a:r>
              <a:rPr lang="en-US" sz="1600" b="1" dirty="0" smtClean="0"/>
              <a:t>May be advertised in legal organ or on website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ws\Desktop\HB 89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2"/>
          <p:cNvSpPr>
            <a:spLocks noGrp="1"/>
          </p:cNvSpPr>
          <p:nvPr>
            <p:ph type="title"/>
          </p:nvPr>
        </p:nvSpPr>
        <p:spPr>
          <a:xfrm>
            <a:off x="457200" y="685800"/>
            <a:ext cx="8229600" cy="990600"/>
          </a:xfrm>
          <a:solidFill>
            <a:schemeClr val="bg1">
              <a:lumMod val="85000"/>
            </a:schemeClr>
          </a:solidFill>
        </p:spPr>
        <p:txBody>
          <a:bodyPr>
            <a:noAutofit/>
          </a:bodyPr>
          <a:lstStyle/>
          <a:p>
            <a:r>
              <a:rPr lang="en-US" sz="3200" dirty="0" smtClean="0"/>
              <a:t>HB 899</a:t>
            </a:r>
            <a:br>
              <a:rPr lang="en-US" sz="3200" dirty="0" smtClean="0"/>
            </a:br>
            <a:r>
              <a:rPr lang="en-US" sz="3200" dirty="0" smtClean="0"/>
              <a:t>Competitive Bid/Proposal</a:t>
            </a:r>
            <a:endParaRPr lang="en-US" sz="3200" dirty="0"/>
          </a:p>
        </p:txBody>
      </p:sp>
      <p:sp>
        <p:nvSpPr>
          <p:cNvPr id="5" name="TextBox 4"/>
          <p:cNvSpPr txBox="1"/>
          <p:nvPr/>
        </p:nvSpPr>
        <p:spPr>
          <a:xfrm>
            <a:off x="609599" y="2286000"/>
            <a:ext cx="8229601" cy="3046988"/>
          </a:xfrm>
          <a:prstGeom prst="rect">
            <a:avLst/>
          </a:prstGeom>
          <a:solidFill>
            <a:schemeClr val="bg1">
              <a:lumMod val="85000"/>
            </a:schemeClr>
          </a:solidFill>
        </p:spPr>
        <p:txBody>
          <a:bodyPr wrap="square" rtlCol="0">
            <a:spAutoFit/>
          </a:bodyPr>
          <a:lstStyle/>
          <a:p>
            <a:r>
              <a:rPr lang="en-US" sz="1400" dirty="0" smtClean="0"/>
              <a:t>“</a:t>
            </a:r>
            <a:r>
              <a:rPr lang="en-US" sz="1600" dirty="0" smtClean="0"/>
              <a:t>In awarding contracts based upon sealed competitive bids or sealed competitive proposals,</a:t>
            </a:r>
          </a:p>
          <a:p>
            <a:r>
              <a:rPr lang="en-US" sz="1600" dirty="0" smtClean="0"/>
              <a:t>no bidder shall be disqualified from a bid or proposal or denied prequalification based </a:t>
            </a:r>
          </a:p>
          <a:p>
            <a:r>
              <a:rPr lang="en-US" sz="1600" dirty="0" smtClean="0"/>
              <a:t>upon;</a:t>
            </a:r>
          </a:p>
          <a:p>
            <a:pPr marL="800100" lvl="1" indent="-342900">
              <a:buFont typeface="+mj-lt"/>
              <a:buAutoNum type="arabicPeriod"/>
            </a:pPr>
            <a:r>
              <a:rPr lang="en-US" sz="1600" dirty="0" smtClean="0"/>
              <a:t>Lack of experience with job size if </a:t>
            </a:r>
          </a:p>
          <a:p>
            <a:pPr marL="1257300" lvl="2" indent="-342900">
              <a:buFont typeface="Wingdings" pitchFamily="2" charset="2"/>
              <a:buChar char="§"/>
            </a:pPr>
            <a:r>
              <a:rPr lang="en-US" sz="1600" dirty="0" smtClean="0"/>
              <a:t>Bid/proposal not more than 30% grater than previous experience</a:t>
            </a:r>
          </a:p>
          <a:p>
            <a:pPr marL="1257300" lvl="2" indent="-342900">
              <a:buFont typeface="Wingdings" pitchFamily="2" charset="2"/>
              <a:buChar char="§"/>
            </a:pPr>
            <a:r>
              <a:rPr lang="en-US" sz="1600" dirty="0" smtClean="0"/>
              <a:t>Has experience in performing work; and</a:t>
            </a:r>
          </a:p>
          <a:p>
            <a:pPr marL="1257300" lvl="2" indent="-342900">
              <a:buFont typeface="Wingdings" pitchFamily="2" charset="2"/>
              <a:buChar char="§"/>
            </a:pPr>
            <a:r>
              <a:rPr lang="en-US" sz="1600" dirty="0" smtClean="0"/>
              <a:t>Can get bid, payment and performance bonds</a:t>
            </a:r>
            <a:br>
              <a:rPr lang="en-US" sz="1600" dirty="0" smtClean="0"/>
            </a:br>
            <a:endParaRPr lang="en-US" sz="1600" dirty="0" smtClean="0"/>
          </a:p>
          <a:p>
            <a:pPr marL="800100" lvl="1" indent="-342900">
              <a:buFont typeface="+mj-lt"/>
              <a:buAutoNum type="arabicPeriod"/>
            </a:pPr>
            <a:r>
              <a:rPr lang="en-US" sz="1600" dirty="0" smtClean="0"/>
              <a:t>Lack of experience with construction delivery method</a:t>
            </a:r>
          </a:p>
          <a:p>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ws\Desktop\HB 99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2"/>
          <p:cNvSpPr>
            <a:spLocks noGrp="1"/>
          </p:cNvSpPr>
          <p:nvPr>
            <p:ph type="title"/>
          </p:nvPr>
        </p:nvSpPr>
        <p:spPr>
          <a:xfrm>
            <a:off x="457200" y="685800"/>
            <a:ext cx="8229600" cy="1066800"/>
          </a:xfrm>
          <a:solidFill>
            <a:schemeClr val="bg1">
              <a:lumMod val="85000"/>
            </a:schemeClr>
          </a:solidFill>
        </p:spPr>
        <p:txBody>
          <a:bodyPr>
            <a:noAutofit/>
          </a:bodyPr>
          <a:lstStyle/>
          <a:p>
            <a:r>
              <a:rPr lang="en-US" sz="3200" dirty="0" smtClean="0"/>
              <a:t>HB 995</a:t>
            </a:r>
            <a:br>
              <a:rPr lang="en-US" sz="3200" dirty="0" smtClean="0"/>
            </a:br>
            <a:r>
              <a:rPr lang="en-US" sz="3200" dirty="0" smtClean="0"/>
              <a:t>Competitive Bid/Proposal - Consultant</a:t>
            </a:r>
            <a:endParaRPr lang="en-US" sz="3200" dirty="0"/>
          </a:p>
        </p:txBody>
      </p:sp>
      <p:sp>
        <p:nvSpPr>
          <p:cNvPr id="5" name="TextBox 4"/>
          <p:cNvSpPr txBox="1"/>
          <p:nvPr/>
        </p:nvSpPr>
        <p:spPr>
          <a:xfrm>
            <a:off x="365760" y="2286000"/>
            <a:ext cx="8408071" cy="1015663"/>
          </a:xfrm>
          <a:prstGeom prst="rect">
            <a:avLst/>
          </a:prstGeom>
          <a:solidFill>
            <a:schemeClr val="bg1">
              <a:lumMod val="85000"/>
            </a:schemeClr>
          </a:solidFill>
        </p:spPr>
        <p:txBody>
          <a:bodyPr wrap="none" rtlCol="0">
            <a:spAutoFit/>
          </a:bodyPr>
          <a:lstStyle/>
          <a:p>
            <a:pPr marL="342900" indent="-342900">
              <a:buAutoNum type="alphaLcParenBoth"/>
            </a:pPr>
            <a:r>
              <a:rPr lang="en-US" sz="1500" dirty="0" smtClean="0"/>
              <a:t>As used in this Code section, the term ‘consultant’ means an individual or company.</a:t>
            </a:r>
          </a:p>
          <a:p>
            <a:pPr marL="342900" indent="-342900"/>
            <a:r>
              <a:rPr lang="en-US" sz="1500" dirty="0" smtClean="0"/>
              <a:t>whether paid or unpaid, that develops or drafts specifications or requirements for a </a:t>
            </a:r>
          </a:p>
          <a:p>
            <a:pPr marL="342900" indent="-342900"/>
            <a:r>
              <a:rPr lang="en-US" sz="1500" dirty="0" smtClean="0"/>
              <a:t>solicitation or that serves in a consultative role during the bid or proposal evaluation or</a:t>
            </a:r>
          </a:p>
          <a:p>
            <a:pPr marL="342900" indent="-342900"/>
            <a:r>
              <a:rPr lang="en-US" sz="1500" dirty="0" smtClean="0"/>
              <a:t>negotiation process.</a:t>
            </a:r>
          </a:p>
        </p:txBody>
      </p:sp>
      <p:sp>
        <p:nvSpPr>
          <p:cNvPr id="4" name="TextBox 3"/>
          <p:cNvSpPr txBox="1"/>
          <p:nvPr/>
        </p:nvSpPr>
        <p:spPr>
          <a:xfrm>
            <a:off x="365760" y="3931920"/>
            <a:ext cx="8741496" cy="1246495"/>
          </a:xfrm>
          <a:prstGeom prst="rect">
            <a:avLst/>
          </a:prstGeom>
          <a:solidFill>
            <a:schemeClr val="bg1">
              <a:lumMod val="85000"/>
            </a:schemeClr>
          </a:solidFill>
        </p:spPr>
        <p:txBody>
          <a:bodyPr wrap="none" rtlCol="0">
            <a:spAutoFit/>
          </a:bodyPr>
          <a:lstStyle/>
          <a:p>
            <a:r>
              <a:rPr lang="en-US" sz="1500" dirty="0" smtClean="0"/>
              <a:t>(b) Consultants who enter into contracts or arrangements with counties, municipalities, and</a:t>
            </a:r>
          </a:p>
          <a:p>
            <a:r>
              <a:rPr lang="en-US" sz="1500" dirty="0" smtClean="0"/>
              <a:t>other local governmental entities to prepare or develop specifications or requirements for</a:t>
            </a:r>
          </a:p>
          <a:p>
            <a:r>
              <a:rPr lang="en-US" sz="1500" dirty="0" smtClean="0"/>
              <a:t>bids, requests for proposals, procurement orders, or purchasing orders for such county,</a:t>
            </a:r>
          </a:p>
          <a:p>
            <a:r>
              <a:rPr lang="en-US" sz="1500" dirty="0" smtClean="0"/>
              <a:t>municipality, or other local governmental entity shall, at the time of entering into such</a:t>
            </a:r>
          </a:p>
          <a:p>
            <a:r>
              <a:rPr lang="en-US" sz="1500" dirty="0" smtClean="0"/>
              <a:t>contract or arrangement, execute an agreement which provides 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ws\Desktop\HB 995.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3" name="Title 2"/>
          <p:cNvSpPr>
            <a:spLocks noGrp="1"/>
          </p:cNvSpPr>
          <p:nvPr>
            <p:ph type="title"/>
          </p:nvPr>
        </p:nvSpPr>
        <p:spPr>
          <a:solidFill>
            <a:schemeClr val="bg1">
              <a:lumMod val="85000"/>
            </a:schemeClr>
          </a:solidFill>
        </p:spPr>
        <p:txBody>
          <a:bodyPr/>
          <a:lstStyle/>
          <a:p>
            <a:r>
              <a:rPr lang="en-US" dirty="0" smtClean="0"/>
              <a:t>HB 995 cont’d</a:t>
            </a:r>
            <a:endParaRPr lang="en-US" dirty="0"/>
          </a:p>
        </p:txBody>
      </p:sp>
      <p:sp>
        <p:nvSpPr>
          <p:cNvPr id="5" name="TextBox 4"/>
          <p:cNvSpPr txBox="1"/>
          <p:nvPr/>
        </p:nvSpPr>
        <p:spPr>
          <a:xfrm>
            <a:off x="1005840" y="1905000"/>
            <a:ext cx="7487947" cy="4401205"/>
          </a:xfrm>
          <a:prstGeom prst="rect">
            <a:avLst/>
          </a:prstGeom>
          <a:solidFill>
            <a:schemeClr val="bg1">
              <a:lumMod val="85000"/>
            </a:schemeClr>
          </a:solidFill>
        </p:spPr>
        <p:txBody>
          <a:bodyPr wrap="none" rtlCol="0">
            <a:spAutoFit/>
          </a:bodyPr>
          <a:lstStyle/>
          <a:p>
            <a:pPr marL="342900" indent="-342900">
              <a:buFont typeface="+mj-lt"/>
              <a:buAutoNum type="arabicPeriod"/>
            </a:pPr>
            <a:r>
              <a:rPr lang="en-US" sz="2000" dirty="0" smtClean="0"/>
              <a:t>Avoid appearance of impropriety</a:t>
            </a:r>
            <a:br>
              <a:rPr lang="en-US" sz="2000" dirty="0" smtClean="0"/>
            </a:br>
            <a:endParaRPr lang="en-US" sz="2000" dirty="0" smtClean="0"/>
          </a:p>
          <a:p>
            <a:pPr marL="342900" indent="-342900">
              <a:buFont typeface="+mj-lt"/>
              <a:buAutoNum type="arabicPeriod"/>
            </a:pPr>
            <a:r>
              <a:rPr lang="en-US" sz="2000" dirty="0" smtClean="0"/>
              <a:t>Immediately disclose any possible conflict of interests</a:t>
            </a:r>
            <a:br>
              <a:rPr lang="en-US" sz="2000" dirty="0" smtClean="0"/>
            </a:br>
            <a:endParaRPr lang="en-US" sz="2000" dirty="0" smtClean="0"/>
          </a:p>
          <a:p>
            <a:pPr marL="342900" indent="-342900">
              <a:buFont typeface="+mj-lt"/>
              <a:buAutoNum type="arabicPeriod"/>
            </a:pPr>
            <a:r>
              <a:rPr lang="en-US" sz="2000" dirty="0" smtClean="0"/>
              <a:t>Best efforts to avoid conflict of interest</a:t>
            </a:r>
          </a:p>
          <a:p>
            <a:pPr marL="800100" lvl="1" indent="-342900">
              <a:buFont typeface="Arial" pitchFamily="34" charset="0"/>
              <a:buChar char="•"/>
            </a:pPr>
            <a:r>
              <a:rPr lang="en-US" sz="2000" dirty="0" smtClean="0"/>
              <a:t>if such is discovered and can’t be negotiated, </a:t>
            </a:r>
          </a:p>
          <a:p>
            <a:pPr marL="1257300" lvl="2" indent="-342900">
              <a:buFont typeface="Arial" pitchFamily="34" charset="0"/>
              <a:buChar char="•"/>
            </a:pPr>
            <a:r>
              <a:rPr lang="en-US" sz="2000" dirty="0" smtClean="0"/>
              <a:t>money returned to district</a:t>
            </a:r>
            <a:br>
              <a:rPr lang="en-US" sz="2000" dirty="0" smtClean="0"/>
            </a:br>
            <a:endParaRPr lang="en-US" sz="2000" dirty="0" smtClean="0"/>
          </a:p>
          <a:p>
            <a:pPr marL="457200" indent="-457200">
              <a:buFont typeface="+mj-lt"/>
              <a:buAutoNum type="arabicPeriod"/>
            </a:pPr>
            <a:r>
              <a:rPr lang="en-US" sz="2000" dirty="0" smtClean="0"/>
              <a:t>Cannot submit bid/proposal in response to solicitation</a:t>
            </a:r>
          </a:p>
          <a:p>
            <a:pPr marL="457200" indent="-457200"/>
            <a:r>
              <a:rPr lang="en-US" sz="2000" dirty="0" smtClean="0"/>
              <a:t>	that consultant drafted</a:t>
            </a:r>
            <a:br>
              <a:rPr lang="en-US" sz="2000" dirty="0" smtClean="0"/>
            </a:br>
            <a:endParaRPr lang="en-US" sz="2000" dirty="0" smtClean="0"/>
          </a:p>
          <a:p>
            <a:pPr marL="457200" indent="-457200">
              <a:buFont typeface="+mj-lt"/>
              <a:buAutoNum type="arabicPeriod" startAt="5"/>
            </a:pPr>
            <a:r>
              <a:rPr lang="en-US" sz="2000" dirty="0" smtClean="0"/>
              <a:t>During evaluation process/negotiation, must maintain</a:t>
            </a:r>
          </a:p>
          <a:p>
            <a:pPr marL="457200" indent="-457200"/>
            <a:r>
              <a:rPr lang="en-US" sz="2000" dirty="0" smtClean="0"/>
              <a:t>	confidentiality</a:t>
            </a:r>
            <a:br>
              <a:rPr lang="en-US" sz="2000" dirty="0" smtClean="0"/>
            </a:b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ws\Desktop\HB 740.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3" name="Title 2"/>
          <p:cNvSpPr>
            <a:spLocks noGrp="1"/>
          </p:cNvSpPr>
          <p:nvPr>
            <p:ph type="title"/>
          </p:nvPr>
        </p:nvSpPr>
        <p:spPr>
          <a:xfrm>
            <a:off x="457200" y="762000"/>
            <a:ext cx="8229600" cy="1219200"/>
          </a:xfrm>
          <a:solidFill>
            <a:schemeClr val="bg1">
              <a:lumMod val="85000"/>
            </a:schemeClr>
          </a:solidFill>
        </p:spPr>
        <p:txBody>
          <a:bodyPr>
            <a:normAutofit fontScale="90000"/>
          </a:bodyPr>
          <a:lstStyle/>
          <a:p>
            <a:r>
              <a:rPr lang="en-US" dirty="0" smtClean="0"/>
              <a:t>HB 740</a:t>
            </a:r>
            <a:br>
              <a:rPr lang="en-US" dirty="0" smtClean="0"/>
            </a:br>
            <a:r>
              <a:rPr lang="en-US" dirty="0" smtClean="0"/>
              <a:t>Student Discipline</a:t>
            </a:r>
            <a:endParaRPr lang="en-US" dirty="0"/>
          </a:p>
        </p:txBody>
      </p:sp>
      <p:sp>
        <p:nvSpPr>
          <p:cNvPr id="5" name="TextBox 4"/>
          <p:cNvSpPr txBox="1"/>
          <p:nvPr/>
        </p:nvSpPr>
        <p:spPr>
          <a:xfrm>
            <a:off x="457200" y="2667000"/>
            <a:ext cx="8308685" cy="2308324"/>
          </a:xfrm>
          <a:prstGeom prst="rect">
            <a:avLst/>
          </a:prstGeom>
          <a:solidFill>
            <a:schemeClr val="bg1">
              <a:lumMod val="85000"/>
            </a:schemeClr>
          </a:solidFill>
        </p:spPr>
        <p:txBody>
          <a:bodyPr wrap="square" rtlCol="0">
            <a:spAutoFit/>
          </a:bodyPr>
          <a:lstStyle/>
          <a:p>
            <a:r>
              <a:rPr lang="en-US" sz="1600" b="1" dirty="0" smtClean="0"/>
              <a:t>“(b) No student in public preschool through third grade shall be expelled or suspended from</a:t>
            </a:r>
          </a:p>
          <a:p>
            <a:r>
              <a:rPr lang="en-US" sz="1600" b="1" dirty="0" smtClean="0"/>
              <a:t>school for more than five consecutive or cumulative days during a school year without first</a:t>
            </a:r>
          </a:p>
          <a:p>
            <a:r>
              <a:rPr lang="en-US" sz="1600" b="1" dirty="0" smtClean="0"/>
              <a:t>receiving a multi-tired system of supports, such as response to intervention, unless such</a:t>
            </a:r>
          </a:p>
          <a:p>
            <a:r>
              <a:rPr lang="en-US" sz="1600" b="1" dirty="0" smtClean="0"/>
              <a:t>student possessed a weapon, illegal drugs, or other dangerous instrument or such student’s </a:t>
            </a:r>
          </a:p>
          <a:p>
            <a:r>
              <a:rPr lang="en-US" sz="1600" b="1" dirty="0" smtClean="0"/>
              <a:t>behavior endangers the physical safety of other students or school personnel.”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ws\Desktop\HB 85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2"/>
          <p:cNvSpPr>
            <a:spLocks noGrp="1"/>
          </p:cNvSpPr>
          <p:nvPr>
            <p:ph type="title"/>
          </p:nvPr>
        </p:nvSpPr>
        <p:spPr>
          <a:xfrm>
            <a:off x="457200" y="762000"/>
            <a:ext cx="8229600" cy="1066800"/>
          </a:xfrm>
          <a:solidFill>
            <a:schemeClr val="bg1">
              <a:lumMod val="85000"/>
            </a:schemeClr>
          </a:solidFill>
        </p:spPr>
        <p:txBody>
          <a:bodyPr>
            <a:normAutofit fontScale="90000"/>
          </a:bodyPr>
          <a:lstStyle/>
          <a:p>
            <a:r>
              <a:rPr lang="en-US" dirty="0" smtClean="0"/>
              <a:t>HB 852</a:t>
            </a:r>
            <a:br>
              <a:rPr lang="en-US" dirty="0" smtClean="0"/>
            </a:br>
            <a:r>
              <a:rPr lang="en-US" dirty="0" smtClean="0"/>
              <a:t>Enrollment</a:t>
            </a:r>
            <a:endParaRPr lang="en-US" dirty="0"/>
          </a:p>
        </p:txBody>
      </p:sp>
      <p:sp>
        <p:nvSpPr>
          <p:cNvPr id="5" name="TextBox 4"/>
          <p:cNvSpPr txBox="1"/>
          <p:nvPr/>
        </p:nvSpPr>
        <p:spPr>
          <a:xfrm>
            <a:off x="457200" y="2666999"/>
            <a:ext cx="8186857" cy="1680460"/>
          </a:xfrm>
          <a:prstGeom prst="rect">
            <a:avLst/>
          </a:prstGeom>
          <a:solidFill>
            <a:schemeClr val="bg1">
              <a:lumMod val="85000"/>
            </a:schemeClr>
          </a:solidFill>
        </p:spPr>
        <p:txBody>
          <a:bodyPr wrap="square" rtlCol="0">
            <a:spAutoFit/>
          </a:bodyPr>
          <a:lstStyle/>
          <a:p>
            <a:r>
              <a:rPr lang="en-US" sz="1400" b="1" dirty="0" smtClean="0"/>
              <a:t>“A local board of education may allow a student who has been enrolled in and attended a</a:t>
            </a:r>
          </a:p>
          <a:p>
            <a:r>
              <a:rPr lang="en-US" sz="1400" b="1" dirty="0" smtClean="0"/>
              <a:t>public school for more than half of the school year and who moves during the school year</a:t>
            </a:r>
          </a:p>
          <a:p>
            <a:r>
              <a:rPr lang="en-US" sz="1400" b="1" dirty="0" smtClean="0"/>
              <a:t>to another attendance zone within the local school system to continue to be enrolled in and</a:t>
            </a:r>
          </a:p>
          <a:p>
            <a:r>
              <a:rPr lang="en-US" sz="1400" b="1" dirty="0" smtClean="0"/>
              <a:t>attend such initial public school through the completion of the school year; provided,</a:t>
            </a:r>
          </a:p>
          <a:p>
            <a:r>
              <a:rPr lang="en-US" sz="1400" b="1" dirty="0" smtClean="0"/>
              <a:t>however, that this shall not apply if such student has chronic disciplinary or attendance</a:t>
            </a:r>
          </a:p>
          <a:p>
            <a:r>
              <a:rPr lang="en-US" sz="1400" b="1" dirty="0" smtClean="0"/>
              <a:t>problems.  The parent shall assume the responsibility for and cost of transportation of the </a:t>
            </a:r>
          </a:p>
          <a:p>
            <a:r>
              <a:rPr lang="en-US" sz="1400" b="1" dirty="0" smtClean="0"/>
              <a:t>student to and from the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sEngin.21895133_Nathan-Deal.jpg"/>
          <p:cNvPicPr>
            <a:picLocks noGrp="1" noChangeAspect="1"/>
          </p:cNvPicPr>
          <p:nvPr>
            <p:ph idx="1"/>
          </p:nvPr>
        </p:nvPicPr>
        <p:blipFill>
          <a:blip r:embed="rId2" cstate="print"/>
          <a:stretch>
            <a:fillRect/>
          </a:stretch>
        </p:blipFill>
        <p:spPr>
          <a:xfrm>
            <a:off x="0" y="0"/>
            <a:ext cx="9144000" cy="7010400"/>
          </a:xfrm>
        </p:spPr>
      </p:pic>
      <p:sp>
        <p:nvSpPr>
          <p:cNvPr id="3" name="Title 2"/>
          <p:cNvSpPr>
            <a:spLocks noGrp="1"/>
          </p:cNvSpPr>
          <p:nvPr>
            <p:ph type="title"/>
          </p:nvPr>
        </p:nvSpPr>
        <p:spPr>
          <a:solidFill>
            <a:schemeClr val="accent1">
              <a:alpha val="0"/>
            </a:schemeClr>
          </a:solidFill>
        </p:spPr>
        <p:txBody>
          <a:bodyPr>
            <a:normAutofit fontScale="90000"/>
          </a:bodyPr>
          <a:lstStyle/>
          <a:p>
            <a:r>
              <a:rPr lang="en-US" sz="4000" dirty="0" smtClean="0"/>
              <a:t/>
            </a:r>
            <a:br>
              <a:rPr lang="en-US" sz="4000" dirty="0" smtClean="0"/>
            </a:br>
            <a:r>
              <a:rPr lang="en-US" sz="4000" dirty="0" smtClean="0">
                <a:solidFill>
                  <a:schemeClr val="bg1"/>
                </a:solidFill>
              </a:rPr>
              <a:t>Governor signs new Georgia budget that finally fully funds schools </a:t>
            </a:r>
            <a:r>
              <a:rPr lang="en-US" dirty="0" smtClean="0"/>
              <a:t/>
            </a:r>
            <a:br>
              <a:rPr lang="en-US"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Did NOT Pass?</a:t>
            </a:r>
            <a:endParaRPr lang="en-US" dirty="0"/>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76" y="457200"/>
            <a:ext cx="7772400" cy="1752600"/>
          </a:xfrm>
        </p:spPr>
        <p:txBody>
          <a:bodyPr>
            <a:normAutofit/>
          </a:bodyPr>
          <a:lstStyle/>
          <a:p>
            <a:r>
              <a:rPr lang="en-US" dirty="0" smtClean="0"/>
              <a:t>What is Brewing in the Legislature?</a:t>
            </a:r>
            <a:endParaRPr lang="en-US" dirty="0"/>
          </a:p>
        </p:txBody>
      </p:sp>
      <p:pic>
        <p:nvPicPr>
          <p:cNvPr id="1026" name="Picture 2" descr="C:\Users\rws\AppData\Local\Microsoft\Windows\Temporary Internet Files\Content.IE5\5TD60OOL\cauldron[1].png"/>
          <p:cNvPicPr>
            <a:picLocks noGrp="1" noChangeAspect="1" noChangeArrowheads="1"/>
          </p:cNvPicPr>
          <p:nvPr>
            <p:ph idx="4294967295"/>
          </p:nvPr>
        </p:nvPicPr>
        <p:blipFill>
          <a:blip r:embed="rId2" cstate="print"/>
          <a:srcRect/>
          <a:stretch>
            <a:fillRect/>
          </a:stretch>
        </p:blipFill>
        <p:spPr bwMode="auto">
          <a:xfrm>
            <a:off x="2743200" y="2103120"/>
            <a:ext cx="4403725" cy="45259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right)">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ws\Desktop\hb 273.jpg"/>
          <p:cNvPicPr>
            <a:picLocks noGrp="1" noChangeAspect="1" noChangeArrowheads="1"/>
          </p:cNvPicPr>
          <p:nvPr>
            <p:ph idx="1"/>
          </p:nvPr>
        </p:nvPicPr>
        <p:blipFill>
          <a:blip r:embed="rId2" cstate="print"/>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457200" y="762000"/>
            <a:ext cx="3657600" cy="1295400"/>
          </a:xfrm>
          <a:solidFill>
            <a:schemeClr val="bg1">
              <a:lumMod val="85000"/>
            </a:schemeClr>
          </a:solidFill>
          <a:ln>
            <a:solidFill>
              <a:schemeClr val="bg1">
                <a:lumMod val="85000"/>
              </a:schemeClr>
            </a:solidFill>
          </a:ln>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HB 273 </a:t>
            </a:r>
            <a:br>
              <a:rPr lang="en-US" b="1" dirty="0" smtClean="0">
                <a:solidFill>
                  <a:schemeClr val="tx1"/>
                </a:solidFill>
              </a:rPr>
            </a:br>
            <a:r>
              <a:rPr lang="en-US" b="1" dirty="0" smtClean="0">
                <a:solidFill>
                  <a:schemeClr val="tx1"/>
                </a:solidFill>
              </a:rPr>
              <a:t>Recess Bill		</a:t>
            </a:r>
            <a:endParaRPr lang="en-US" b="1" dirty="0">
              <a:solidFill>
                <a:srgbClr val="FF0000"/>
              </a:solidFill>
            </a:endParaRPr>
          </a:p>
        </p:txBody>
      </p:sp>
      <p:sp>
        <p:nvSpPr>
          <p:cNvPr id="7" name="TextBox 6"/>
          <p:cNvSpPr txBox="1"/>
          <p:nvPr/>
        </p:nvSpPr>
        <p:spPr>
          <a:xfrm>
            <a:off x="685800" y="2209800"/>
            <a:ext cx="8229600" cy="4401205"/>
          </a:xfrm>
          <a:prstGeom prst="rect">
            <a:avLst/>
          </a:prstGeom>
          <a:solidFill>
            <a:schemeClr val="bg1">
              <a:lumMod val="85000"/>
            </a:schemeClr>
          </a:solidFill>
        </p:spPr>
        <p:txBody>
          <a:bodyPr wrap="square" rtlCol="0">
            <a:spAutoFit/>
          </a:bodyPr>
          <a:lstStyle/>
          <a:p>
            <a:r>
              <a:rPr lang="en-US" sz="2800" b="1" dirty="0" smtClean="0"/>
              <a:t>All K-5 students must be scheduled recess each day for 30 minutes unless:</a:t>
            </a:r>
            <a:br>
              <a:rPr lang="en-US" sz="2800" b="1" dirty="0" smtClean="0"/>
            </a:br>
            <a:endParaRPr lang="en-US" sz="2800" b="1" dirty="0" smtClean="0"/>
          </a:p>
          <a:p>
            <a:r>
              <a:rPr lang="en-US" sz="2800" b="1" dirty="0" smtClean="0"/>
              <a:t>	&gt; PE/structured activity time</a:t>
            </a:r>
          </a:p>
          <a:p>
            <a:r>
              <a:rPr lang="en-US" sz="2800" b="1" dirty="0" smtClean="0"/>
              <a:t>	&gt;Weather</a:t>
            </a:r>
          </a:p>
          <a:p>
            <a:r>
              <a:rPr lang="en-US" sz="2800" b="1" dirty="0" smtClean="0"/>
              <a:t>	&gt;Assemblies, etc</a:t>
            </a:r>
            <a:br>
              <a:rPr lang="en-US" sz="2800" b="1" dirty="0" smtClean="0"/>
            </a:br>
            <a:endParaRPr lang="en-US" sz="2800" b="1" dirty="0" smtClean="0"/>
          </a:p>
          <a:p>
            <a:r>
              <a:rPr lang="en-US" sz="2800" b="1" dirty="0" smtClean="0"/>
              <a:t>Elementary School “encouraged” to include an average of 30 minutes of unstructured activity per day</a:t>
            </a:r>
          </a:p>
        </p:txBody>
      </p:sp>
      <p:sp>
        <p:nvSpPr>
          <p:cNvPr id="8" name="TextBox 7"/>
          <p:cNvSpPr txBox="1"/>
          <p:nvPr/>
        </p:nvSpPr>
        <p:spPr>
          <a:xfrm>
            <a:off x="4389120" y="1097280"/>
            <a:ext cx="3017520" cy="457200"/>
          </a:xfrm>
          <a:prstGeom prst="rect">
            <a:avLst/>
          </a:prstGeom>
          <a:solidFill>
            <a:schemeClr val="bg1">
              <a:lumMod val="85000"/>
            </a:schemeClr>
          </a:solidFill>
        </p:spPr>
        <p:txBody>
          <a:bodyPr wrap="square" rtlCol="0">
            <a:spAutoFit/>
          </a:bodyPr>
          <a:lstStyle/>
          <a:p>
            <a:pPr algn="ctr"/>
            <a:r>
              <a:rPr lang="en-US" sz="3200" dirty="0" smtClean="0">
                <a:solidFill>
                  <a:srgbClr val="FF0000"/>
                </a:solidFill>
              </a:rPr>
              <a:t>DID NOT PASS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34" presetClass="entr" presetSubtype="0" fill="hold" grpId="1" nodeType="afterEffect">
                                  <p:stCondLst>
                                    <p:cond delay="0"/>
                                  </p:stCondLst>
                                  <p:childTnLst>
                                    <p:set>
                                      <p:cBhvr>
                                        <p:cTn id="16" dur="1" fill="hold">
                                          <p:stCondLst>
                                            <p:cond delay="0"/>
                                          </p:stCondLst>
                                        </p:cTn>
                                        <p:tgtEl>
                                          <p:spTgt spid="8"/>
                                        </p:tgtEl>
                                        <p:attrNameLst>
                                          <p:attrName>style.visibility</p:attrName>
                                        </p:attrNameLst>
                                      </p:cBhvr>
                                      <p:to>
                                        <p:strVal val="visible"/>
                                      </p:to>
                                    </p:set>
                                    <p:anim from="(-#ppt_w/2)" to="(#ppt_x)" calcmode="lin" valueType="num">
                                      <p:cBhvr>
                                        <p:cTn id="17" dur="600" fill="hold">
                                          <p:stCondLst>
                                            <p:cond delay="0"/>
                                          </p:stCondLst>
                                        </p:cTn>
                                        <p:tgtEl>
                                          <p:spTgt spid="8"/>
                                        </p:tgtEl>
                                        <p:attrNameLst>
                                          <p:attrName>ppt_x</p:attrName>
                                        </p:attrNameLst>
                                      </p:cBhvr>
                                    </p:anim>
                                    <p:anim from="0" to="-1.0" calcmode="lin" valueType="num">
                                      <p:cBhvr>
                                        <p:cTn id="18" dur="200" decel="50000" autoRev="1" fill="hold">
                                          <p:stCondLst>
                                            <p:cond delay="600"/>
                                          </p:stCondLst>
                                        </p:cTn>
                                        <p:tgtEl>
                                          <p:spTgt spid="8"/>
                                        </p:tgtEl>
                                        <p:attrNameLst>
                                          <p:attrName>xshear</p:attrName>
                                        </p:attrNameLst>
                                      </p:cBhvr>
                                    </p:anim>
                                    <p:animScale>
                                      <p:cBhvr>
                                        <p:cTn id="19" dur="200" decel="100000" autoRev="1" fill="hold">
                                          <p:stCondLst>
                                            <p:cond delay="600"/>
                                          </p:stCondLst>
                                        </p:cTn>
                                        <p:tgtEl>
                                          <p:spTgt spid="8"/>
                                        </p:tgtEl>
                                      </p:cBhvr>
                                      <p:from x="100000" y="100000"/>
                                      <p:to x="80000" y="100000"/>
                                    </p:animScale>
                                    <p:anim by="(#ppt_h/3+#ppt_w*0.1)" calcmode="lin" valueType="num">
                                      <p:cBhvr additive="sum">
                                        <p:cTn id="2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ws\Desktop\hb 273.jpg"/>
          <p:cNvPicPr>
            <a:picLocks noGrp="1" noChangeAspect="1" noChangeArrowheads="1"/>
          </p:cNvPicPr>
          <p:nvPr>
            <p:ph idx="1"/>
          </p:nvPr>
        </p:nvPicPr>
        <p:blipFill>
          <a:blip r:embed="rId2" cstate="print"/>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457200" y="685800"/>
            <a:ext cx="3657600" cy="1371600"/>
          </a:xfrm>
          <a:solidFill>
            <a:schemeClr val="bg1">
              <a:lumMod val="85000"/>
            </a:schemeClr>
          </a:solidFill>
        </p:spPr>
        <p:txBody>
          <a:bodyPr>
            <a:normAutofit/>
          </a:bodyPr>
          <a:lstStyle/>
          <a:p>
            <a:r>
              <a:rPr lang="en-US" b="1" dirty="0" smtClean="0">
                <a:solidFill>
                  <a:schemeClr val="tx1"/>
                </a:solidFill>
              </a:rPr>
              <a:t>HB 273 </a:t>
            </a:r>
            <a:br>
              <a:rPr lang="en-US" b="1" dirty="0" smtClean="0">
                <a:solidFill>
                  <a:schemeClr val="tx1"/>
                </a:solidFill>
              </a:rPr>
            </a:br>
            <a:r>
              <a:rPr lang="en-US" b="1" dirty="0" smtClean="0">
                <a:solidFill>
                  <a:schemeClr val="tx1"/>
                </a:solidFill>
              </a:rPr>
              <a:t>Recess Bill</a:t>
            </a:r>
            <a:endParaRPr lang="en-US" b="1" dirty="0">
              <a:solidFill>
                <a:schemeClr val="tx1"/>
              </a:solidFill>
            </a:endParaRPr>
          </a:p>
        </p:txBody>
      </p:sp>
      <p:sp>
        <p:nvSpPr>
          <p:cNvPr id="7" name="TextBox 6"/>
          <p:cNvSpPr txBox="1"/>
          <p:nvPr/>
        </p:nvSpPr>
        <p:spPr>
          <a:xfrm>
            <a:off x="457200" y="2560320"/>
            <a:ext cx="8229600" cy="2677656"/>
          </a:xfrm>
          <a:prstGeom prst="rect">
            <a:avLst/>
          </a:prstGeom>
          <a:solidFill>
            <a:schemeClr val="bg1">
              <a:lumMod val="85000"/>
            </a:schemeClr>
          </a:solidFill>
        </p:spPr>
        <p:txBody>
          <a:bodyPr wrap="square" rtlCol="0">
            <a:spAutoFit/>
          </a:bodyPr>
          <a:lstStyle/>
          <a:p>
            <a:r>
              <a:rPr lang="en-US" sz="2800" b="1" dirty="0" smtClean="0"/>
              <a:t>Local boards of education shall establish written policies to ensure that recess is a safe experience for students, that recess is scheduled so that it provides a break during academic learning, and that recess is not withheld for disciplinary or academic reasons. </a:t>
            </a:r>
          </a:p>
        </p:txBody>
      </p:sp>
      <p:sp>
        <p:nvSpPr>
          <p:cNvPr id="6" name="TextBox 5"/>
          <p:cNvSpPr txBox="1"/>
          <p:nvPr/>
        </p:nvSpPr>
        <p:spPr>
          <a:xfrm>
            <a:off x="4389120" y="1280160"/>
            <a:ext cx="3474720" cy="457200"/>
          </a:xfrm>
          <a:prstGeom prst="rect">
            <a:avLst/>
          </a:prstGeom>
          <a:solidFill>
            <a:schemeClr val="bg1">
              <a:lumMod val="85000"/>
            </a:schemeClr>
          </a:solidFill>
        </p:spPr>
        <p:txBody>
          <a:bodyPr wrap="square" rtlCol="0">
            <a:spAutoFit/>
          </a:bodyPr>
          <a:lstStyle/>
          <a:p>
            <a:pPr algn="ctr"/>
            <a:r>
              <a:rPr lang="en-US" sz="3200" dirty="0" smtClean="0">
                <a:solidFill>
                  <a:srgbClr val="FF0000"/>
                </a:solidFill>
              </a:rPr>
              <a:t>DID NOT PASS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34" presetClass="entr" presetSubtype="0" fill="hold" grpId="1" nodeType="afterEffect">
                                  <p:stCondLst>
                                    <p:cond delay="0"/>
                                  </p:stCondLst>
                                  <p:childTnLst>
                                    <p:set>
                                      <p:cBhvr>
                                        <p:cTn id="16" dur="1" fill="hold">
                                          <p:stCondLst>
                                            <p:cond delay="0"/>
                                          </p:stCondLst>
                                        </p:cTn>
                                        <p:tgtEl>
                                          <p:spTgt spid="6"/>
                                        </p:tgtEl>
                                        <p:attrNameLst>
                                          <p:attrName>style.visibility</p:attrName>
                                        </p:attrNameLst>
                                      </p:cBhvr>
                                      <p:to>
                                        <p:strVal val="visible"/>
                                      </p:to>
                                    </p:set>
                                    <p:anim from="(-#ppt_w/2)" to="(#ppt_x)" calcmode="lin" valueType="num">
                                      <p:cBhvr>
                                        <p:cTn id="17" dur="600" fill="hold">
                                          <p:stCondLst>
                                            <p:cond delay="0"/>
                                          </p:stCondLst>
                                        </p:cTn>
                                        <p:tgtEl>
                                          <p:spTgt spid="6"/>
                                        </p:tgtEl>
                                        <p:attrNameLst>
                                          <p:attrName>ppt_x</p:attrName>
                                        </p:attrNameLst>
                                      </p:cBhvr>
                                    </p:anim>
                                    <p:anim from="0" to="-1.0" calcmode="lin" valueType="num">
                                      <p:cBhvr>
                                        <p:cTn id="18" dur="200" decel="50000" autoRev="1" fill="hold">
                                          <p:stCondLst>
                                            <p:cond delay="600"/>
                                          </p:stCondLst>
                                        </p:cTn>
                                        <p:tgtEl>
                                          <p:spTgt spid="6"/>
                                        </p:tgtEl>
                                        <p:attrNameLst>
                                          <p:attrName>xshear</p:attrName>
                                        </p:attrNameLst>
                                      </p:cBhvr>
                                    </p:anim>
                                    <p:animScale>
                                      <p:cBhvr>
                                        <p:cTn id="19" dur="200" decel="100000" autoRev="1" fill="hold">
                                          <p:stCondLst>
                                            <p:cond delay="600"/>
                                          </p:stCondLst>
                                        </p:cTn>
                                        <p:tgtEl>
                                          <p:spTgt spid="6"/>
                                        </p:tgtEl>
                                      </p:cBhvr>
                                      <p:from x="100000" y="100000"/>
                                      <p:to x="80000" y="100000"/>
                                    </p:animScale>
                                    <p:anim by="(#ppt_h/3+#ppt_w*0.1)" calcmode="lin" valueType="num">
                                      <p:cBhvr additive="sum">
                                        <p:cTn id="2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2743200"/>
            <a:ext cx="9448800" cy="1354217"/>
          </a:xfrm>
          <a:prstGeom prst="rect">
            <a:avLst/>
          </a:prstGeom>
          <a:solidFill>
            <a:schemeClr val="bg1">
              <a:lumMod val="85000"/>
            </a:schemeClr>
          </a:solidFill>
        </p:spPr>
        <p:txBody>
          <a:bodyPr wrap="square" rtlCol="0">
            <a:spAutoFit/>
          </a:bodyPr>
          <a:lstStyle/>
          <a:p>
            <a:pPr marL="342900" indent="-342900">
              <a:buAutoNum type="alphaLcParenBoth"/>
            </a:pPr>
            <a:r>
              <a:rPr lang="en-US" sz="1600" dirty="0" smtClean="0"/>
              <a:t>Sovereign immunity of this state is hereby waived as to any claim that:</a:t>
            </a:r>
          </a:p>
          <a:p>
            <a:pPr marL="800100" lvl="1" indent="-342900">
              <a:buAutoNum type="arabicParenBoth"/>
            </a:pPr>
            <a:r>
              <a:rPr lang="en-US" sz="1600" dirty="0" smtClean="0"/>
              <a:t>Is brought by a person in the courts of this state against this state, a state</a:t>
            </a:r>
          </a:p>
          <a:p>
            <a:pPr marL="800100" lvl="1" indent="-342900"/>
            <a:r>
              <a:rPr lang="en-US" sz="1600" dirty="0" smtClean="0"/>
              <a:t>Governmental entity, or an officer or employee in his or her official capacity; and</a:t>
            </a:r>
          </a:p>
          <a:p>
            <a:pPr marL="800100" lvl="1" indent="-342900">
              <a:buAutoNum type="arabicParenBoth" startAt="2"/>
            </a:pPr>
            <a:r>
              <a:rPr lang="en-US" sz="1600" dirty="0" smtClean="0"/>
              <a:t>Seeks declaratory or injunctive relief from the enforcement of a state statute on the </a:t>
            </a:r>
          </a:p>
          <a:p>
            <a:pPr marL="800100" lvl="1" indent="-342900"/>
            <a:r>
              <a:rPr lang="en-US" sz="1600" dirty="0" smtClean="0"/>
              <a:t>Basis that it violates the Constitution of Georgia or the Constitution of the United States</a:t>
            </a:r>
            <a:r>
              <a:rPr lang="en-US" dirty="0" smtClean="0"/>
              <a:t>,</a:t>
            </a:r>
            <a:endParaRPr lang="en-US" dirty="0"/>
          </a:p>
        </p:txBody>
      </p:sp>
      <p:sp>
        <p:nvSpPr>
          <p:cNvPr id="6" name="TextBox 5"/>
          <p:cNvSpPr txBox="1"/>
          <p:nvPr/>
        </p:nvSpPr>
        <p:spPr>
          <a:xfrm>
            <a:off x="0" y="4572000"/>
            <a:ext cx="9567043" cy="923330"/>
          </a:xfrm>
          <a:prstGeom prst="rect">
            <a:avLst/>
          </a:prstGeom>
          <a:solidFill>
            <a:schemeClr val="bg1">
              <a:lumMod val="85000"/>
            </a:schemeClr>
          </a:solidFill>
        </p:spPr>
        <p:txBody>
          <a:bodyPr wrap="none" rtlCol="0">
            <a:spAutoFit/>
          </a:bodyPr>
          <a:lstStyle/>
          <a:p>
            <a:r>
              <a:rPr lang="en-US" dirty="0" smtClean="0"/>
              <a:t>“State” means the State of Georgia, but such term shall not include a county,</a:t>
            </a:r>
          </a:p>
          <a:p>
            <a:r>
              <a:rPr lang="en-US" dirty="0" smtClean="0"/>
              <a:t>Municipal corporation, consolidated government, </a:t>
            </a:r>
            <a:r>
              <a:rPr lang="en-US" b="1" dirty="0" smtClean="0"/>
              <a:t>school district</a:t>
            </a:r>
            <a:r>
              <a:rPr lang="en-US" dirty="0" smtClean="0"/>
              <a:t>, hospital authority,</a:t>
            </a:r>
          </a:p>
          <a:p>
            <a:r>
              <a:rPr lang="en-US" dirty="0" smtClean="0"/>
              <a:t>Housing or other local authority, or any other unit of local government. </a:t>
            </a:r>
            <a:endParaRPr lang="en-US" dirty="0"/>
          </a:p>
        </p:txBody>
      </p:sp>
      <p:sp>
        <p:nvSpPr>
          <p:cNvPr id="7" name="TextBox 6"/>
          <p:cNvSpPr txBox="1"/>
          <p:nvPr/>
        </p:nvSpPr>
        <p:spPr>
          <a:xfrm>
            <a:off x="228600" y="1219200"/>
            <a:ext cx="4225837" cy="830997"/>
          </a:xfrm>
          <a:prstGeom prst="rect">
            <a:avLst/>
          </a:prstGeom>
          <a:solidFill>
            <a:schemeClr val="bg1">
              <a:lumMod val="85000"/>
            </a:schemeClr>
          </a:solidFill>
        </p:spPr>
        <p:txBody>
          <a:bodyPr wrap="none" rtlCol="0">
            <a:spAutoFit/>
          </a:bodyPr>
          <a:lstStyle/>
          <a:p>
            <a:r>
              <a:rPr lang="en-US" sz="2400" b="1" dirty="0" smtClean="0"/>
              <a:t>HB 791</a:t>
            </a:r>
          </a:p>
          <a:p>
            <a:r>
              <a:rPr lang="en-US" sz="2400" b="1" dirty="0" smtClean="0"/>
              <a:t>Sovereign Immunity Waiver</a:t>
            </a:r>
          </a:p>
        </p:txBody>
      </p:sp>
      <p:sp>
        <p:nvSpPr>
          <p:cNvPr id="8" name="TextBox 7"/>
          <p:cNvSpPr txBox="1"/>
          <p:nvPr/>
        </p:nvSpPr>
        <p:spPr>
          <a:xfrm>
            <a:off x="5029200" y="1371600"/>
            <a:ext cx="3017520" cy="457200"/>
          </a:xfrm>
          <a:prstGeom prst="rect">
            <a:avLst/>
          </a:prstGeom>
          <a:solidFill>
            <a:schemeClr val="bg1">
              <a:lumMod val="85000"/>
            </a:schemeClr>
          </a:solidFill>
        </p:spPr>
        <p:txBody>
          <a:bodyPr wrap="square" rtlCol="0">
            <a:spAutoFit/>
          </a:bodyPr>
          <a:lstStyle/>
          <a:p>
            <a:pPr algn="ctr"/>
            <a:r>
              <a:rPr lang="en-US" sz="3200" dirty="0" smtClean="0">
                <a:solidFill>
                  <a:srgbClr val="FF0000"/>
                </a:solidFill>
              </a:rPr>
              <a:t>DID NOT PASS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0"/>
                            </p:stCondLst>
                            <p:childTnLst>
                              <p:par>
                                <p:cTn id="19" presetID="34" presetClass="entr" presetSubtype="0" fill="hold" grpId="1" nodeType="afterEffect">
                                  <p:stCondLst>
                                    <p:cond delay="0"/>
                                  </p:stCondLst>
                                  <p:childTnLst>
                                    <p:set>
                                      <p:cBhvr>
                                        <p:cTn id="20" dur="1" fill="hold">
                                          <p:stCondLst>
                                            <p:cond delay="0"/>
                                          </p:stCondLst>
                                        </p:cTn>
                                        <p:tgtEl>
                                          <p:spTgt spid="8"/>
                                        </p:tgtEl>
                                        <p:attrNameLst>
                                          <p:attrName>style.visibility</p:attrName>
                                        </p:attrNameLst>
                                      </p:cBhvr>
                                      <p:to>
                                        <p:strVal val="visible"/>
                                      </p:to>
                                    </p:set>
                                    <p:anim from="(-#ppt_w/2)" to="(#ppt_x)" calcmode="lin" valueType="num">
                                      <p:cBhvr>
                                        <p:cTn id="21" dur="600" fill="hold">
                                          <p:stCondLst>
                                            <p:cond delay="0"/>
                                          </p:stCondLst>
                                        </p:cTn>
                                        <p:tgtEl>
                                          <p:spTgt spid="8"/>
                                        </p:tgtEl>
                                        <p:attrNameLst>
                                          <p:attrName>ppt_x</p:attrName>
                                        </p:attrNameLst>
                                      </p:cBhvr>
                                    </p:anim>
                                    <p:anim from="0" to="-1.0" calcmode="lin" valueType="num">
                                      <p:cBhvr>
                                        <p:cTn id="22" dur="200" decel="50000" autoRev="1" fill="hold">
                                          <p:stCondLst>
                                            <p:cond delay="600"/>
                                          </p:stCondLst>
                                        </p:cTn>
                                        <p:tgtEl>
                                          <p:spTgt spid="8"/>
                                        </p:tgtEl>
                                        <p:attrNameLst>
                                          <p:attrName>xshear</p:attrName>
                                        </p:attrNameLst>
                                      </p:cBhvr>
                                    </p:anim>
                                    <p:animScale>
                                      <p:cBhvr>
                                        <p:cTn id="23" dur="200" decel="100000" autoRev="1" fill="hold">
                                          <p:stCondLst>
                                            <p:cond delay="600"/>
                                          </p:stCondLst>
                                        </p:cTn>
                                        <p:tgtEl>
                                          <p:spTgt spid="8"/>
                                        </p:tgtEl>
                                      </p:cBhvr>
                                      <p:from x="100000" y="100000"/>
                                      <p:to x="80000" y="100000"/>
                                    </p:animScale>
                                    <p:anim by="(#ppt_h/3+#ppt_w*0.1)" calcmode="lin" valueType="num">
                                      <p:cBhvr additive="sum">
                                        <p:cTn id="24"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228600" y="1905000"/>
            <a:ext cx="4282571" cy="1200329"/>
          </a:xfrm>
          <a:prstGeom prst="rect">
            <a:avLst/>
          </a:prstGeom>
          <a:solidFill>
            <a:schemeClr val="bg1">
              <a:lumMod val="85000"/>
            </a:schemeClr>
          </a:solidFill>
        </p:spPr>
        <p:txBody>
          <a:bodyPr wrap="square" rtlCol="0">
            <a:spAutoFit/>
          </a:bodyPr>
          <a:lstStyle/>
          <a:p>
            <a:r>
              <a:rPr lang="en-US" sz="2400" b="1" dirty="0" smtClean="0"/>
              <a:t>HB 903</a:t>
            </a:r>
          </a:p>
          <a:p>
            <a:r>
              <a:rPr lang="en-US" sz="2400" b="1" dirty="0" smtClean="0"/>
              <a:t>Teachers’ Retirement System</a:t>
            </a:r>
          </a:p>
        </p:txBody>
      </p:sp>
      <p:sp>
        <p:nvSpPr>
          <p:cNvPr id="4" name="TextBox 3"/>
          <p:cNvSpPr txBox="1"/>
          <p:nvPr/>
        </p:nvSpPr>
        <p:spPr>
          <a:xfrm>
            <a:off x="0" y="3505200"/>
            <a:ext cx="9422772" cy="1569660"/>
          </a:xfrm>
          <a:prstGeom prst="rect">
            <a:avLst/>
          </a:prstGeom>
          <a:solidFill>
            <a:schemeClr val="bg1">
              <a:lumMod val="85000"/>
            </a:schemeClr>
          </a:solidFill>
        </p:spPr>
        <p:txBody>
          <a:bodyPr wrap="none" rtlCol="0">
            <a:spAutoFit/>
          </a:bodyPr>
          <a:lstStyle/>
          <a:p>
            <a:r>
              <a:rPr lang="en-US" sz="1600" dirty="0" smtClean="0"/>
              <a:t>"(b) Notwithstanding the provisions of subsection (a) of this Code section, and as</a:t>
            </a:r>
          </a:p>
          <a:p>
            <a:r>
              <a:rPr lang="en-US" sz="1600" dirty="0" smtClean="0"/>
              <a:t>contemplated in Code Section 47-1-31, no postretirement benefit adjustment shall be</a:t>
            </a:r>
          </a:p>
          <a:p>
            <a:r>
              <a:rPr lang="en-US" sz="1600" dirty="0" smtClean="0"/>
              <a:t>granted to any member who first or again became a member on or after July 1, 1993, unless</a:t>
            </a:r>
          </a:p>
          <a:p>
            <a:r>
              <a:rPr lang="en-US" sz="1600" dirty="0" smtClean="0"/>
              <a:t>the following conditions exist:</a:t>
            </a:r>
          </a:p>
          <a:p>
            <a:r>
              <a:rPr lang="en-US" sz="1600" dirty="0" smtClean="0"/>
              <a:t> (1) The annual required employer contribution for the preceding fiscal year was less than</a:t>
            </a:r>
          </a:p>
          <a:p>
            <a:r>
              <a:rPr lang="en-US" sz="1600" dirty="0" smtClean="0"/>
              <a:t>(2) The employee contribution rate is established by the board at 6 percent."</a:t>
            </a:r>
          </a:p>
        </p:txBody>
      </p:sp>
      <p:sp>
        <p:nvSpPr>
          <p:cNvPr id="5" name="TextBox 4"/>
          <p:cNvSpPr txBox="1">
            <a:spLocks/>
          </p:cNvSpPr>
          <p:nvPr/>
        </p:nvSpPr>
        <p:spPr>
          <a:xfrm>
            <a:off x="4754880" y="2194560"/>
            <a:ext cx="3017520" cy="457200"/>
          </a:xfrm>
          <a:prstGeom prst="rect">
            <a:avLst/>
          </a:prstGeom>
          <a:solidFill>
            <a:schemeClr val="bg1">
              <a:lumMod val="85000"/>
            </a:schemeClr>
          </a:solidFill>
        </p:spPr>
        <p:txBody>
          <a:bodyPr wrap="square" rtlCol="0">
            <a:spAutoFit/>
          </a:bodyPr>
          <a:lstStyle/>
          <a:p>
            <a:pPr algn="ctr"/>
            <a:r>
              <a:rPr lang="en-US" sz="3200" dirty="0" smtClean="0">
                <a:solidFill>
                  <a:srgbClr val="FF0000"/>
                </a:solidFill>
              </a:rPr>
              <a:t>DID NOT PASS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0"/>
                            </p:stCondLst>
                            <p:childTnLst>
                              <p:par>
                                <p:cTn id="15" presetID="34" presetClass="entr" presetSubtype="0" fill="hold" grpId="1" nodeType="afterEffect">
                                  <p:stCondLst>
                                    <p:cond delay="0"/>
                                  </p:stCondLst>
                                  <p:childTnLst>
                                    <p:set>
                                      <p:cBhvr>
                                        <p:cTn id="16" dur="1" fill="hold">
                                          <p:stCondLst>
                                            <p:cond delay="0"/>
                                          </p:stCondLst>
                                        </p:cTn>
                                        <p:tgtEl>
                                          <p:spTgt spid="5"/>
                                        </p:tgtEl>
                                        <p:attrNameLst>
                                          <p:attrName>style.visibility</p:attrName>
                                        </p:attrNameLst>
                                      </p:cBhvr>
                                      <p:to>
                                        <p:strVal val="visible"/>
                                      </p:to>
                                    </p:set>
                                    <p:anim from="(-#ppt_w/2)" to="(#ppt_x)" calcmode="lin" valueType="num">
                                      <p:cBhvr>
                                        <p:cTn id="17" dur="600" fill="hold">
                                          <p:stCondLst>
                                            <p:cond delay="0"/>
                                          </p:stCondLst>
                                        </p:cTn>
                                        <p:tgtEl>
                                          <p:spTgt spid="5"/>
                                        </p:tgtEl>
                                        <p:attrNameLst>
                                          <p:attrName>ppt_x</p:attrName>
                                        </p:attrNameLst>
                                      </p:cBhvr>
                                    </p:anim>
                                    <p:anim from="0" to="-1.0" calcmode="lin" valueType="num">
                                      <p:cBhvr>
                                        <p:cTn id="18" dur="200" decel="50000" autoRev="1" fill="hold">
                                          <p:stCondLst>
                                            <p:cond delay="600"/>
                                          </p:stCondLst>
                                        </p:cTn>
                                        <p:tgtEl>
                                          <p:spTgt spid="5"/>
                                        </p:tgtEl>
                                        <p:attrNameLst>
                                          <p:attrName>xshear</p:attrName>
                                        </p:attrNameLst>
                                      </p:cBhvr>
                                    </p:anim>
                                    <p:animScale>
                                      <p:cBhvr>
                                        <p:cTn id="19" dur="200" decel="100000" autoRev="1" fill="hold">
                                          <p:stCondLst>
                                            <p:cond delay="600"/>
                                          </p:stCondLst>
                                        </p:cTn>
                                        <p:tgtEl>
                                          <p:spTgt spid="5"/>
                                        </p:tgtEl>
                                      </p:cBhvr>
                                      <p:from x="100000" y="100000"/>
                                      <p:to x="80000" y="100000"/>
                                    </p:animScale>
                                    <p:anim by="(#ppt_h/3+#ppt_w*0.1)" calcmode="lin" valueType="num">
                                      <p:cBhvr additive="sum">
                                        <p:cTn id="2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228600" y="1676400"/>
            <a:ext cx="4756430" cy="646331"/>
          </a:xfrm>
          <a:prstGeom prst="rect">
            <a:avLst/>
          </a:prstGeom>
          <a:solidFill>
            <a:schemeClr val="bg1">
              <a:lumMod val="85000"/>
            </a:schemeClr>
          </a:solidFill>
        </p:spPr>
        <p:txBody>
          <a:bodyPr wrap="none" rtlCol="0">
            <a:spAutoFit/>
          </a:bodyPr>
          <a:lstStyle/>
          <a:p>
            <a:r>
              <a:rPr lang="en-US" b="1" dirty="0" smtClean="0"/>
              <a:t>HB 1006</a:t>
            </a:r>
          </a:p>
          <a:p>
            <a:r>
              <a:rPr lang="en-US" b="1" dirty="0" smtClean="0"/>
              <a:t>Sexual Assault by Persons with Authority</a:t>
            </a:r>
          </a:p>
        </p:txBody>
      </p:sp>
      <p:sp>
        <p:nvSpPr>
          <p:cNvPr id="4" name="TextBox 3"/>
          <p:cNvSpPr txBox="1"/>
          <p:nvPr/>
        </p:nvSpPr>
        <p:spPr>
          <a:xfrm>
            <a:off x="304800" y="2743200"/>
            <a:ext cx="9196748" cy="1354217"/>
          </a:xfrm>
          <a:prstGeom prst="rect">
            <a:avLst/>
          </a:prstGeom>
          <a:solidFill>
            <a:schemeClr val="bg1">
              <a:lumMod val="85000"/>
            </a:schemeClr>
          </a:solidFill>
        </p:spPr>
        <p:txBody>
          <a:bodyPr wrap="none" rtlCol="0">
            <a:spAutoFit/>
          </a:bodyPr>
          <a:lstStyle/>
          <a:p>
            <a:r>
              <a:rPr lang="en-US" sz="1600" dirty="0" smtClean="0"/>
              <a:t>A person who has supervisory or disciplinary authority over another individual</a:t>
            </a:r>
          </a:p>
          <a:p>
            <a:r>
              <a:rPr lang="en-US" sz="1600" dirty="0" smtClean="0"/>
              <a:t>commits sexual assault in the second degree when that person:</a:t>
            </a:r>
          </a:p>
          <a:p>
            <a:r>
              <a:rPr lang="en-US" sz="1600" dirty="0" smtClean="0"/>
              <a:t> (1) Is a teacher, principal, assistant principal, or other administrator employee or agent</a:t>
            </a:r>
          </a:p>
          <a:p>
            <a:r>
              <a:rPr lang="en-US" sz="1600" dirty="0" smtClean="0"/>
              <a:t>of any a school and engages in sexual contact with such other individual who the actor</a:t>
            </a:r>
          </a:p>
          <a:p>
            <a:r>
              <a:rPr lang="en-US" sz="1600" dirty="0" smtClean="0"/>
              <a:t>knew or should have known is enrolled at the same school</a:t>
            </a:r>
          </a:p>
        </p:txBody>
      </p:sp>
      <p:sp>
        <p:nvSpPr>
          <p:cNvPr id="5" name="TextBox 4"/>
          <p:cNvSpPr txBox="1"/>
          <p:nvPr/>
        </p:nvSpPr>
        <p:spPr>
          <a:xfrm>
            <a:off x="304800" y="4648200"/>
            <a:ext cx="9123010" cy="1077218"/>
          </a:xfrm>
          <a:prstGeom prst="rect">
            <a:avLst/>
          </a:prstGeom>
          <a:solidFill>
            <a:schemeClr val="bg1">
              <a:lumMod val="85000"/>
            </a:schemeClr>
          </a:solidFill>
        </p:spPr>
        <p:txBody>
          <a:bodyPr wrap="none" rtlCol="0">
            <a:spAutoFit/>
          </a:bodyPr>
          <a:lstStyle/>
          <a:p>
            <a:r>
              <a:rPr lang="en-US" sz="1600" dirty="0" smtClean="0"/>
              <a:t>A person commits sexual assault in the first degree when that person:</a:t>
            </a:r>
          </a:p>
          <a:p>
            <a:r>
              <a:rPr lang="en-US" sz="1600" dirty="0" smtClean="0"/>
              <a:t> (1) Is a teacher, principal, assistant principal, or other employee or agent of a school and</a:t>
            </a:r>
          </a:p>
          <a:p>
            <a:r>
              <a:rPr lang="en-US" sz="1600" dirty="0" smtClean="0"/>
              <a:t>engages in sexually explicit conduct with such other individual who the actor knew or</a:t>
            </a:r>
          </a:p>
          <a:p>
            <a:r>
              <a:rPr lang="en-US" sz="1600" dirty="0" smtClean="0"/>
              <a:t>should have known is enrolled at the same school;</a:t>
            </a:r>
          </a:p>
        </p:txBody>
      </p:sp>
      <p:sp>
        <p:nvSpPr>
          <p:cNvPr id="6" name="TextBox 5"/>
          <p:cNvSpPr txBox="1"/>
          <p:nvPr/>
        </p:nvSpPr>
        <p:spPr>
          <a:xfrm>
            <a:off x="5303520" y="1737360"/>
            <a:ext cx="3108960" cy="457200"/>
          </a:xfrm>
          <a:prstGeom prst="rect">
            <a:avLst/>
          </a:prstGeom>
          <a:solidFill>
            <a:schemeClr val="bg1">
              <a:lumMod val="85000"/>
            </a:schemeClr>
          </a:solidFill>
        </p:spPr>
        <p:txBody>
          <a:bodyPr wrap="square" rtlCol="0">
            <a:spAutoFit/>
          </a:bodyPr>
          <a:lstStyle/>
          <a:p>
            <a:pPr algn="ctr"/>
            <a:r>
              <a:rPr lang="en-US" sz="3200" dirty="0" smtClean="0">
                <a:solidFill>
                  <a:srgbClr val="FF0000"/>
                </a:solidFill>
              </a:rPr>
              <a:t>DID NOT PASS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34" presetClass="entr" presetSubtype="0" fill="hold" grpId="1" nodeType="after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274320" y="1295400"/>
            <a:ext cx="8706230" cy="584775"/>
          </a:xfrm>
          <a:prstGeom prst="rect">
            <a:avLst/>
          </a:prstGeom>
          <a:solidFill>
            <a:schemeClr val="bg1">
              <a:lumMod val="85000"/>
            </a:schemeClr>
          </a:solidFill>
        </p:spPr>
        <p:txBody>
          <a:bodyPr wrap="square" rtlCol="0">
            <a:spAutoFit/>
          </a:bodyPr>
          <a:lstStyle/>
          <a:p>
            <a:r>
              <a:rPr lang="en-US" sz="1600" dirty="0" smtClean="0"/>
              <a:t>Consent of the victim shall not be a defense to a prosecution under this Code section</a:t>
            </a:r>
          </a:p>
          <a:p>
            <a:r>
              <a:rPr lang="en-US" sz="1600" dirty="0" smtClean="0"/>
              <a:t>of sexual assault in the second degree; provided, however, that:</a:t>
            </a:r>
          </a:p>
        </p:txBody>
      </p:sp>
      <p:sp>
        <p:nvSpPr>
          <p:cNvPr id="4" name="TextBox 3"/>
          <p:cNvSpPr txBox="1"/>
          <p:nvPr/>
        </p:nvSpPr>
        <p:spPr>
          <a:xfrm>
            <a:off x="457200" y="2895600"/>
            <a:ext cx="7863050" cy="584775"/>
          </a:xfrm>
          <a:prstGeom prst="rect">
            <a:avLst/>
          </a:prstGeom>
          <a:solidFill>
            <a:schemeClr val="bg1">
              <a:lumMod val="85000"/>
            </a:schemeClr>
          </a:solidFill>
        </p:spPr>
        <p:txBody>
          <a:bodyPr wrap="none" rtlCol="0">
            <a:spAutoFit/>
          </a:bodyPr>
          <a:lstStyle/>
          <a:p>
            <a:r>
              <a:rPr lang="en-US" sz="1600" dirty="0" smtClean="0"/>
              <a:t>Such conduct shall not be prohibited when the actor is married to such other</a:t>
            </a:r>
          </a:p>
          <a:p>
            <a:r>
              <a:rPr lang="en-US" sz="1600" dirty="0" smtClean="0"/>
              <a:t>individual;</a:t>
            </a:r>
          </a:p>
        </p:txBody>
      </p:sp>
      <p:sp>
        <p:nvSpPr>
          <p:cNvPr id="5" name="TextBox 4"/>
          <p:cNvSpPr txBox="1"/>
          <p:nvPr/>
        </p:nvSpPr>
        <p:spPr>
          <a:xfrm>
            <a:off x="2743200" y="4297680"/>
            <a:ext cx="3017520" cy="457200"/>
          </a:xfrm>
          <a:prstGeom prst="rect">
            <a:avLst/>
          </a:prstGeom>
          <a:solidFill>
            <a:schemeClr val="bg1">
              <a:lumMod val="85000"/>
            </a:schemeClr>
          </a:solidFill>
        </p:spPr>
        <p:txBody>
          <a:bodyPr wrap="square" rtlCol="0">
            <a:spAutoFit/>
          </a:bodyPr>
          <a:lstStyle/>
          <a:p>
            <a:pPr algn="ctr"/>
            <a:r>
              <a:rPr lang="en-US" sz="3200" dirty="0" smtClean="0">
                <a:solidFill>
                  <a:srgbClr val="FF0000"/>
                </a:solidFill>
              </a:rPr>
              <a:t>DID NOT PASS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4" cstate="print"/>
          <a:srcRect/>
          <a:stretch>
            <a:fillRect/>
          </a:stretch>
        </p:blipFill>
        <p:spPr bwMode="auto">
          <a:xfrm>
            <a:off x="0" y="0"/>
            <a:ext cx="9144000" cy="7010400"/>
          </a:xfrm>
          <a:prstGeom prst="rect">
            <a:avLst/>
          </a:prstGeom>
          <a:noFill/>
        </p:spPr>
      </p:pic>
      <p:sp>
        <p:nvSpPr>
          <p:cNvPr id="2" name="Title 1"/>
          <p:cNvSpPr>
            <a:spLocks noGrp="1"/>
          </p:cNvSpPr>
          <p:nvPr>
            <p:ph type="title"/>
          </p:nvPr>
        </p:nvSpPr>
        <p:spPr>
          <a:xfrm>
            <a:off x="381000" y="152400"/>
            <a:ext cx="8229600" cy="1752600"/>
          </a:xfrm>
        </p:spPr>
        <p:txBody>
          <a:bodyPr>
            <a:normAutofit fontScale="90000"/>
          </a:bodyPr>
          <a:lstStyle/>
          <a:p>
            <a:pPr algn="ctr"/>
            <a:r>
              <a:rPr lang="en-US" spc="300" dirty="0" smtClean="0">
                <a:effectLst>
                  <a:outerShdw blurRad="38100" dist="38100" dir="2700000" algn="tl">
                    <a:srgbClr val="000000">
                      <a:alpha val="43137"/>
                    </a:srgbClr>
                  </a:outerShdw>
                </a:effectLst>
              </a:rPr>
              <a:t>And NOW</a:t>
            </a:r>
            <a:r>
              <a:rPr lang="en-US" dirty="0" smtClean="0"/>
              <a:t/>
            </a:r>
            <a:br>
              <a:rPr lang="en-US" dirty="0" smtClean="0"/>
            </a:br>
            <a:r>
              <a:rPr lang="en-US" spc="300" dirty="0" smtClean="0"/>
              <a:t>It’s Time For </a:t>
            </a:r>
            <a:r>
              <a:rPr lang="en-US" dirty="0" smtClean="0"/>
              <a:t/>
            </a:r>
            <a:br>
              <a:rPr lang="en-US" dirty="0" smtClean="0"/>
            </a:br>
            <a:r>
              <a:rPr lang="en-US" spc="300" dirty="0" smtClean="0"/>
              <a:t>Cory vs. Amy</a:t>
            </a:r>
            <a:endParaRPr lang="en-US" spc="300" dirty="0"/>
          </a:p>
        </p:txBody>
      </p:sp>
      <p:pic>
        <p:nvPicPr>
          <p:cNvPr id="5" name="Content Placeholder 4" descr="Amy.jpg"/>
          <p:cNvPicPr>
            <a:picLocks noGrp="1" noChangeAspect="1"/>
          </p:cNvPicPr>
          <p:nvPr>
            <p:ph sz="half" idx="1"/>
          </p:nvPr>
        </p:nvPicPr>
        <p:blipFill>
          <a:blip r:embed="rId5" cstate="print"/>
          <a:stretch>
            <a:fillRect/>
          </a:stretch>
        </p:blipFill>
        <p:spPr>
          <a:xfrm>
            <a:off x="1828800" y="2286000"/>
            <a:ext cx="2743200" cy="3406140"/>
          </a:xfrm>
        </p:spPr>
      </p:pic>
      <p:pic>
        <p:nvPicPr>
          <p:cNvPr id="6" name="Content Placeholder 5" descr="cid:image001.jpg@01D3E15C.7DD26E60"/>
          <p:cNvPicPr>
            <a:picLocks noGrp="1" noChangeAspect="1"/>
          </p:cNvPicPr>
          <p:nvPr>
            <p:ph sz="half" idx="2"/>
          </p:nvPr>
        </p:nvPicPr>
        <p:blipFill>
          <a:blip r:embed="rId6" cstate="print"/>
          <a:srcRect/>
          <a:stretch>
            <a:fillRect/>
          </a:stretch>
        </p:blipFill>
        <p:spPr bwMode="auto">
          <a:xfrm>
            <a:off x="4800600" y="2286000"/>
            <a:ext cx="2795207" cy="3429000"/>
          </a:xfrm>
          <a:prstGeom prst="rect">
            <a:avLst/>
          </a:prstGeom>
          <a:noFill/>
          <a:ln w="9525">
            <a:noFill/>
            <a:miter lim="800000"/>
            <a:headEnd/>
            <a:tailEnd/>
          </a:ln>
        </p:spPr>
      </p:pic>
      <p:pic>
        <p:nvPicPr>
          <p:cNvPr id="8" name="j0214098.wav">
            <a:hlinkClick r:id="" action="ppaction://media"/>
          </p:cNvPr>
          <p:cNvPicPr>
            <a:picLocks noRot="1" noChangeAspect="1"/>
          </p:cNvPicPr>
          <p:nvPr>
            <a:wavAudioFile r:embed="rId1" name="j0214098.wav"/>
          </p:nvPr>
        </p:nvPicPr>
        <p:blipFill>
          <a:blip r:embed="rId7" cstate="print"/>
          <a:stretch>
            <a:fillRect/>
          </a:stretch>
        </p:blipFill>
        <p:spPr>
          <a:xfrm>
            <a:off x="4449763" y="3306763"/>
            <a:ext cx="244475" cy="244475"/>
          </a:xfrm>
          <a:prstGeom prst="rect">
            <a:avLst/>
          </a:prstGeom>
        </p:spPr>
      </p:pic>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 fill="hold"/>
                                        <p:tgtEl>
                                          <p:spTgt spid="8"/>
                                        </p:tgtEl>
                                      </p:cBhvr>
                                    </p:cmd>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94000" showWhenStopped="0">
                <p:cTn id="45" fill="remove"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First Category of the Days is…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O.C.G.A. §20-2-167 (a)(5)</a:t>
            </a:r>
          </a:p>
          <a:p>
            <a:pPr lvl="1"/>
            <a:r>
              <a:rPr lang="en-US" dirty="0" smtClean="0"/>
              <a:t>The budget of each local school system shall reflect all </a:t>
            </a:r>
            <a:r>
              <a:rPr lang="en-US" dirty="0" smtClean="0">
                <a:solidFill>
                  <a:schemeClr val="accent3"/>
                </a:solidFill>
              </a:rPr>
              <a:t>anticipated</a:t>
            </a:r>
            <a:r>
              <a:rPr lang="en-US" dirty="0" smtClean="0"/>
              <a:t> revenues from each source.  The budget of each local school system shall designate all of such anticipated revenues among the several funds or accounts of the system and shall not leave any anticipated revenues undesignated.  Except as other wise provided in this paragraph, all amounts allocated to each expenditure within the budget year for the purposes of that fund or account. </a:t>
            </a:r>
            <a:endParaRPr lang="en-US" dirty="0"/>
          </a:p>
        </p:txBody>
      </p:sp>
      <p:sp>
        <p:nvSpPr>
          <p:cNvPr id="4" name="Title 3"/>
          <p:cNvSpPr>
            <a:spLocks noGrp="1"/>
          </p:cNvSpPr>
          <p:nvPr>
            <p:ph type="title"/>
          </p:nvPr>
        </p:nvSpPr>
        <p:spPr/>
        <p:txBody>
          <a:bodyPr/>
          <a:lstStyle/>
          <a:p>
            <a:r>
              <a:rPr lang="en-US" dirty="0" smtClean="0"/>
              <a:t>Budget Process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O.C.G.A. §20-2-167 (c)</a:t>
            </a:r>
          </a:p>
          <a:p>
            <a:pPr lvl="1"/>
            <a:r>
              <a:rPr lang="en-US" dirty="0" smtClean="0"/>
              <a:t>The State Board of Education is authorized to prescribe a date by which each local unit of administration must submit a budget to the state board.  The regulations developed by the state board must make adequate provision for local revenue and modification prior to local approval and submittal to the State School Superintendent. </a:t>
            </a:r>
            <a:endParaRPr lang="en-US" dirty="0"/>
          </a:p>
        </p:txBody>
      </p:sp>
      <p:sp>
        <p:nvSpPr>
          <p:cNvPr id="3" name="Title 2"/>
          <p:cNvSpPr>
            <a:spLocks noGrp="1"/>
          </p:cNvSpPr>
          <p:nvPr>
            <p:ph type="title"/>
          </p:nvPr>
        </p:nvSpPr>
        <p:spPr/>
        <p:txBody>
          <a:bodyPr/>
          <a:lstStyle/>
          <a:p>
            <a:r>
              <a:rPr lang="en-US" dirty="0" smtClean="0"/>
              <a:t>Budget Process cont’d.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ws\Desktop\HB 61.jpg"/>
          <p:cNvPicPr>
            <a:picLocks noGrp="1" noChangeAspect="1" noChangeArrowheads="1"/>
          </p:cNvPicPr>
          <p:nvPr>
            <p:ph idx="1"/>
          </p:nvPr>
        </p:nvPicPr>
        <p:blipFill>
          <a:blip r:embed="rId2" cstate="print"/>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457200" y="685800"/>
            <a:ext cx="8229600" cy="1371600"/>
          </a:xfrm>
          <a:solidFill>
            <a:schemeClr val="bg1">
              <a:lumMod val="85000"/>
            </a:schemeClr>
          </a:solidFill>
        </p:spPr>
        <p:txBody>
          <a:bodyPr>
            <a:normAutofit/>
          </a:bodyPr>
          <a:lstStyle/>
          <a:p>
            <a:r>
              <a:rPr lang="en-US" dirty="0" smtClean="0"/>
              <a:t>HB 61</a:t>
            </a:r>
            <a:br>
              <a:rPr lang="en-US" dirty="0" smtClean="0"/>
            </a:br>
            <a:r>
              <a:rPr lang="en-US" dirty="0" smtClean="0"/>
              <a:t>SALES AND USE TAX</a:t>
            </a:r>
            <a:endParaRPr lang="en-US" dirty="0"/>
          </a:p>
        </p:txBody>
      </p:sp>
      <p:sp>
        <p:nvSpPr>
          <p:cNvPr id="7" name="TextBox 6"/>
          <p:cNvSpPr txBox="1"/>
          <p:nvPr/>
        </p:nvSpPr>
        <p:spPr>
          <a:xfrm>
            <a:off x="457200" y="2590800"/>
            <a:ext cx="8229600" cy="1323439"/>
          </a:xfrm>
          <a:prstGeom prst="rect">
            <a:avLst/>
          </a:prstGeom>
          <a:solidFill>
            <a:schemeClr val="tx2">
              <a:lumMod val="20000"/>
              <a:lumOff val="80000"/>
            </a:schemeClr>
          </a:solidFill>
        </p:spPr>
        <p:txBody>
          <a:bodyPr wrap="square" rtlCol="0">
            <a:spAutoFit/>
          </a:bodyPr>
          <a:lstStyle/>
          <a:p>
            <a:r>
              <a:rPr lang="en-US" sz="1600" dirty="0" smtClean="0"/>
              <a:t>Both Purchaser and dealer who acquire or sells tangible personal property outside this state, where the</a:t>
            </a:r>
          </a:p>
          <a:p>
            <a:r>
              <a:rPr lang="en-US" sz="1600" dirty="0" smtClean="0"/>
              <a:t>property is to be used, consumed, distributed, stored, or delivered electronically or physically in Georgia</a:t>
            </a:r>
          </a:p>
          <a:p>
            <a:r>
              <a:rPr lang="en-US" sz="1600" dirty="0" smtClean="0"/>
              <a:t>is required to pay 4% tax</a:t>
            </a:r>
          </a:p>
        </p:txBody>
      </p:sp>
      <p:sp>
        <p:nvSpPr>
          <p:cNvPr id="8" name="TextBox 7"/>
          <p:cNvSpPr txBox="1"/>
          <p:nvPr/>
        </p:nvSpPr>
        <p:spPr>
          <a:xfrm>
            <a:off x="533400" y="4419600"/>
            <a:ext cx="7789312" cy="1077218"/>
          </a:xfrm>
          <a:prstGeom prst="rect">
            <a:avLst/>
          </a:prstGeom>
          <a:solidFill>
            <a:schemeClr val="bg1">
              <a:lumMod val="85000"/>
            </a:schemeClr>
          </a:solidFill>
        </p:spPr>
        <p:txBody>
          <a:bodyPr wrap="square" rtlCol="0">
            <a:spAutoFit/>
          </a:bodyPr>
          <a:lstStyle/>
          <a:p>
            <a:r>
              <a:rPr lang="en-US" sz="1600" dirty="0" smtClean="0"/>
              <a:t>Failure to provide required Tax Notice or file Sales and Use Tax Statement =</a:t>
            </a:r>
          </a:p>
          <a:p>
            <a:r>
              <a:rPr lang="en-US" sz="1600" dirty="0" smtClean="0"/>
              <a:t>penalties of:</a:t>
            </a:r>
          </a:p>
          <a:p>
            <a:pPr lvl="1"/>
            <a:r>
              <a:rPr lang="en-US" sz="1600" dirty="0" smtClean="0"/>
              <a:t>$5/for each failure to provide Notice</a:t>
            </a:r>
          </a:p>
          <a:p>
            <a:pPr lvl="1"/>
            <a:r>
              <a:rPr lang="en-US" sz="1600" dirty="0" smtClean="0"/>
              <a:t>$10/for each failure to file Statement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O.C.G.A. §20-2-167 (e) </a:t>
            </a:r>
          </a:p>
          <a:p>
            <a:pPr lvl="1"/>
            <a:r>
              <a:rPr lang="en-US" dirty="0" smtClean="0"/>
              <a:t>No later than October 1, 2005, the State Board of Education shall develop rules and regulations requiring that each local board of education provide information as specified by the state board and which is not specifically made confidential by law, including school site budget and expenditure information and site average class size by grade, to members of the school council and the general public. </a:t>
            </a:r>
            <a:endParaRPr lang="en-US" dirty="0"/>
          </a:p>
        </p:txBody>
      </p:sp>
      <p:sp>
        <p:nvSpPr>
          <p:cNvPr id="3" name="Title 2"/>
          <p:cNvSpPr>
            <a:spLocks noGrp="1"/>
          </p:cNvSpPr>
          <p:nvPr>
            <p:ph type="title"/>
          </p:nvPr>
        </p:nvSpPr>
        <p:spPr/>
        <p:txBody>
          <a:bodyPr/>
          <a:lstStyle/>
          <a:p>
            <a:r>
              <a:rPr lang="en-US" dirty="0" smtClean="0"/>
              <a:t>Budget Process cont’d.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O.C.G.A. §20-2-167.1 (c)</a:t>
            </a:r>
          </a:p>
          <a:p>
            <a:pPr lvl="1"/>
            <a:r>
              <a:rPr lang="en-US" dirty="0" smtClean="0"/>
              <a:t>A summary of the annual operating budget proposed by the governing board and the annual operating budget adopted by the governing board shall be posted on a publicly available area of such governing body’s website.  The summary of the annual operating budget adopted by the governing body shall be maintained on such publicly available area of the website until the annual operating budget for the next fiscal year is adopted by the governing body. </a:t>
            </a:r>
          </a:p>
        </p:txBody>
      </p:sp>
      <p:sp>
        <p:nvSpPr>
          <p:cNvPr id="3" name="Title 2"/>
          <p:cNvSpPr>
            <a:spLocks noGrp="1"/>
          </p:cNvSpPr>
          <p:nvPr>
            <p:ph type="title"/>
          </p:nvPr>
        </p:nvSpPr>
        <p:spPr/>
        <p:txBody>
          <a:bodyPr/>
          <a:lstStyle/>
          <a:p>
            <a:r>
              <a:rPr lang="en-US" dirty="0" smtClean="0"/>
              <a:t>Budget Process cont’d.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544762"/>
          </a:xfrm>
        </p:spPr>
        <p:txBody>
          <a:bodyPr>
            <a:normAutofit fontScale="90000"/>
          </a:bodyPr>
          <a:lstStyle/>
          <a:p>
            <a:r>
              <a:rPr lang="en-US" dirty="0" smtClean="0"/>
              <a:t>Still questions and confusion regarding O.C.G.A. §20-2-167.1 and “Public Meetings”…</a:t>
            </a:r>
            <a:br>
              <a:rPr lang="en-US" dirty="0" smtClean="0"/>
            </a:b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0"/>
            <a:ext cx="8229600" cy="1143000"/>
          </a:xfrm>
        </p:spPr>
        <p:txBody>
          <a:bodyPr/>
          <a:lstStyle/>
          <a:p>
            <a:r>
              <a:rPr lang="en-US" dirty="0" smtClean="0"/>
              <a:t>Did you see this?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8202168"/>
          </a:xfrm>
          <a:solidFill>
            <a:schemeClr val="bg1"/>
          </a:solidFill>
        </p:spPr>
        <p:txBody>
          <a:bodyPr>
            <a:noAutofit/>
          </a:bodyPr>
          <a:lstStyle/>
          <a:p>
            <a:endParaRPr lang="en-US" sz="1100" b="1" dirty="0" smtClean="0"/>
          </a:p>
          <a:p>
            <a:endParaRPr lang="en-US" sz="1100" b="1" dirty="0" smtClean="0"/>
          </a:p>
          <a:p>
            <a:r>
              <a:rPr lang="en-US" sz="1100" b="1" dirty="0" smtClean="0"/>
              <a:t>From:</a:t>
            </a:r>
            <a:r>
              <a:rPr lang="en-US" sz="1100" dirty="0" smtClean="0"/>
              <a:t> Amy Rowell </a:t>
            </a:r>
            <a:br>
              <a:rPr lang="en-US" sz="1100" dirty="0" smtClean="0"/>
            </a:br>
            <a:r>
              <a:rPr lang="en-US" sz="1100" b="1" dirty="0" smtClean="0"/>
              <a:t>Sent:</a:t>
            </a:r>
            <a:r>
              <a:rPr lang="en-US" sz="1100" dirty="0" smtClean="0"/>
              <a:t> Friday, April 13, 2018 2:45 PM</a:t>
            </a:r>
            <a:br>
              <a:rPr lang="en-US" sz="1100" dirty="0" smtClean="0"/>
            </a:br>
            <a:r>
              <a:rPr lang="en-US" sz="1100" b="1" dirty="0" smtClean="0"/>
              <a:t>To:</a:t>
            </a:r>
            <a:r>
              <a:rPr lang="en-US" sz="1100" dirty="0" smtClean="0"/>
              <a:t> K12 Financial Review Coordinators &lt;</a:t>
            </a:r>
            <a:r>
              <a:rPr lang="en-US" sz="1100" u="sng" dirty="0" smtClean="0">
                <a:hlinkClick r:id="rId2"/>
              </a:rPr>
              <a:t>k12financialreview@list.doe.k12.ga.us</a:t>
            </a:r>
            <a:r>
              <a:rPr lang="en-US" sz="1100" dirty="0" smtClean="0"/>
              <a:t>&gt;; K12 Charter School Administrators &lt;</a:t>
            </a:r>
            <a:r>
              <a:rPr lang="en-US" sz="1100" u="sng" dirty="0" smtClean="0">
                <a:hlinkClick r:id="rId3"/>
              </a:rPr>
              <a:t>k12charterschooladmin@list.doe.k12.ga.us</a:t>
            </a:r>
            <a:r>
              <a:rPr lang="en-US" sz="1100" dirty="0" smtClean="0"/>
              <a:t>&gt;</a:t>
            </a:r>
            <a:br>
              <a:rPr lang="en-US" sz="1100" dirty="0" smtClean="0"/>
            </a:br>
            <a:r>
              <a:rPr lang="en-US" sz="1100" b="1" dirty="0" smtClean="0"/>
              <a:t>Cc:</a:t>
            </a:r>
            <a:r>
              <a:rPr lang="en-US" sz="1100" dirty="0" smtClean="0"/>
              <a:t> Ted Beck &lt;</a:t>
            </a:r>
            <a:r>
              <a:rPr lang="en-US" sz="1100" u="sng" dirty="0" smtClean="0">
                <a:hlinkClick r:id="rId4"/>
              </a:rPr>
              <a:t>tbeck@doe.k12.ga.us</a:t>
            </a:r>
            <a:r>
              <a:rPr lang="en-US" sz="1100" dirty="0" smtClean="0"/>
              <a:t>&gt;</a:t>
            </a:r>
            <a:br>
              <a:rPr lang="en-US" sz="1100" dirty="0" smtClean="0"/>
            </a:br>
            <a:r>
              <a:rPr lang="en-US" sz="1100" b="1" dirty="0" smtClean="0"/>
              <a:t>Subject:</a:t>
            </a:r>
            <a:r>
              <a:rPr lang="en-US" sz="1100" dirty="0" smtClean="0"/>
              <a:t> FMGLUA Chapter IV-2 - Preparing Operating Budgets</a:t>
            </a:r>
          </a:p>
          <a:p>
            <a:r>
              <a:rPr lang="en-US" sz="1100" dirty="0" smtClean="0"/>
              <a:t> </a:t>
            </a:r>
          </a:p>
          <a:p>
            <a:r>
              <a:rPr lang="en-US" sz="1100" dirty="0" smtClean="0"/>
              <a:t>Dear K12 Finance Officers:</a:t>
            </a:r>
            <a:br>
              <a:rPr lang="en-US" sz="1100" dirty="0" smtClean="0"/>
            </a:br>
            <a:endParaRPr lang="en-US" sz="1100" dirty="0" smtClean="0"/>
          </a:p>
          <a:p>
            <a:r>
              <a:rPr lang="en-US" sz="1100" dirty="0" smtClean="0"/>
              <a:t>House Bill 65 during the 2015-2016 legislative session provided additional requirements surrounding the budget process for LEAs.  O.C.G.A. Section 20-2-167.1 requires </a:t>
            </a:r>
            <a:r>
              <a:rPr lang="en-US" sz="1100" dirty="0" smtClean="0">
                <a:solidFill>
                  <a:schemeClr val="accent3"/>
                </a:solidFill>
              </a:rPr>
              <a:t>each LEA to hold at least two public meetings prior to the adoption of the initial budget.</a:t>
            </a:r>
            <a:r>
              <a:rPr lang="en-US" sz="1100" dirty="0" smtClean="0"/>
              <a:t>  The </a:t>
            </a:r>
            <a:r>
              <a:rPr lang="en-US" sz="1100" dirty="0" smtClean="0">
                <a:solidFill>
                  <a:schemeClr val="accent3"/>
                </a:solidFill>
              </a:rPr>
              <a:t>public meetings are required to be advertised in a local newspaper of general circulation</a:t>
            </a:r>
            <a:r>
              <a:rPr lang="en-US" sz="1100" dirty="0" smtClean="0"/>
              <a:t>, and should be the same newspaper utilized for all legal announcements of the board of education.  Additionally, the law </a:t>
            </a:r>
            <a:r>
              <a:rPr lang="en-US" sz="1100" dirty="0" smtClean="0">
                <a:solidFill>
                  <a:schemeClr val="accent3"/>
                </a:solidFill>
              </a:rPr>
              <a:t>further requires the LEA’s to post both the proposed and adopted annual budgets on a publicly available area of the LEA’s website. </a:t>
            </a:r>
            <a:br>
              <a:rPr lang="en-US" sz="1100" dirty="0" smtClean="0">
                <a:solidFill>
                  <a:schemeClr val="accent3"/>
                </a:solidFill>
              </a:rPr>
            </a:br>
            <a:endParaRPr lang="en-US" sz="1100" dirty="0" smtClean="0">
              <a:solidFill>
                <a:schemeClr val="accent3"/>
              </a:solidFill>
            </a:endParaRPr>
          </a:p>
          <a:p>
            <a:r>
              <a:rPr lang="en-US" sz="1100" b="1" dirty="0" smtClean="0"/>
              <a:t>The law does not explicitly require the tentative budget to be advertised in the legal news organ.</a:t>
            </a:r>
            <a:endParaRPr lang="en-US" sz="1100" dirty="0" smtClean="0"/>
          </a:p>
          <a:p>
            <a:r>
              <a:rPr lang="en-US" sz="1100" dirty="0" smtClean="0">
                <a:solidFill>
                  <a:schemeClr val="accent3"/>
                </a:solidFill>
              </a:rPr>
              <a:t>State Board Rule 160-5-2-.21 requires each LUA to comply with the procedures prescribed in the </a:t>
            </a:r>
            <a:r>
              <a:rPr lang="en-US" sz="1100" i="1" dirty="0" smtClean="0">
                <a:solidFill>
                  <a:schemeClr val="accent3"/>
                </a:solidFill>
              </a:rPr>
              <a:t>Financial Management for Georgia Local Units of Administration (FMGLUA)</a:t>
            </a:r>
            <a:r>
              <a:rPr lang="en-US" sz="1100" dirty="0" smtClean="0">
                <a:solidFill>
                  <a:schemeClr val="accent3"/>
                </a:solidFill>
              </a:rPr>
              <a:t> for the preparation of the annual budget reports.</a:t>
            </a:r>
            <a:r>
              <a:rPr lang="en-US" sz="1100" dirty="0" smtClean="0"/>
              <a:t>  Chapter IV-2 – Preparing Operating Budgets of the FMGLUA previously required LEAs to advertise the tentative budget at least two weeks prior to the final adoption of the initial budget.  This requirement is a policy requirement, and not a requirement set forth in the law.</a:t>
            </a:r>
          </a:p>
          <a:p>
            <a:r>
              <a:rPr lang="en-US" sz="1100" dirty="0" smtClean="0"/>
              <a:t>In order to be consistent with the requirements in the law, the </a:t>
            </a:r>
            <a:r>
              <a:rPr lang="en-US" sz="1100" b="1" dirty="0" smtClean="0"/>
              <a:t>FMGLUA has been revised</a:t>
            </a:r>
            <a:r>
              <a:rPr lang="en-US" sz="1100" dirty="0" smtClean="0"/>
              <a:t> to eliminate the requirement to advertise the tentative budget.  </a:t>
            </a:r>
            <a:r>
              <a:rPr lang="en-US" sz="1100" b="1" dirty="0" smtClean="0"/>
              <a:t>The tentative budget must be published on the LEA’s external website, and the reporting/advertising requirements surrounding the millage rate as set forth in O.C.G.A. 48-5-32.1 still apply.</a:t>
            </a:r>
            <a:r>
              <a:rPr lang="en-US" sz="1100" dirty="0" smtClean="0"/>
              <a:t>  </a:t>
            </a:r>
            <a:br>
              <a:rPr lang="en-US" sz="1100" dirty="0" smtClean="0"/>
            </a:br>
            <a:endParaRPr lang="en-US" sz="1100" dirty="0" smtClean="0"/>
          </a:p>
          <a:p>
            <a:r>
              <a:rPr lang="en-US" sz="1100" dirty="0" smtClean="0"/>
              <a:t>Additionally, the advertisements for the public meetings should reference the website location of the budget documents published for review.  Each LEA should determine the most optimal method of communication to the constituents.  If the LEA’s constituents are more likely to review the budget documents in the legal news organ, then the LEA may make the local decision to continue advertising the tentative budget in that manner.  However, since the advertisement of the tentative budget is not required by Title 20 Code, the FMGLUA has been updated.</a:t>
            </a:r>
            <a:br>
              <a:rPr lang="en-US" sz="1100" dirty="0" smtClean="0"/>
            </a:br>
            <a:endParaRPr lang="en-US" sz="1100" dirty="0" smtClean="0"/>
          </a:p>
          <a:p>
            <a:r>
              <a:rPr lang="en-US" sz="1100" dirty="0" smtClean="0"/>
              <a:t>Please note that the requirements surrounding the public meetings and publication of the proposed and adopted budgets are in the spirit of promoting the most transparent operations as possible.  Each local board of education should develop the budget policies that best meet the initiatives of public involvement in the budgetary process for their LEA.</a:t>
            </a:r>
          </a:p>
          <a:p>
            <a:r>
              <a:rPr lang="en-US" sz="1100" dirty="0" smtClean="0"/>
              <a:t>Please contact Financial Review if you have any questions regarding the revised FMGLUA Chapter IV-2.</a:t>
            </a:r>
            <a:br>
              <a:rPr lang="en-US" sz="1100" dirty="0" smtClean="0"/>
            </a:br>
            <a:endParaRPr lang="en-US" sz="1100" dirty="0" smtClean="0"/>
          </a:p>
          <a:p>
            <a:r>
              <a:rPr lang="en-US" sz="1100" dirty="0" smtClean="0"/>
              <a:t> 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dget slide 1.jpg"/>
          <p:cNvPicPr>
            <a:picLocks noGrp="1" noChangeAspect="1"/>
          </p:cNvPicPr>
          <p:nvPr>
            <p:ph idx="1"/>
          </p:nvPr>
        </p:nvPicPr>
        <p:blipFill>
          <a:blip r:embed="rId2" cstate="print"/>
          <a:stretch>
            <a:fillRect/>
          </a:stretch>
        </p:blipFill>
        <p:spPr>
          <a:xfrm>
            <a:off x="1" y="0"/>
            <a:ext cx="9144000" cy="6858000"/>
          </a:xfrm>
        </p:spPr>
      </p:pic>
      <p:sp>
        <p:nvSpPr>
          <p:cNvPr id="3" name="Title 2"/>
          <p:cNvSpPr>
            <a:spLocks noGrp="1"/>
          </p:cNvSpPr>
          <p:nvPr>
            <p:ph type="title"/>
          </p:nvPr>
        </p:nvSpPr>
        <p:spPr>
          <a:solidFill>
            <a:schemeClr val="bg1">
              <a:lumMod val="95000"/>
            </a:schemeClr>
          </a:solidFill>
        </p:spPr>
        <p:txBody>
          <a:bodyPr/>
          <a:lstStyle/>
          <a:p>
            <a:r>
              <a:rPr lang="en-US" dirty="0" smtClean="0"/>
              <a:t>FMGLUA revisions</a:t>
            </a:r>
            <a:endParaRPr lang="en-US" dirty="0"/>
          </a:p>
        </p:txBody>
      </p:sp>
      <p:sp>
        <p:nvSpPr>
          <p:cNvPr id="5" name="TextBox 4"/>
          <p:cNvSpPr txBox="1"/>
          <p:nvPr/>
        </p:nvSpPr>
        <p:spPr>
          <a:xfrm>
            <a:off x="609600" y="2133600"/>
            <a:ext cx="8077200" cy="1692771"/>
          </a:xfrm>
          <a:prstGeom prst="rect">
            <a:avLst/>
          </a:prstGeom>
          <a:solidFill>
            <a:schemeClr val="bg1">
              <a:lumMod val="95000"/>
            </a:schemeClr>
          </a:solidFill>
        </p:spPr>
        <p:txBody>
          <a:bodyPr wrap="square" rtlCol="0">
            <a:spAutoFit/>
          </a:bodyPr>
          <a:lstStyle/>
          <a:p>
            <a:r>
              <a:rPr lang="en-US" sz="2600" dirty="0" smtClean="0"/>
              <a:t>Informal Budget Hearings:</a:t>
            </a:r>
          </a:p>
          <a:p>
            <a:pPr lvl="1">
              <a:buFont typeface="Arial" pitchFamily="34" charset="0"/>
              <a:buChar char="•"/>
            </a:pPr>
            <a:r>
              <a:rPr lang="en-US" sz="2600" dirty="0" smtClean="0"/>
              <a:t>Administrators develop budget</a:t>
            </a:r>
          </a:p>
          <a:p>
            <a:pPr lvl="1">
              <a:buFont typeface="Arial" pitchFamily="34" charset="0"/>
              <a:buChar char="•"/>
            </a:pPr>
            <a:r>
              <a:rPr lang="en-US" sz="2600" dirty="0" smtClean="0"/>
              <a:t>Superintendent presents to Board of Education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dget slide 2.jpg"/>
          <p:cNvPicPr>
            <a:picLocks noGrp="1" noChangeAspect="1"/>
          </p:cNvPicPr>
          <p:nvPr>
            <p:ph idx="1"/>
          </p:nvPr>
        </p:nvPicPr>
        <p:blipFill>
          <a:blip r:embed="rId2" cstate="print"/>
          <a:stretch>
            <a:fillRect/>
          </a:stretch>
        </p:blipFill>
        <p:spPr>
          <a:xfrm>
            <a:off x="1" y="0"/>
            <a:ext cx="9144000" cy="6858000"/>
          </a:xfrm>
        </p:spPr>
      </p:pic>
      <p:sp>
        <p:nvSpPr>
          <p:cNvPr id="3" name="Title 2"/>
          <p:cNvSpPr>
            <a:spLocks noGrp="1"/>
          </p:cNvSpPr>
          <p:nvPr>
            <p:ph type="title"/>
          </p:nvPr>
        </p:nvSpPr>
        <p:spPr>
          <a:solidFill>
            <a:schemeClr val="bg1">
              <a:lumMod val="95000"/>
            </a:schemeClr>
          </a:solidFill>
          <a:ln>
            <a:solidFill>
              <a:schemeClr val="bg1">
                <a:lumMod val="95000"/>
              </a:schemeClr>
            </a:solidFill>
          </a:ln>
        </p:spPr>
        <p:txBody>
          <a:bodyPr/>
          <a:lstStyle/>
          <a:p>
            <a:r>
              <a:rPr lang="en-US" dirty="0" smtClean="0"/>
              <a:t>FMGLUA revisions</a:t>
            </a:r>
            <a:endParaRPr lang="en-US" dirty="0"/>
          </a:p>
        </p:txBody>
      </p:sp>
      <p:sp>
        <p:nvSpPr>
          <p:cNvPr id="5" name="TextBox 4"/>
          <p:cNvSpPr txBox="1"/>
          <p:nvPr/>
        </p:nvSpPr>
        <p:spPr>
          <a:xfrm>
            <a:off x="533400" y="2286000"/>
            <a:ext cx="8273419" cy="1692771"/>
          </a:xfrm>
          <a:prstGeom prst="rect">
            <a:avLst/>
          </a:prstGeom>
          <a:solidFill>
            <a:schemeClr val="bg1">
              <a:lumMod val="95000"/>
            </a:schemeClr>
          </a:solidFill>
        </p:spPr>
        <p:txBody>
          <a:bodyPr wrap="none" rtlCol="0">
            <a:spAutoFit/>
          </a:bodyPr>
          <a:lstStyle/>
          <a:p>
            <a:r>
              <a:rPr lang="en-US" sz="2600" dirty="0" smtClean="0"/>
              <a:t>Two Public Hearings:</a:t>
            </a:r>
          </a:p>
          <a:p>
            <a:pPr lvl="1">
              <a:buFont typeface="Arial" pitchFamily="34" charset="0"/>
              <a:buChar char="•"/>
            </a:pPr>
            <a:r>
              <a:rPr lang="en-US" sz="2600" dirty="0" smtClean="0"/>
              <a:t>Held </a:t>
            </a:r>
            <a:r>
              <a:rPr lang="en-US" sz="2600" u="sng" dirty="0" smtClean="0"/>
              <a:t>before </a:t>
            </a:r>
            <a:r>
              <a:rPr lang="en-US" sz="2600" dirty="0" smtClean="0"/>
              <a:t>Board of Education adopts budget</a:t>
            </a:r>
          </a:p>
          <a:p>
            <a:pPr lvl="1">
              <a:buFont typeface="Arial" pitchFamily="34" charset="0"/>
              <a:buChar char="•"/>
            </a:pPr>
            <a:r>
              <a:rPr lang="en-US" sz="2600" dirty="0" smtClean="0"/>
              <a:t>For public input on budget</a:t>
            </a:r>
          </a:p>
          <a:p>
            <a:pPr lvl="1">
              <a:buFont typeface="Arial" pitchFamily="34" charset="0"/>
              <a:buChar char="•"/>
            </a:pPr>
            <a:r>
              <a:rPr lang="en-US" sz="2600" dirty="0" smtClean="0"/>
              <a:t>Not in same week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dget slide 2.jpg"/>
          <p:cNvPicPr>
            <a:picLocks noGrp="1" noChangeAspect="1"/>
          </p:cNvPicPr>
          <p:nvPr>
            <p:ph idx="1"/>
          </p:nvPr>
        </p:nvPicPr>
        <p:blipFill>
          <a:blip r:embed="rId2" cstate="print"/>
          <a:stretch>
            <a:fillRect/>
          </a:stretch>
        </p:blipFill>
        <p:spPr>
          <a:xfrm>
            <a:off x="0" y="0"/>
            <a:ext cx="9143999" cy="6858000"/>
          </a:xfrm>
        </p:spPr>
      </p:pic>
      <p:sp>
        <p:nvSpPr>
          <p:cNvPr id="3" name="Title 2"/>
          <p:cNvSpPr>
            <a:spLocks noGrp="1"/>
          </p:cNvSpPr>
          <p:nvPr>
            <p:ph type="title"/>
          </p:nvPr>
        </p:nvSpPr>
        <p:spPr>
          <a:solidFill>
            <a:schemeClr val="bg1">
              <a:lumMod val="95000"/>
            </a:schemeClr>
          </a:solidFill>
        </p:spPr>
        <p:txBody>
          <a:bodyPr/>
          <a:lstStyle/>
          <a:p>
            <a:r>
              <a:rPr lang="en-US" dirty="0" smtClean="0"/>
              <a:t>FMGLUA revisions</a:t>
            </a:r>
            <a:endParaRPr lang="en-US" dirty="0"/>
          </a:p>
        </p:txBody>
      </p:sp>
      <p:sp>
        <p:nvSpPr>
          <p:cNvPr id="5" name="TextBox 4"/>
          <p:cNvSpPr txBox="1"/>
          <p:nvPr/>
        </p:nvSpPr>
        <p:spPr>
          <a:xfrm>
            <a:off x="640080" y="2011680"/>
            <a:ext cx="7377341" cy="892552"/>
          </a:xfrm>
          <a:prstGeom prst="rect">
            <a:avLst/>
          </a:prstGeom>
          <a:solidFill>
            <a:schemeClr val="bg1">
              <a:lumMod val="95000"/>
            </a:schemeClr>
          </a:solidFill>
        </p:spPr>
        <p:txBody>
          <a:bodyPr wrap="none" rtlCol="0">
            <a:spAutoFit/>
          </a:bodyPr>
          <a:lstStyle/>
          <a:p>
            <a:r>
              <a:rPr lang="en-US" sz="2600" dirty="0" smtClean="0"/>
              <a:t>Tentative Budget:</a:t>
            </a:r>
          </a:p>
          <a:p>
            <a:pPr lvl="1">
              <a:buFont typeface="Arial" pitchFamily="34" charset="0"/>
              <a:buChar char="•"/>
            </a:pPr>
            <a:r>
              <a:rPr lang="en-US" sz="2600" dirty="0" smtClean="0"/>
              <a:t>Adopt 2 weeks prior to proposed budget</a:t>
            </a:r>
          </a:p>
        </p:txBody>
      </p:sp>
      <p:sp>
        <p:nvSpPr>
          <p:cNvPr id="6" name="TextBox 5"/>
          <p:cNvSpPr txBox="1"/>
          <p:nvPr/>
        </p:nvSpPr>
        <p:spPr>
          <a:xfrm>
            <a:off x="822960" y="3474720"/>
            <a:ext cx="6947736" cy="1292662"/>
          </a:xfrm>
          <a:prstGeom prst="rect">
            <a:avLst/>
          </a:prstGeom>
          <a:solidFill>
            <a:schemeClr val="bg1">
              <a:lumMod val="95000"/>
            </a:schemeClr>
          </a:solidFill>
        </p:spPr>
        <p:txBody>
          <a:bodyPr wrap="none" rtlCol="0">
            <a:spAutoFit/>
          </a:bodyPr>
          <a:lstStyle/>
          <a:p>
            <a:r>
              <a:rPr lang="en-US" sz="2600" dirty="0" smtClean="0"/>
              <a:t>Publish Tentative and Initial Budget:</a:t>
            </a:r>
          </a:p>
          <a:p>
            <a:pPr lvl="1">
              <a:buFont typeface="Arial" pitchFamily="34" charset="0"/>
              <a:buChar char="•"/>
            </a:pPr>
            <a:r>
              <a:rPr lang="en-US" sz="2600" dirty="0" smtClean="0"/>
              <a:t>Publish tentative on website until final</a:t>
            </a:r>
          </a:p>
          <a:p>
            <a:pPr lvl="1">
              <a:buFont typeface="Arial" pitchFamily="34" charset="0"/>
              <a:buChar char="•"/>
            </a:pPr>
            <a:r>
              <a:rPr lang="en-US" sz="2600" dirty="0" smtClean="0"/>
              <a:t>Final stays on website new final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the “initial budget”?</a:t>
            </a:r>
            <a:endParaRPr lang="en-US" dirty="0"/>
          </a:p>
        </p:txBody>
      </p:sp>
      <p:pic>
        <p:nvPicPr>
          <p:cNvPr id="3074" name="Picture 2" descr="C:\Users\rws\AppData\Local\Microsoft\Windows\Temporary Internet Files\Content.IE5\855XSHMJ\Budget_3000403132137[1].jpg"/>
          <p:cNvPicPr>
            <a:picLocks noGrp="1" noChangeAspect="1" noChangeArrowheads="1"/>
          </p:cNvPicPr>
          <p:nvPr>
            <p:ph idx="1"/>
          </p:nvPr>
        </p:nvPicPr>
        <p:blipFill>
          <a:blip r:embed="rId2" cstate="print"/>
          <a:srcRect/>
          <a:stretch>
            <a:fillRect/>
          </a:stretch>
        </p:blipFill>
        <p:spPr bwMode="auto">
          <a:xfrm>
            <a:off x="2468880" y="2286000"/>
            <a:ext cx="4572000" cy="3444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from="(-#ppt_w/2)" to="(#ppt_x)" calcmode="lin" valueType="num">
                                      <p:cBhvr>
                                        <p:cTn id="7" dur="600" fill="hold">
                                          <p:stCondLst>
                                            <p:cond delay="0"/>
                                          </p:stCondLst>
                                        </p:cTn>
                                        <p:tgtEl>
                                          <p:spTgt spid="3074"/>
                                        </p:tgtEl>
                                        <p:attrNameLst>
                                          <p:attrName>ppt_x</p:attrName>
                                        </p:attrNameLst>
                                      </p:cBhvr>
                                    </p:anim>
                                    <p:anim from="0" to="-1.0" calcmode="lin" valueType="num">
                                      <p:cBhvr>
                                        <p:cTn id="8" dur="200" decel="50000" autoRev="1" fill="hold">
                                          <p:stCondLst>
                                            <p:cond delay="600"/>
                                          </p:stCondLst>
                                        </p:cTn>
                                        <p:tgtEl>
                                          <p:spTgt spid="3074"/>
                                        </p:tgtEl>
                                        <p:attrNameLst>
                                          <p:attrName>xshear</p:attrName>
                                        </p:attrNameLst>
                                      </p:cBhvr>
                                    </p:anim>
                                    <p:animScale>
                                      <p:cBhvr>
                                        <p:cTn id="9" dur="200" decel="100000" autoRev="1" fill="hold">
                                          <p:stCondLst>
                                            <p:cond delay="600"/>
                                          </p:stCondLst>
                                        </p:cTn>
                                        <p:tgtEl>
                                          <p:spTgt spid="3074"/>
                                        </p:tgtEl>
                                      </p:cBhvr>
                                      <p:from x="100000" y="100000"/>
                                      <p:to x="80000" y="100000"/>
                                    </p:animScale>
                                    <p:anim by="(#ppt_h/3+#ppt_w*0.1)" calcmode="lin" valueType="num">
                                      <p:cBhvr additive="sum">
                                        <p:cTn id="10" dur="200" decel="100000" autoRev="1" fill="hold">
                                          <p:stCondLst>
                                            <p:cond delay="600"/>
                                          </p:stCondLst>
                                        </p:cTn>
                                        <p:tgtEl>
                                          <p:spTgt spid="307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did you waive as a Charter School or Strategic Waiver System?</a:t>
            </a:r>
          </a:p>
          <a:p>
            <a:pPr lvl="1"/>
            <a:r>
              <a:rPr lang="en-US" dirty="0" smtClean="0"/>
              <a:t>Expenditure Controls?</a:t>
            </a:r>
          </a:p>
          <a:p>
            <a:pPr lvl="2"/>
            <a:r>
              <a:rPr lang="en-US" dirty="0" smtClean="0"/>
              <a:t>20-2-171</a:t>
            </a:r>
          </a:p>
          <a:p>
            <a:pPr lvl="2"/>
            <a:r>
              <a:rPr lang="en-US" dirty="0" smtClean="0"/>
              <a:t>20-2-167</a:t>
            </a:r>
          </a:p>
          <a:p>
            <a:pPr lvl="2"/>
            <a:r>
              <a:rPr lang="en-US" dirty="0" smtClean="0"/>
              <a:t>20-2-411</a:t>
            </a:r>
          </a:p>
          <a:p>
            <a:pPr lvl="2"/>
            <a:r>
              <a:rPr lang="en-US" dirty="0" smtClean="0"/>
              <a:t>Various Attorney General Opinions</a:t>
            </a:r>
          </a:p>
          <a:p>
            <a:pPr lvl="2"/>
            <a:r>
              <a:rPr lang="en-US" dirty="0" smtClean="0"/>
              <a:t>Georgia Constitution Amended 8, §6, ¶1 </a:t>
            </a:r>
          </a:p>
        </p:txBody>
      </p:sp>
      <p:sp>
        <p:nvSpPr>
          <p:cNvPr id="3" name="Title 2"/>
          <p:cNvSpPr>
            <a:spLocks noGrp="1"/>
          </p:cNvSpPr>
          <p:nvPr>
            <p:ph type="title"/>
          </p:nvPr>
        </p:nvSpPr>
        <p:spPr/>
        <p:txBody>
          <a:bodyPr/>
          <a:lstStyle/>
          <a:p>
            <a:r>
              <a:rPr lang="en-US" dirty="0" smtClean="0"/>
              <a:t>Waivers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ws\Desktop\HB 65.jpg"/>
          <p:cNvPicPr>
            <a:picLocks noGrp="1" noChangeAspect="1" noChangeArrowheads="1"/>
          </p:cNvPicPr>
          <p:nvPr>
            <p:ph idx="1"/>
          </p:nvPr>
        </p:nvPicPr>
        <p:blipFill>
          <a:blip r:embed="rId2" cstate="print"/>
          <a:stretch>
            <a:fillRect/>
          </a:stretch>
        </p:blipFill>
        <p:spPr bwMode="auto">
          <a:xfrm>
            <a:off x="0" y="0"/>
            <a:ext cx="9143999" cy="6858000"/>
          </a:xfrm>
          <a:prstGeom prst="rect">
            <a:avLst/>
          </a:prstGeom>
          <a:noFill/>
        </p:spPr>
      </p:pic>
      <p:sp>
        <p:nvSpPr>
          <p:cNvPr id="3" name="Title 2"/>
          <p:cNvSpPr>
            <a:spLocks noGrp="1"/>
          </p:cNvSpPr>
          <p:nvPr>
            <p:ph type="title"/>
          </p:nvPr>
        </p:nvSpPr>
        <p:spPr>
          <a:solidFill>
            <a:schemeClr val="bg1">
              <a:lumMod val="85000"/>
            </a:schemeClr>
          </a:solidFill>
        </p:spPr>
        <p:txBody>
          <a:bodyPr>
            <a:normAutofit fontScale="90000"/>
          </a:bodyPr>
          <a:lstStyle/>
          <a:p>
            <a:r>
              <a:rPr lang="en-US" dirty="0" smtClean="0"/>
              <a:t>HB 65</a:t>
            </a:r>
            <a:br>
              <a:rPr lang="en-US" dirty="0" smtClean="0"/>
            </a:br>
            <a:r>
              <a:rPr lang="en-US" dirty="0" smtClean="0"/>
              <a:t>Medical Marijuana </a:t>
            </a:r>
            <a:endParaRPr lang="en-US" dirty="0"/>
          </a:p>
        </p:txBody>
      </p:sp>
      <p:sp>
        <p:nvSpPr>
          <p:cNvPr id="10" name="TextBox 9"/>
          <p:cNvSpPr txBox="1"/>
          <p:nvPr/>
        </p:nvSpPr>
        <p:spPr>
          <a:xfrm>
            <a:off x="457200" y="2286000"/>
            <a:ext cx="6248400" cy="369332"/>
          </a:xfrm>
          <a:prstGeom prst="rect">
            <a:avLst/>
          </a:prstGeom>
          <a:solidFill>
            <a:schemeClr val="bg1">
              <a:lumMod val="85000"/>
            </a:schemeClr>
          </a:solidFill>
        </p:spPr>
        <p:txBody>
          <a:bodyPr wrap="square" rtlCol="0">
            <a:spAutoFit/>
          </a:bodyPr>
          <a:lstStyle/>
          <a:p>
            <a:r>
              <a:rPr lang="en-US" b="1" dirty="0" smtClean="0"/>
              <a:t>Creates a commission on Low THC Medical Oil Access</a:t>
            </a:r>
          </a:p>
        </p:txBody>
      </p:sp>
      <p:sp>
        <p:nvSpPr>
          <p:cNvPr id="11" name="TextBox 10"/>
          <p:cNvSpPr txBox="1"/>
          <p:nvPr/>
        </p:nvSpPr>
        <p:spPr>
          <a:xfrm>
            <a:off x="3108960" y="3291840"/>
            <a:ext cx="4607352" cy="2831544"/>
          </a:xfrm>
          <a:prstGeom prst="rect">
            <a:avLst/>
          </a:prstGeom>
          <a:solidFill>
            <a:schemeClr val="bg1">
              <a:lumMod val="85000"/>
            </a:schemeClr>
          </a:solidFill>
        </p:spPr>
        <p:txBody>
          <a:bodyPr wrap="square" rtlCol="0">
            <a:spAutoFit/>
          </a:bodyPr>
          <a:lstStyle/>
          <a:p>
            <a:r>
              <a:rPr lang="en-US" b="1" dirty="0" smtClean="0"/>
              <a:t>Expands use of Medical Cannabis Oil for:</a:t>
            </a:r>
          </a:p>
          <a:p>
            <a:endParaRPr lang="en-US" b="1" dirty="0" smtClean="0"/>
          </a:p>
          <a:p>
            <a:pPr lvl="1">
              <a:buFont typeface="Arial" pitchFamily="34" charset="0"/>
              <a:buChar char="•"/>
            </a:pPr>
            <a:r>
              <a:rPr lang="en-US" b="1" dirty="0" smtClean="0"/>
              <a:t>PTSD if 18 or older</a:t>
            </a:r>
          </a:p>
          <a:p>
            <a:pPr lvl="1">
              <a:buFont typeface="Arial" pitchFamily="34" charset="0"/>
              <a:buChar char="•"/>
            </a:pPr>
            <a:r>
              <a:rPr lang="en-US" b="1" dirty="0" smtClean="0"/>
              <a:t>Intractable pain – pain that “generally </a:t>
            </a:r>
          </a:p>
          <a:p>
            <a:pPr lvl="1"/>
            <a:r>
              <a:rPr lang="en-US" b="1" dirty="0" smtClean="0"/>
              <a:t>accepted medical practice” is unable to </a:t>
            </a:r>
          </a:p>
          <a:p>
            <a:pPr lvl="1"/>
            <a:r>
              <a:rPr lang="en-US" b="1" dirty="0" smtClean="0"/>
              <a:t>provide relief within 6 minutes</a:t>
            </a:r>
            <a:endParaRPr lang="en-US" sz="1600" b="1" dirty="0" smtClean="0"/>
          </a:p>
          <a:p>
            <a:pPr lvl="1"/>
            <a:r>
              <a:rPr lang="en-US" sz="1600" dirty="0" smtClean="0"/>
              <a:t> </a:t>
            </a:r>
          </a:p>
        </p:txBody>
      </p:sp>
      <p:pic>
        <p:nvPicPr>
          <p:cNvPr id="3075" name="Picture 3" descr="C:\Users\rws\AppData\Local\Microsoft\Windows\Temporary Internet Files\Content.IE5\V7Z4UZ2O\4539304634_2f082de9cd_z[1].jpg"/>
          <p:cNvPicPr>
            <a:picLocks noGrp="1" noChangeAspect="1" noChangeArrowheads="1"/>
          </p:cNvPicPr>
          <p:nvPr>
            <p:ph sz="quarter" idx="4294967295"/>
          </p:nvPr>
        </p:nvPicPr>
        <p:blipFill>
          <a:blip r:embed="rId3" cstate="print"/>
          <a:srcRect/>
          <a:stretch>
            <a:fillRect/>
          </a:stretch>
        </p:blipFill>
        <p:spPr bwMode="auto">
          <a:xfrm>
            <a:off x="1645920" y="1279525"/>
            <a:ext cx="4667250" cy="42275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1+#ppt_w/2"/>
                                          </p:val>
                                        </p:tav>
                                        <p:tav tm="100000">
                                          <p:val>
                                            <p:strVal val="#ppt_x"/>
                                          </p:val>
                                        </p:tav>
                                      </p:tavLst>
                                    </p:anim>
                                    <p:anim calcmode="lin" valueType="num">
                                      <p:cBhvr additive="base">
                                        <p:cTn id="20"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endParaRPr lang="en-US" sz="2800" dirty="0" smtClean="0"/>
          </a:p>
          <a:p>
            <a:pPr marL="0" indent="0">
              <a:buNone/>
            </a:pPr>
            <a:r>
              <a:rPr lang="en-US" sz="2800" dirty="0" smtClean="0"/>
              <a:t>(a) Except as provided in this article or in a charter, a charter school, or for charter systems, each school within the system, </a:t>
            </a:r>
            <a:r>
              <a:rPr lang="en-US" sz="2800" b="1" dirty="0" smtClean="0">
                <a:solidFill>
                  <a:srgbClr val="FF0000"/>
                </a:solidFill>
              </a:rPr>
              <a:t>shall not be subject to the provisions of this title or any state or local rule, regulation, policy, or procedure relating to schools </a:t>
            </a:r>
            <a:r>
              <a:rPr lang="en-US" sz="2800" dirty="0" smtClean="0"/>
              <a:t>within an applicable school system regardless of whether such rule, regulation, policy, or procedure is established by the local board, the state board, or the Department of Education;</a:t>
            </a:r>
            <a:endParaRPr lang="en-US" sz="2800" dirty="0"/>
          </a:p>
        </p:txBody>
      </p:sp>
      <p:sp>
        <p:nvSpPr>
          <p:cNvPr id="5" name="Slide Number Placeholder 4"/>
          <p:cNvSpPr>
            <a:spLocks noGrp="1"/>
          </p:cNvSpPr>
          <p:nvPr>
            <p:ph type="sldNum" sz="quarter" idx="12"/>
          </p:nvPr>
        </p:nvSpPr>
        <p:spPr>
          <a:prstGeom prst="rect">
            <a:avLst/>
          </a:prstGeom>
        </p:spPr>
        <p:txBody>
          <a:bodyPr/>
          <a:lstStyle/>
          <a:p>
            <a:pPr algn="ctr" eaLnBrk="1" latinLnBrk="0" hangingPunct="1"/>
            <a:fld id="{2BBB5E19-F10A-4C2F-BF6F-11C513378A2E}" type="slidenum">
              <a:rPr kumimoji="0" lang="en-US" smtClean="0"/>
              <a:pPr algn="ctr" eaLnBrk="1" latinLnBrk="0" hangingPunct="1"/>
              <a:t>40</a:t>
            </a:fld>
            <a:endParaRPr kumimoji="0" lang="en-US" dirty="0"/>
          </a:p>
        </p:txBody>
      </p:sp>
      <p:sp>
        <p:nvSpPr>
          <p:cNvPr id="2" name="Title 1"/>
          <p:cNvSpPr>
            <a:spLocks noGrp="1"/>
          </p:cNvSpPr>
          <p:nvPr>
            <p:ph type="title"/>
          </p:nvPr>
        </p:nvSpPr>
        <p:spPr/>
        <p:txBody>
          <a:bodyPr>
            <a:noAutofit/>
          </a:bodyPr>
          <a:lstStyle/>
          <a:p>
            <a:r>
              <a:rPr lang="en-US" sz="4400" dirty="0" smtClean="0"/>
              <a:t>Charter School Law</a:t>
            </a:r>
            <a:br>
              <a:rPr lang="en-US" sz="4400" dirty="0" smtClean="0"/>
            </a:br>
            <a:r>
              <a:rPr lang="en-US" sz="4400" dirty="0" smtClean="0"/>
              <a:t>O.C.G.A. § 20-2-2065 </a:t>
            </a:r>
            <a:endParaRPr lang="en-US" sz="44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r>
              <a:rPr lang="en-US" sz="2800" dirty="0" smtClean="0"/>
              <a:t>(e) The state board shall be authorized to approve a waiver or variance request of </a:t>
            </a:r>
            <a:r>
              <a:rPr lang="en-US" sz="2800" b="1" dirty="0" smtClean="0">
                <a:solidFill>
                  <a:srgbClr val="FF0000"/>
                </a:solidFill>
              </a:rPr>
              <a:t>specifically identified state rules, regulations, policies, and procedures or provisions of this chapter upon the inclusion of such request in the local school system's proposed contract</a:t>
            </a:r>
            <a:r>
              <a:rPr lang="en-US" sz="2800" dirty="0" smtClean="0">
                <a:solidFill>
                  <a:srgbClr val="FF0000"/>
                </a:solidFill>
              </a:rPr>
              <a:t> </a:t>
            </a:r>
            <a:r>
              <a:rPr lang="en-US" sz="2800" dirty="0" smtClean="0"/>
              <a:t>and </a:t>
            </a:r>
            <a:r>
              <a:rPr lang="en-US" sz="2800" b="1" dirty="0" smtClean="0"/>
              <a:t>in accordance with subsection (b) of Code Section 20-2-84</a:t>
            </a:r>
            <a:r>
              <a:rPr lang="en-US" sz="2800" dirty="0" smtClean="0"/>
              <a:t>.</a:t>
            </a:r>
          </a:p>
          <a:p>
            <a:endParaRPr lang="en-US" sz="2800" dirty="0"/>
          </a:p>
        </p:txBody>
      </p:sp>
      <p:sp>
        <p:nvSpPr>
          <p:cNvPr id="4" name="Slide Number Placeholder 3"/>
          <p:cNvSpPr>
            <a:spLocks noGrp="1"/>
          </p:cNvSpPr>
          <p:nvPr>
            <p:ph type="sldNum" sz="quarter" idx="12"/>
          </p:nvPr>
        </p:nvSpPr>
        <p:spPr/>
        <p:txBody>
          <a:bodyPr/>
          <a:lstStyle/>
          <a:p>
            <a:pPr>
              <a:defRPr/>
            </a:pPr>
            <a:fld id="{A52F134E-BC93-47FE-8058-E63AFDEB62F5}" type="slidenum">
              <a:rPr lang="en-US" smtClean="0"/>
              <a:pPr>
                <a:defRPr/>
              </a:pPr>
              <a:t>41</a:t>
            </a:fld>
            <a:endParaRPr lang="en-US" dirty="0"/>
          </a:p>
        </p:txBody>
      </p:sp>
      <p:sp>
        <p:nvSpPr>
          <p:cNvPr id="2" name="Title 1"/>
          <p:cNvSpPr>
            <a:spLocks noGrp="1"/>
          </p:cNvSpPr>
          <p:nvPr>
            <p:ph type="title"/>
          </p:nvPr>
        </p:nvSpPr>
        <p:spPr/>
        <p:txBody>
          <a:bodyPr/>
          <a:lstStyle/>
          <a:p>
            <a:r>
              <a:rPr lang="en-US" sz="3200" dirty="0" smtClean="0"/>
              <a:t>Strategic Waiver School System Law</a:t>
            </a:r>
            <a:r>
              <a:rPr lang="en-US" sz="3600" dirty="0" smtClean="0"/>
              <a:t/>
            </a:r>
            <a:br>
              <a:rPr lang="en-US" sz="3600" dirty="0" smtClean="0"/>
            </a:br>
            <a:r>
              <a:rPr lang="en-US" sz="3600" dirty="0" smtClean="0"/>
              <a:t>O.C.G.A. § 20-2-82</a:t>
            </a:r>
            <a:endParaRPr lang="en-US" sz="36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normAutofit fontScale="25000" lnSpcReduction="20000"/>
          </a:bodyPr>
          <a:lstStyle/>
          <a:p>
            <a:pPr marL="0" indent="0">
              <a:buNone/>
            </a:pPr>
            <a:r>
              <a:rPr lang="en-US" dirty="0" smtClean="0"/>
              <a:t/>
            </a:r>
            <a:br>
              <a:rPr lang="en-US" dirty="0" smtClean="0"/>
            </a:br>
            <a:r>
              <a:rPr lang="en-US" sz="7600" dirty="0" smtClean="0"/>
              <a:t>(b)  The flexibility component of the </a:t>
            </a:r>
            <a:r>
              <a:rPr lang="en-US" sz="7600" b="1" dirty="0" smtClean="0"/>
              <a:t>contract…shall include the waiver or variance of </a:t>
            </a:r>
            <a:r>
              <a:rPr lang="en-US" sz="7600" b="1" dirty="0" smtClean="0">
                <a:solidFill>
                  <a:srgbClr val="FF0000"/>
                </a:solidFill>
              </a:rPr>
              <a:t>at least one of the areas in paragraphs (1) through (4) </a:t>
            </a:r>
            <a:r>
              <a:rPr lang="en-US" sz="7600" dirty="0" smtClean="0"/>
              <a:t>of this subsection </a:t>
            </a:r>
            <a:r>
              <a:rPr lang="en-US" sz="7600" b="1" dirty="0" smtClean="0"/>
              <a:t>as requested by the local school system:</a:t>
            </a:r>
          </a:p>
          <a:p>
            <a:pPr>
              <a:buNone/>
            </a:pPr>
            <a:endParaRPr lang="en-US" sz="7600" b="1" dirty="0" smtClean="0"/>
          </a:p>
          <a:p>
            <a:pPr>
              <a:buNone/>
            </a:pPr>
            <a:r>
              <a:rPr lang="en-US" sz="7600" dirty="0" smtClean="0"/>
              <a:t>1)</a:t>
            </a:r>
            <a:r>
              <a:rPr lang="en-US" sz="7600" b="1" dirty="0" smtClean="0"/>
              <a:t>	</a:t>
            </a:r>
            <a:r>
              <a:rPr lang="en-US" sz="7600" b="1" dirty="0" smtClean="0">
                <a:solidFill>
                  <a:srgbClr val="FF0000"/>
                </a:solidFill>
              </a:rPr>
              <a:t>Class size </a:t>
            </a:r>
            <a:r>
              <a:rPr lang="en-US" sz="7600" dirty="0" smtClean="0"/>
              <a:t>requirements in Code Section 20-2-182;</a:t>
            </a:r>
          </a:p>
          <a:p>
            <a:pPr>
              <a:buNone/>
            </a:pPr>
            <a:endParaRPr lang="en-US" sz="7600" dirty="0" smtClean="0"/>
          </a:p>
          <a:p>
            <a:pPr indent="-274320">
              <a:buNone/>
            </a:pPr>
            <a:r>
              <a:rPr lang="en-US" sz="7600" dirty="0" smtClean="0"/>
              <a:t>2) </a:t>
            </a:r>
            <a:r>
              <a:rPr lang="en-US" sz="7600" b="1" dirty="0" smtClean="0">
                <a:solidFill>
                  <a:srgbClr val="FF0000"/>
                </a:solidFill>
              </a:rPr>
              <a:t>Expenditure controls </a:t>
            </a:r>
            <a:r>
              <a:rPr lang="en-US" sz="7600" dirty="0" smtClean="0"/>
              <a:t>in Code Section 20-2-171 and categorical 	allotment requirements in Article 6 of this chapter;</a:t>
            </a:r>
          </a:p>
          <a:p>
            <a:pPr indent="-274320">
              <a:buNone/>
            </a:pPr>
            <a:endParaRPr lang="en-US" sz="7600" dirty="0" smtClean="0"/>
          </a:p>
          <a:p>
            <a:pPr indent="-274320">
              <a:buNone/>
            </a:pPr>
            <a:r>
              <a:rPr lang="en-US" sz="7600" dirty="0" smtClean="0"/>
              <a:t>3)	</a:t>
            </a:r>
            <a:r>
              <a:rPr lang="en-US" sz="7600" b="1" dirty="0" smtClean="0">
                <a:solidFill>
                  <a:srgbClr val="FF0000"/>
                </a:solidFill>
              </a:rPr>
              <a:t>Certification</a:t>
            </a:r>
            <a:r>
              <a:rPr lang="en-US" sz="7600" b="1" dirty="0" smtClean="0"/>
              <a:t> </a:t>
            </a:r>
            <a:r>
              <a:rPr lang="en-US" sz="7600" dirty="0" smtClean="0"/>
              <a:t>requirements in code Section 20-2-200</a:t>
            </a:r>
            <a:r>
              <a:rPr lang="en-US" sz="7600" b="1" dirty="0" smtClean="0"/>
              <a:t>;</a:t>
            </a:r>
          </a:p>
          <a:p>
            <a:pPr indent="-274320">
              <a:buNone/>
            </a:pPr>
            <a:endParaRPr lang="en-US" sz="7600" b="1" dirty="0" smtClean="0"/>
          </a:p>
          <a:p>
            <a:pPr indent="-274320">
              <a:buNone/>
            </a:pPr>
            <a:r>
              <a:rPr lang="en-US" sz="7600" dirty="0" smtClean="0"/>
              <a:t>4)	</a:t>
            </a:r>
            <a:r>
              <a:rPr lang="en-US" sz="7600" b="1" dirty="0" smtClean="0">
                <a:solidFill>
                  <a:srgbClr val="FF0000"/>
                </a:solidFill>
              </a:rPr>
              <a:t>Salary schedule </a:t>
            </a:r>
            <a:r>
              <a:rPr lang="en-US" sz="7600" dirty="0" smtClean="0"/>
              <a:t>requirements in Code Section 20-2-212</a:t>
            </a:r>
            <a:r>
              <a:rPr lang="en-US" sz="7600" b="1" dirty="0" smtClean="0"/>
              <a:t>; </a:t>
            </a:r>
            <a:r>
              <a:rPr lang="en-US" sz="7600" dirty="0" smtClean="0"/>
              <a:t>and</a:t>
            </a:r>
          </a:p>
          <a:p>
            <a:pPr indent="-274320">
              <a:buNone/>
            </a:pPr>
            <a:endParaRPr lang="en-US" sz="7600" dirty="0" smtClean="0"/>
          </a:p>
          <a:p>
            <a:pPr indent="-274320">
              <a:buNone/>
            </a:pPr>
            <a:r>
              <a:rPr lang="en-US" sz="7600" dirty="0" smtClean="0"/>
              <a:t>5)	</a:t>
            </a:r>
            <a:r>
              <a:rPr lang="en-US" sz="7600" b="1" dirty="0" smtClean="0"/>
              <a:t>Any other requirements or provisions of this chapter as identified by the local school system </a:t>
            </a:r>
            <a:r>
              <a:rPr lang="en-US" sz="7600" dirty="0" smtClean="0"/>
              <a:t>and approved by the state board </a:t>
            </a:r>
            <a:r>
              <a:rPr lang="en-US" sz="7600" b="1" dirty="0" smtClean="0">
                <a:solidFill>
                  <a:srgbClr val="FF0000"/>
                </a:solidFill>
              </a:rPr>
              <a:t>except as provided in subsection (e) of Code Section 		20-2-82.</a:t>
            </a:r>
          </a:p>
          <a:p>
            <a:pPr marL="624078" indent="-514350">
              <a:buFont typeface="+mj-lt"/>
              <a:buAutoNum type="arabicParenR"/>
            </a:pPr>
            <a:endParaRPr lang="en-US" b="1" dirty="0" smtClean="0"/>
          </a:p>
          <a:p>
            <a:pPr marL="624078" indent="-514350">
              <a:buFont typeface="+mj-lt"/>
              <a:buAutoNum type="arabicParenR"/>
            </a:pPr>
            <a:endParaRPr lang="en-US" b="1" dirty="0" smtClean="0"/>
          </a:p>
          <a:p>
            <a:pPr>
              <a:buNone/>
            </a:pPr>
            <a:endParaRPr lang="en-US" dirty="0"/>
          </a:p>
        </p:txBody>
      </p:sp>
      <p:sp>
        <p:nvSpPr>
          <p:cNvPr id="4" name="Slide Number Placeholder 3"/>
          <p:cNvSpPr>
            <a:spLocks noGrp="1"/>
          </p:cNvSpPr>
          <p:nvPr>
            <p:ph type="sldNum" sz="quarter" idx="12"/>
          </p:nvPr>
        </p:nvSpPr>
        <p:spPr/>
        <p:txBody>
          <a:bodyPr/>
          <a:lstStyle/>
          <a:p>
            <a:fld id="{3030F49F-A7C1-433B-BFC7-AA1A665CD54F}" type="slidenum">
              <a:rPr lang="en-US" smtClean="0"/>
              <a:pPr/>
              <a:t>42</a:t>
            </a:fld>
            <a:endParaRPr lang="en-US" dirty="0"/>
          </a:p>
        </p:txBody>
      </p:sp>
      <p:sp>
        <p:nvSpPr>
          <p:cNvPr id="2" name="Title 1"/>
          <p:cNvSpPr>
            <a:spLocks noGrp="1"/>
          </p:cNvSpPr>
          <p:nvPr>
            <p:ph type="title"/>
          </p:nvPr>
        </p:nvSpPr>
        <p:spPr>
          <a:xfrm>
            <a:off x="457200" y="152400"/>
            <a:ext cx="8229600" cy="1066800"/>
          </a:xfrm>
        </p:spPr>
        <p:txBody>
          <a:bodyPr>
            <a:noAutofit/>
          </a:bodyPr>
          <a:lstStyle/>
          <a:p>
            <a:r>
              <a:rPr lang="en-US" sz="2800" dirty="0">
                <a:effectLst/>
                <a:latin typeface="Arial" pitchFamily="34" charset="0"/>
                <a:cs typeface="Arial" pitchFamily="34" charset="0"/>
              </a:rPr>
              <a:t>What </a:t>
            </a:r>
            <a:r>
              <a:rPr lang="en-US" sz="2800" dirty="0" smtClean="0">
                <a:effectLst/>
                <a:latin typeface="Arial" pitchFamily="34" charset="0"/>
                <a:cs typeface="Arial" pitchFamily="34" charset="0"/>
              </a:rPr>
              <a:t>must </a:t>
            </a:r>
            <a:r>
              <a:rPr lang="en-US" sz="2800" dirty="0">
                <a:effectLst/>
                <a:latin typeface="Arial" pitchFamily="34" charset="0"/>
                <a:cs typeface="Arial" pitchFamily="34" charset="0"/>
              </a:rPr>
              <a:t>be waived in </a:t>
            </a:r>
            <a:r>
              <a:rPr lang="en-US" sz="2800" dirty="0" smtClean="0">
                <a:effectLst/>
                <a:latin typeface="Arial" pitchFamily="34" charset="0"/>
                <a:cs typeface="Arial" pitchFamily="34" charset="0"/>
              </a:rPr>
              <a:t>SWS systems under</a:t>
            </a:r>
            <a:r>
              <a:rPr lang="en-US" sz="2800" dirty="0" smtClean="0">
                <a:effectLst/>
                <a:latin typeface="Arial" pitchFamily="34" charset="0"/>
                <a:ea typeface="Arial Unicode MS" pitchFamily="34" charset="-128"/>
                <a:cs typeface="Arial" pitchFamily="34" charset="0"/>
              </a:rPr>
              <a:t> </a:t>
            </a:r>
            <a:r>
              <a:rPr lang="en-US" sz="2800" dirty="0">
                <a:effectLst/>
                <a:latin typeface="Arial" pitchFamily="34" charset="0"/>
                <a:ea typeface="Arial Unicode MS" pitchFamily="34" charset="-128"/>
                <a:cs typeface="Arial" pitchFamily="34" charset="0"/>
              </a:rPr>
              <a:t>O.C.G.A § 20-2-84?</a:t>
            </a:r>
            <a:r>
              <a:rPr lang="en-US" sz="2800" dirty="0">
                <a:effectLst/>
                <a:latin typeface="Arial" pitchFamily="34" charset="0"/>
                <a:cs typeface="Arial" pitchFamily="34" charset="0"/>
              </a:rPr>
              <a:t> </a:t>
            </a:r>
            <a:r>
              <a:rPr lang="en-US" sz="2800" dirty="0" smtClean="0">
                <a:effectLst/>
                <a:latin typeface="Arial" pitchFamily="34" charset="0"/>
                <a:cs typeface="Arial" pitchFamily="34" charset="0"/>
              </a:rPr>
              <a:t> </a:t>
            </a:r>
            <a:endParaRPr lang="en-US" sz="2800" dirty="0">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2800" dirty="0" smtClean="0">
                <a:solidFill>
                  <a:schemeClr val="tx1"/>
                </a:solidFill>
              </a:rPr>
              <a:t>The </a:t>
            </a:r>
            <a:r>
              <a:rPr lang="en-US" sz="2800" b="1" dirty="0" smtClean="0">
                <a:solidFill>
                  <a:srgbClr val="FF0000"/>
                </a:solidFill>
              </a:rPr>
              <a:t>state board shall not be authorized to waive </a:t>
            </a:r>
            <a:r>
              <a:rPr lang="en-US" sz="2800" dirty="0" smtClean="0">
                <a:solidFill>
                  <a:schemeClr val="tx1"/>
                </a:solidFill>
              </a:rPr>
              <a:t>or approve variances on </a:t>
            </a:r>
          </a:p>
          <a:p>
            <a:pPr>
              <a:buFont typeface="Arial" pitchFamily="34" charset="0"/>
              <a:buChar char="•"/>
            </a:pPr>
            <a:r>
              <a:rPr lang="en-US" sz="2800" dirty="0" smtClean="0">
                <a:solidFill>
                  <a:schemeClr val="tx1"/>
                </a:solidFill>
              </a:rPr>
              <a:t>any federal, state, and local rules, regulations, court orders, and statutes relating to civil rights</a:t>
            </a:r>
            <a:r>
              <a:rPr lang="en-US" sz="2800" b="1" dirty="0" smtClean="0">
                <a:solidFill>
                  <a:schemeClr val="tx1"/>
                </a:solidFill>
              </a:rPr>
              <a:t>; </a:t>
            </a:r>
          </a:p>
          <a:p>
            <a:pPr>
              <a:buFont typeface="Arial" pitchFamily="34" charset="0"/>
              <a:buChar char="•"/>
            </a:pPr>
            <a:r>
              <a:rPr lang="en-US" sz="2800" dirty="0" smtClean="0"/>
              <a:t>insurance; </a:t>
            </a:r>
          </a:p>
          <a:p>
            <a:pPr>
              <a:buFont typeface="Arial" pitchFamily="34" charset="0"/>
              <a:buChar char="•"/>
            </a:pPr>
            <a:r>
              <a:rPr lang="en-US" sz="2800" dirty="0" smtClean="0"/>
              <a:t>protection of the physical health and safety of students, employees, and visitors; </a:t>
            </a:r>
          </a:p>
          <a:p>
            <a:pPr>
              <a:buFont typeface="Arial" pitchFamily="34" charset="0"/>
              <a:buChar char="•"/>
            </a:pPr>
            <a:r>
              <a:rPr lang="en-US" sz="2800" dirty="0" smtClean="0"/>
              <a:t>conflicting interest transactions; </a:t>
            </a:r>
          </a:p>
          <a:p>
            <a:pPr>
              <a:buFont typeface="Arial" pitchFamily="34" charset="0"/>
              <a:buChar char="•"/>
            </a:pPr>
            <a:r>
              <a:rPr lang="en-US" sz="2800" dirty="0" smtClean="0"/>
              <a:t>prevention of unlawful conduct; </a:t>
            </a:r>
          </a:p>
          <a:p>
            <a:pPr>
              <a:buFont typeface="Arial" pitchFamily="34" charset="0"/>
              <a:buChar char="•"/>
            </a:pPr>
            <a:r>
              <a:rPr lang="en-US" sz="2800" dirty="0"/>
              <a:t>laws relating to unlawful conduct in or near a public school;</a:t>
            </a:r>
            <a:endParaRPr lang="en-US" sz="2800" dirty="0" smtClean="0"/>
          </a:p>
        </p:txBody>
      </p:sp>
      <p:sp>
        <p:nvSpPr>
          <p:cNvPr id="4" name="Slide Number Placeholder 3"/>
          <p:cNvSpPr>
            <a:spLocks noGrp="1"/>
          </p:cNvSpPr>
          <p:nvPr>
            <p:ph type="sldNum" sz="quarter" idx="12"/>
          </p:nvPr>
        </p:nvSpPr>
        <p:spPr/>
        <p:txBody>
          <a:bodyPr/>
          <a:lstStyle/>
          <a:p>
            <a:fld id="{3030F49F-A7C1-433B-BFC7-AA1A665CD54F}" type="slidenum">
              <a:rPr lang="en-US" smtClean="0"/>
              <a:pPr/>
              <a:t>43</a:t>
            </a:fld>
            <a:endParaRPr lang="en-US" dirty="0"/>
          </a:p>
        </p:txBody>
      </p:sp>
      <p:sp>
        <p:nvSpPr>
          <p:cNvPr id="2" name="Title 1"/>
          <p:cNvSpPr>
            <a:spLocks noGrp="1"/>
          </p:cNvSpPr>
          <p:nvPr>
            <p:ph type="title"/>
          </p:nvPr>
        </p:nvSpPr>
        <p:spPr>
          <a:xfrm>
            <a:off x="457200" y="152400"/>
            <a:ext cx="8229600" cy="1265238"/>
          </a:xfrm>
        </p:spPr>
        <p:txBody>
          <a:bodyPr>
            <a:normAutofit/>
          </a:bodyPr>
          <a:lstStyle/>
          <a:p>
            <a:r>
              <a:rPr lang="en-US" sz="2800" dirty="0" smtClean="0">
                <a:ea typeface="Arial Unicode MS" pitchFamily="34" charset="-128"/>
                <a:cs typeface="Arial Unicode MS" pitchFamily="34" charset="-128"/>
              </a:rPr>
              <a:t>What </a:t>
            </a:r>
            <a:r>
              <a:rPr lang="en-US" sz="2800" dirty="0">
                <a:ea typeface="Arial Unicode MS" pitchFamily="34" charset="-128"/>
                <a:cs typeface="Arial Unicode MS" pitchFamily="34" charset="-128"/>
              </a:rPr>
              <a:t>cannot be waived in </a:t>
            </a:r>
            <a:r>
              <a:rPr lang="en-US" sz="2800" dirty="0" smtClean="0">
                <a:ea typeface="Arial Unicode MS" pitchFamily="34" charset="-128"/>
                <a:cs typeface="Arial Unicode MS" pitchFamily="34" charset="-128"/>
              </a:rPr>
              <a:t>SWS systems </a:t>
            </a:r>
            <a:r>
              <a:rPr lang="en-US" sz="2800" baseline="30000" dirty="0" smtClean="0">
                <a:ea typeface="Arial Unicode MS" pitchFamily="34" charset="-128"/>
                <a:cs typeface="Arial Unicode MS" pitchFamily="34" charset="-128"/>
              </a:rPr>
              <a:t> </a:t>
            </a:r>
            <a:r>
              <a:rPr lang="en-US" sz="2800" dirty="0">
                <a:ea typeface="Arial Unicode MS" pitchFamily="34" charset="-128"/>
                <a:cs typeface="Arial Unicode MS" pitchFamily="34" charset="-128"/>
              </a:rPr>
              <a:t/>
            </a:r>
            <a:br>
              <a:rPr lang="en-US" sz="2800" dirty="0">
                <a:ea typeface="Arial Unicode MS" pitchFamily="34" charset="-128"/>
                <a:cs typeface="Arial Unicode MS" pitchFamily="34" charset="-128"/>
              </a:rPr>
            </a:br>
            <a:r>
              <a:rPr lang="en-US" sz="2800" dirty="0">
                <a:ea typeface="Arial Unicode MS" pitchFamily="34" charset="-128"/>
                <a:cs typeface="Arial Unicode MS" pitchFamily="34" charset="-128"/>
              </a:rPr>
              <a:t>under O.C.G.A § </a:t>
            </a:r>
            <a:r>
              <a:rPr lang="en-US" sz="2800" dirty="0" smtClean="0">
                <a:ea typeface="Arial Unicode MS" pitchFamily="34" charset="-128"/>
                <a:cs typeface="Arial Unicode MS" pitchFamily="34" charset="-128"/>
              </a:rPr>
              <a:t>20-2-82(e)?</a:t>
            </a:r>
            <a:endParaRPr lang="en-US" sz="2800" dirty="0">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Left)">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Font typeface="Arial" pitchFamily="34" charset="0"/>
              <a:buChar char="•"/>
            </a:pPr>
            <a:r>
              <a:rPr lang="en-US" sz="2700" dirty="0" smtClean="0"/>
              <a:t>reporting to state-wide information system; </a:t>
            </a:r>
          </a:p>
          <a:p>
            <a:pPr>
              <a:buFont typeface="Arial" pitchFamily="34" charset="0"/>
              <a:buChar char="•"/>
            </a:pPr>
            <a:r>
              <a:rPr lang="en-US" sz="2700" dirty="0" smtClean="0"/>
              <a:t>Chapter 14 (accountability);</a:t>
            </a:r>
          </a:p>
          <a:p>
            <a:pPr>
              <a:buFont typeface="Arial" pitchFamily="34" charset="0"/>
              <a:buChar char="•"/>
            </a:pPr>
            <a:r>
              <a:rPr lang="en-US" sz="2700" dirty="0" smtClean="0"/>
              <a:t>annual performance evaluations (but what about SB 364?); </a:t>
            </a:r>
          </a:p>
          <a:p>
            <a:pPr>
              <a:buFont typeface="Arial" pitchFamily="34" charset="0"/>
              <a:buChar char="•"/>
            </a:pPr>
            <a:r>
              <a:rPr lang="en-US" sz="2700" dirty="0" smtClean="0"/>
              <a:t>fingerprinting and background checks;</a:t>
            </a:r>
          </a:p>
          <a:p>
            <a:pPr>
              <a:buFont typeface="Arial" pitchFamily="34" charset="0"/>
              <a:buChar char="•"/>
            </a:pPr>
            <a:r>
              <a:rPr lang="en-US" sz="2700" dirty="0" smtClean="0"/>
              <a:t>individual graduation plans; </a:t>
            </a:r>
          </a:p>
          <a:p>
            <a:pPr>
              <a:buFont typeface="Arial" pitchFamily="34" charset="0"/>
              <a:buChar char="•"/>
            </a:pPr>
            <a:r>
              <a:rPr lang="en-US" sz="2700" dirty="0" smtClean="0"/>
              <a:t>requirement not to charge tuition or fees to its students except as may be authorized under O.C.G.A. § 20-2-133, and to remain open to enrollment in the same manner as before the waiver request; </a:t>
            </a:r>
          </a:p>
          <a:p>
            <a:pPr>
              <a:buFont typeface="Arial" pitchFamily="34" charset="0"/>
              <a:buChar char="•"/>
            </a:pPr>
            <a:r>
              <a:rPr lang="en-US" sz="2700" dirty="0" smtClean="0"/>
              <a:t>rules about virtual instruction for out-of-district students – last year’s HB 100</a:t>
            </a:r>
            <a:br>
              <a:rPr lang="en-US" sz="2700" dirty="0" smtClean="0"/>
            </a:br>
            <a:endParaRPr lang="en-US" sz="2700" dirty="0" smtClean="0"/>
          </a:p>
          <a:p>
            <a:endParaRPr lang="en-US" dirty="0"/>
          </a:p>
        </p:txBody>
      </p:sp>
      <p:sp>
        <p:nvSpPr>
          <p:cNvPr id="4" name="Slide Number Placeholder 3"/>
          <p:cNvSpPr>
            <a:spLocks noGrp="1"/>
          </p:cNvSpPr>
          <p:nvPr>
            <p:ph type="sldNum" sz="quarter" idx="12"/>
          </p:nvPr>
        </p:nvSpPr>
        <p:spPr/>
        <p:txBody>
          <a:bodyPr/>
          <a:lstStyle/>
          <a:p>
            <a:pPr>
              <a:defRPr/>
            </a:pPr>
            <a:fld id="{A52F134E-BC93-47FE-8058-E63AFDEB62F5}" type="slidenum">
              <a:rPr lang="en-US" smtClean="0"/>
              <a:pPr>
                <a:defRPr/>
              </a:pPr>
              <a:t>44</a:t>
            </a:fld>
            <a:endParaRPr lang="en-US" dirty="0"/>
          </a:p>
        </p:txBody>
      </p:sp>
      <p:sp>
        <p:nvSpPr>
          <p:cNvPr id="2" name="Title 1"/>
          <p:cNvSpPr>
            <a:spLocks noGrp="1"/>
          </p:cNvSpPr>
          <p:nvPr>
            <p:ph type="title"/>
          </p:nvPr>
        </p:nvSpPr>
        <p:spPr/>
        <p:txBody>
          <a:bodyPr/>
          <a:lstStyle/>
          <a:p>
            <a:r>
              <a:rPr lang="en-US" sz="2800" dirty="0" smtClean="0">
                <a:ea typeface="Arial Unicode MS" pitchFamily="34" charset="-128"/>
                <a:cs typeface="Arial Unicode MS" pitchFamily="34" charset="-128"/>
              </a:rPr>
              <a:t>What cannot be waived in SWS systems </a:t>
            </a:r>
            <a:r>
              <a:rPr lang="en-US" sz="2800" baseline="30000" dirty="0" smtClean="0">
                <a:ea typeface="Arial Unicode MS" pitchFamily="34" charset="-128"/>
                <a:cs typeface="Arial Unicode MS" pitchFamily="34" charset="-128"/>
              </a:rPr>
              <a:t> </a:t>
            </a:r>
            <a:r>
              <a:rPr lang="en-US" sz="2800" dirty="0" smtClean="0">
                <a:ea typeface="Arial Unicode MS" pitchFamily="34" charset="-128"/>
                <a:cs typeface="Arial Unicode MS" pitchFamily="34" charset="-128"/>
              </a:rPr>
              <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under O.C.G.A § 20-2-82(e)? cont’d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Left)">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78491"/>
          </a:xfrm>
        </p:spPr>
        <p:txBody>
          <a:bodyPr>
            <a:normAutofit/>
          </a:bodyPr>
          <a:lstStyle/>
          <a:p>
            <a:pPr>
              <a:buFont typeface="Arial" pitchFamily="34" charset="0"/>
              <a:buChar char="•"/>
            </a:pPr>
            <a:r>
              <a:rPr lang="en-US" dirty="0" smtClean="0"/>
              <a:t>Everything on the previous two slides, plus</a:t>
            </a:r>
            <a:br>
              <a:rPr lang="en-US" dirty="0" smtClean="0"/>
            </a:br>
            <a:endParaRPr lang="en-US" dirty="0" smtClean="0"/>
          </a:p>
          <a:p>
            <a:pPr>
              <a:buFont typeface="Arial" pitchFamily="34" charset="0"/>
              <a:buChar char="•"/>
            </a:pPr>
            <a:r>
              <a:rPr lang="en-US" dirty="0" smtClean="0"/>
              <a:t>Moment of quiet reflection, and</a:t>
            </a:r>
            <a:br>
              <a:rPr lang="en-US" dirty="0" smtClean="0"/>
            </a:br>
            <a:endParaRPr lang="en-US" dirty="0" smtClean="0"/>
          </a:p>
          <a:p>
            <a:pPr>
              <a:buFont typeface="Arial" pitchFamily="34" charset="0"/>
              <a:buChar char="•"/>
            </a:pPr>
            <a:r>
              <a:rPr lang="en-US" dirty="0" smtClean="0"/>
              <a:t>Annual audit.</a:t>
            </a:r>
            <a:endParaRPr lang="en-US" dirty="0"/>
          </a:p>
        </p:txBody>
      </p:sp>
      <p:sp>
        <p:nvSpPr>
          <p:cNvPr id="4" name="Slide Number Placeholder 3"/>
          <p:cNvSpPr>
            <a:spLocks noGrp="1"/>
          </p:cNvSpPr>
          <p:nvPr>
            <p:ph type="sldNum" sz="quarter" idx="12"/>
          </p:nvPr>
        </p:nvSpPr>
        <p:spPr/>
        <p:txBody>
          <a:bodyPr/>
          <a:lstStyle/>
          <a:p>
            <a:pPr>
              <a:defRPr/>
            </a:pPr>
            <a:fld id="{A52F134E-BC93-47FE-8058-E63AFDEB62F5}" type="slidenum">
              <a:rPr lang="en-US" smtClean="0"/>
              <a:pPr>
                <a:defRPr/>
              </a:pPr>
              <a:t>45</a:t>
            </a:fld>
            <a:endParaRPr lang="en-US" dirty="0"/>
          </a:p>
        </p:txBody>
      </p:sp>
      <p:sp>
        <p:nvSpPr>
          <p:cNvPr id="2" name="Title 1"/>
          <p:cNvSpPr>
            <a:spLocks noGrp="1"/>
          </p:cNvSpPr>
          <p:nvPr>
            <p:ph type="title"/>
          </p:nvPr>
        </p:nvSpPr>
        <p:spPr/>
        <p:txBody>
          <a:bodyPr/>
          <a:lstStyle/>
          <a:p>
            <a:r>
              <a:rPr lang="en-US" sz="2800" dirty="0" smtClean="0">
                <a:ea typeface="Arial Unicode MS" pitchFamily="34" charset="-128"/>
                <a:cs typeface="Arial Unicode MS" pitchFamily="34" charset="-128"/>
              </a:rPr>
              <a:t>What cannot be waived in charters</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under O.C.G.A § 20-2- 2065?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0"/>
            <a:ext cx="8839200" cy="4178491"/>
          </a:xfrm>
        </p:spPr>
        <p:txBody>
          <a:bodyPr/>
          <a:lstStyle/>
          <a:p>
            <a:pPr marL="624078" indent="-514350">
              <a:buFont typeface="+mj-lt"/>
              <a:buAutoNum type="arabicPeriod"/>
            </a:pPr>
            <a:r>
              <a:rPr lang="en-US" dirty="0" smtClean="0"/>
              <a:t>Charter buses to go to state football playoffs?</a:t>
            </a:r>
          </a:p>
          <a:p>
            <a:pPr marL="624078" indent="-514350">
              <a:buFont typeface="+mj-lt"/>
              <a:buAutoNum type="arabicPeriod"/>
            </a:pPr>
            <a:r>
              <a:rPr lang="en-US" dirty="0" smtClean="0"/>
              <a:t>Teacher appreciation gifts?</a:t>
            </a:r>
          </a:p>
          <a:p>
            <a:pPr marL="624078" indent="-514350">
              <a:buFont typeface="+mj-lt"/>
              <a:buAutoNum type="arabicPeriod"/>
            </a:pPr>
            <a:r>
              <a:rPr lang="en-US" dirty="0" smtClean="0"/>
              <a:t>After School Day Care?</a:t>
            </a:r>
          </a:p>
          <a:p>
            <a:pPr marL="624078" indent="-514350">
              <a:buFont typeface="+mj-lt"/>
              <a:buAutoNum type="arabicPeriod"/>
            </a:pPr>
            <a:r>
              <a:rPr lang="en-US" dirty="0" smtClean="0"/>
              <a:t>Lunch for Employees?</a:t>
            </a:r>
          </a:p>
          <a:p>
            <a:pPr marL="624078" indent="-514350">
              <a:buFont typeface="+mj-lt"/>
              <a:buAutoNum type="arabicPeriod"/>
            </a:pPr>
            <a:r>
              <a:rPr lang="en-US" dirty="0" smtClean="0"/>
              <a:t>Clothing , food, supplies for students?</a:t>
            </a:r>
          </a:p>
          <a:p>
            <a:pPr marL="624078" indent="-514350">
              <a:buFont typeface="+mj-lt"/>
              <a:buAutoNum type="arabicPeriod"/>
            </a:pPr>
            <a:r>
              <a:rPr lang="en-US" dirty="0" smtClean="0"/>
              <a:t>Loans for Boosters?</a:t>
            </a:r>
          </a:p>
          <a:p>
            <a:pPr marL="624078" indent="-514350">
              <a:buFont typeface="+mj-lt"/>
              <a:buAutoNum type="arabicPeriod"/>
            </a:pPr>
            <a:r>
              <a:rPr lang="en-US" dirty="0" smtClean="0"/>
              <a:t>Uniforms?</a:t>
            </a:r>
          </a:p>
          <a:p>
            <a:pPr marL="624078" indent="-514350">
              <a:buFont typeface="+mj-lt"/>
              <a:buAutoNum type="arabicPeriod"/>
            </a:pPr>
            <a:r>
              <a:rPr lang="en-US" dirty="0" smtClean="0"/>
              <a:t>Bonuses?</a:t>
            </a:r>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OK, but can I pay for…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i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ox(i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ndy hook 2.jpg"/>
          <p:cNvPicPr>
            <a:picLocks noChangeAspect="1"/>
          </p:cNvPicPr>
          <p:nvPr/>
        </p:nvPicPr>
        <p:blipFill>
          <a:blip r:embed="rId2" cstate="print"/>
          <a:stretch>
            <a:fillRect/>
          </a:stretch>
        </p:blipFill>
        <p:spPr>
          <a:xfrm rot="900000">
            <a:off x="5974127" y="3946982"/>
            <a:ext cx="4440555" cy="3326130"/>
          </a:xfrm>
          <a:prstGeom prst="rect">
            <a:avLst/>
          </a:prstGeom>
        </p:spPr>
      </p:pic>
      <p:pic>
        <p:nvPicPr>
          <p:cNvPr id="6" name="Picture 5" descr="sandy hook.jpg"/>
          <p:cNvPicPr>
            <a:picLocks noChangeAspect="1"/>
          </p:cNvPicPr>
          <p:nvPr/>
        </p:nvPicPr>
        <p:blipFill>
          <a:blip r:embed="rId3" cstate="print"/>
          <a:stretch>
            <a:fillRect/>
          </a:stretch>
        </p:blipFill>
        <p:spPr>
          <a:xfrm rot="360000">
            <a:off x="255398" y="3766131"/>
            <a:ext cx="5143500" cy="2880360"/>
          </a:xfrm>
          <a:prstGeom prst="rect">
            <a:avLst/>
          </a:prstGeom>
        </p:spPr>
      </p:pic>
      <p:pic>
        <p:nvPicPr>
          <p:cNvPr id="5" name="Picture 4" descr="columbine 2.jpg"/>
          <p:cNvPicPr>
            <a:picLocks noChangeAspect="1"/>
          </p:cNvPicPr>
          <p:nvPr/>
        </p:nvPicPr>
        <p:blipFill>
          <a:blip r:embed="rId4" cstate="print"/>
          <a:stretch>
            <a:fillRect/>
          </a:stretch>
        </p:blipFill>
        <p:spPr>
          <a:xfrm rot="600000">
            <a:off x="5433861" y="385532"/>
            <a:ext cx="4714875" cy="3137535"/>
          </a:xfrm>
          <a:prstGeom prst="rect">
            <a:avLst/>
          </a:prstGeom>
        </p:spPr>
      </p:pic>
      <p:pic>
        <p:nvPicPr>
          <p:cNvPr id="4" name="Content Placeholder 3" descr="columbine.jpg"/>
          <p:cNvPicPr>
            <a:picLocks noGrp="1" noChangeAspect="1"/>
          </p:cNvPicPr>
          <p:nvPr>
            <p:ph idx="4294967295"/>
          </p:nvPr>
        </p:nvPicPr>
        <p:blipFill>
          <a:blip r:embed="rId5" cstate="print"/>
          <a:stretch>
            <a:fillRect/>
          </a:stretch>
        </p:blipFill>
        <p:spPr>
          <a:xfrm rot="-600000">
            <a:off x="202268" y="109090"/>
            <a:ext cx="5314950" cy="2794635"/>
          </a:xfrm>
        </p:spPr>
      </p:pic>
      <p:pic>
        <p:nvPicPr>
          <p:cNvPr id="8" name="Picture 7" descr="parkland.jpg"/>
          <p:cNvPicPr>
            <a:picLocks noChangeAspect="1"/>
          </p:cNvPicPr>
          <p:nvPr/>
        </p:nvPicPr>
        <p:blipFill>
          <a:blip r:embed="rId6" cstate="print"/>
          <a:stretch>
            <a:fillRect/>
          </a:stretch>
        </p:blipFill>
        <p:spPr>
          <a:xfrm>
            <a:off x="1981200" y="2362200"/>
            <a:ext cx="7086600" cy="3726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rm teacher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229600" cy="1143000"/>
          </a:xfrm>
        </p:spPr>
        <p:txBody>
          <a:bodyPr>
            <a:noAutofit/>
          </a:bodyPr>
          <a:lstStyle/>
          <a:p>
            <a:r>
              <a:rPr lang="en-US" sz="4000" dirty="0" smtClean="0"/>
              <a:t>What Is Already in Georgia Law?</a:t>
            </a:r>
            <a:endParaRPr lang="en-US" sz="4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ws\Desktop\HB 15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7" name="Title 6"/>
          <p:cNvSpPr>
            <a:spLocks noGrp="1"/>
          </p:cNvSpPr>
          <p:nvPr>
            <p:ph type="title"/>
          </p:nvPr>
        </p:nvSpPr>
        <p:spPr>
          <a:xfrm>
            <a:off x="228600" y="609600"/>
            <a:ext cx="8763000" cy="1600200"/>
          </a:xfrm>
          <a:solidFill>
            <a:schemeClr val="bg1">
              <a:lumMod val="85000"/>
            </a:schemeClr>
          </a:solidFill>
        </p:spPr>
        <p:txBody>
          <a:bodyPr>
            <a:noAutofit/>
          </a:bodyPr>
          <a:lstStyle/>
          <a:p>
            <a:r>
              <a:rPr lang="en-US" sz="3200" dirty="0" smtClean="0"/>
              <a:t>HB 159</a:t>
            </a:r>
            <a:br>
              <a:rPr lang="en-US" sz="3200" dirty="0" smtClean="0"/>
            </a:br>
            <a:r>
              <a:rPr lang="en-US" sz="3200" dirty="0" smtClean="0"/>
              <a:t>Supporting and Strengthening Families Act</a:t>
            </a:r>
            <a:endParaRPr lang="en-US" sz="3200" dirty="0"/>
          </a:p>
        </p:txBody>
      </p:sp>
      <p:sp>
        <p:nvSpPr>
          <p:cNvPr id="10" name="TextBox 9"/>
          <p:cNvSpPr txBox="1"/>
          <p:nvPr/>
        </p:nvSpPr>
        <p:spPr>
          <a:xfrm>
            <a:off x="228600" y="2362200"/>
            <a:ext cx="8458200" cy="1815882"/>
          </a:xfrm>
          <a:prstGeom prst="rect">
            <a:avLst/>
          </a:prstGeom>
          <a:solidFill>
            <a:schemeClr val="bg1">
              <a:lumMod val="85000"/>
            </a:schemeClr>
          </a:solidFill>
        </p:spPr>
        <p:txBody>
          <a:bodyPr wrap="square" rtlCol="0">
            <a:spAutoFit/>
          </a:bodyPr>
          <a:lstStyle/>
          <a:p>
            <a:r>
              <a:rPr lang="en-US" sz="1400" dirty="0" smtClean="0"/>
              <a:t>“A parent of a child may delegate caregiving authority regarding such child to an individual</a:t>
            </a:r>
          </a:p>
          <a:p>
            <a:r>
              <a:rPr lang="en-US" sz="1400" dirty="0" smtClean="0"/>
              <a:t>who is an adult, who resides in this state, and who is the grandparent, great-grandparent, </a:t>
            </a:r>
          </a:p>
          <a:p>
            <a:r>
              <a:rPr lang="en-US" sz="1400" dirty="0" smtClean="0"/>
              <a:t>stepparent, former stepparent, step-grandparent, aunt, uncle, great aunt, great uncle, cousin,</a:t>
            </a:r>
          </a:p>
          <a:p>
            <a:r>
              <a:rPr lang="en-US" sz="1400" dirty="0" smtClean="0"/>
              <a:t>or sibling of  such child or is a nonrelative who is approved as an agent by a child-placing </a:t>
            </a:r>
          </a:p>
          <a:p>
            <a:r>
              <a:rPr lang="en-US" sz="1400" dirty="0" smtClean="0"/>
              <a:t>Agency or a nonprofit entity or faith based organization for a period not to exceed one year, </a:t>
            </a:r>
          </a:p>
          <a:p>
            <a:r>
              <a:rPr lang="en-US" sz="1400" dirty="0" smtClean="0"/>
              <a:t>except as provided in Code Section 19-9-132, by executing a power of attorney that</a:t>
            </a:r>
          </a:p>
          <a:p>
            <a:r>
              <a:rPr lang="en-US" sz="1400" dirty="0" smtClean="0"/>
              <a:t>substantially complies with this article.” </a:t>
            </a:r>
          </a:p>
          <a:p>
            <a:r>
              <a:rPr lang="en-US" sz="1400" dirty="0" smtClean="0"/>
              <a:t> </a:t>
            </a:r>
          </a:p>
        </p:txBody>
      </p:sp>
      <p:sp>
        <p:nvSpPr>
          <p:cNvPr id="11" name="TextBox 10"/>
          <p:cNvSpPr txBox="1"/>
          <p:nvPr/>
        </p:nvSpPr>
        <p:spPr>
          <a:xfrm>
            <a:off x="304800" y="4267200"/>
            <a:ext cx="8361584" cy="1077218"/>
          </a:xfrm>
          <a:prstGeom prst="rect">
            <a:avLst/>
          </a:prstGeom>
          <a:solidFill>
            <a:schemeClr val="bg1">
              <a:lumMod val="85000"/>
            </a:schemeClr>
          </a:solidFill>
        </p:spPr>
        <p:txBody>
          <a:bodyPr wrap="square" rtlCol="0">
            <a:spAutoFit/>
          </a:bodyPr>
          <a:lstStyle/>
          <a:p>
            <a:r>
              <a:rPr lang="en-US" sz="1600" dirty="0" smtClean="0"/>
              <a:t>Person executing the Power of Attorney must require the prospective caregiver to</a:t>
            </a:r>
          </a:p>
          <a:p>
            <a:r>
              <a:rPr lang="en-US" sz="1600" dirty="0" smtClean="0"/>
              <a:t>submit to criminal background check, unless caregiver is the grandparent, great-</a:t>
            </a:r>
          </a:p>
          <a:p>
            <a:r>
              <a:rPr lang="en-US" sz="1600" dirty="0" smtClean="0"/>
              <a:t>Grandparent, stepparent, former stepparent, step-grandparent, aunt, uncle, great</a:t>
            </a:r>
          </a:p>
          <a:p>
            <a:r>
              <a:rPr lang="en-US" sz="1600" dirty="0" smtClean="0"/>
              <a:t>Aunt, great uncle, cousin, or sibling of such child. </a:t>
            </a:r>
          </a:p>
        </p:txBody>
      </p:sp>
      <p:sp>
        <p:nvSpPr>
          <p:cNvPr id="12" name="TextBox 11"/>
          <p:cNvSpPr txBox="1"/>
          <p:nvPr/>
        </p:nvSpPr>
        <p:spPr>
          <a:xfrm>
            <a:off x="381000" y="5486400"/>
            <a:ext cx="8305800" cy="338554"/>
          </a:xfrm>
          <a:prstGeom prst="rect">
            <a:avLst/>
          </a:prstGeom>
          <a:solidFill>
            <a:schemeClr val="bg1">
              <a:lumMod val="85000"/>
            </a:schemeClr>
          </a:solidFill>
        </p:spPr>
        <p:txBody>
          <a:bodyPr wrap="square" rtlCol="0">
            <a:spAutoFit/>
          </a:bodyPr>
          <a:lstStyle/>
          <a:p>
            <a:r>
              <a:rPr lang="en-US" sz="1600" dirty="0" smtClean="0"/>
              <a:t>Power of attorney not to exceed one year, unless grandparent</a:t>
            </a:r>
          </a:p>
        </p:txBody>
      </p:sp>
      <p:sp>
        <p:nvSpPr>
          <p:cNvPr id="14" name="TextBox 13"/>
          <p:cNvSpPr txBox="1"/>
          <p:nvPr/>
        </p:nvSpPr>
        <p:spPr>
          <a:xfrm>
            <a:off x="2834640" y="6172200"/>
            <a:ext cx="3201517" cy="338554"/>
          </a:xfrm>
          <a:prstGeom prst="rect">
            <a:avLst/>
          </a:prstGeom>
          <a:solidFill>
            <a:schemeClr val="bg1">
              <a:lumMod val="85000"/>
            </a:schemeClr>
          </a:solidFill>
        </p:spPr>
        <p:txBody>
          <a:bodyPr wrap="square" rtlCol="0">
            <a:spAutoFit/>
          </a:bodyPr>
          <a:lstStyle/>
          <a:p>
            <a:pPr algn="ctr"/>
            <a:r>
              <a:rPr lang="en-US" sz="1600" b="1" dirty="0" smtClean="0"/>
              <a:t>REPLACES GRANDPARENT 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4"/>
                                        </p:tgtEl>
                                        <p:attrNameLst>
                                          <p:attrName>style.visibility</p:attrName>
                                        </p:attrNameLst>
                                      </p:cBhvr>
                                      <p:to>
                                        <p:strVal val="visible"/>
                                      </p:to>
                                    </p:set>
                                    <p:anim calcmode="discrete" valueType="clr">
                                      <p:cBhvr override="childStyle">
                                        <p:cTn id="2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4"/>
                                        </p:tgtEl>
                                        <p:attrNameLst>
                                          <p:attrName>fillcolor</p:attrName>
                                        </p:attrNameLst>
                                      </p:cBhvr>
                                      <p:tavLst>
                                        <p:tav tm="0">
                                          <p:val>
                                            <p:clrVal>
                                              <a:schemeClr val="accent2"/>
                                            </p:clrVal>
                                          </p:val>
                                        </p:tav>
                                        <p:tav tm="50000">
                                          <p:val>
                                            <p:clrVal>
                                              <a:schemeClr val="hlink"/>
                                            </p:clrVal>
                                          </p:val>
                                        </p:tav>
                                      </p:tavLst>
                                    </p:anim>
                                    <p:set>
                                      <p:cBhvr>
                                        <p:cTn id="25"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lstStyle/>
          <a:p>
            <a:r>
              <a:rPr lang="en-US" dirty="0" smtClean="0"/>
              <a:t>(b)(1) Except as otherwise provided in subsection (c) of this Code section, it shall be unlawful for any person to carry to or to possess or have under such person's control while within a school safety zone or on a bus or other transportation furnished by a school any firearm or explosive compound, other than fireworks.</a:t>
            </a:r>
            <a:endParaRPr lang="en-US" dirty="0"/>
          </a:p>
        </p:txBody>
      </p:sp>
      <p:sp>
        <p:nvSpPr>
          <p:cNvPr id="4" name="Slide Number Placeholder 3"/>
          <p:cNvSpPr>
            <a:spLocks noGrp="1"/>
          </p:cNvSpPr>
          <p:nvPr>
            <p:ph type="sldNum" sz="quarter" idx="12"/>
          </p:nvPr>
        </p:nvSpPr>
        <p:spPr/>
        <p:txBody>
          <a:bodyPr/>
          <a:lstStyle/>
          <a:p>
            <a:fld id="{6A249CDD-7CBD-4264-BD77-D1C05AC839BB}" type="slidenum">
              <a:rPr lang="en-US" smtClean="0"/>
              <a:pPr/>
              <a:t>50</a:t>
            </a:fld>
            <a:endParaRPr lang="en-US" dirty="0"/>
          </a:p>
        </p:txBody>
      </p:sp>
      <p:sp>
        <p:nvSpPr>
          <p:cNvPr id="3" name="Title 2"/>
          <p:cNvSpPr>
            <a:spLocks noGrp="1"/>
          </p:cNvSpPr>
          <p:nvPr>
            <p:ph type="title"/>
          </p:nvPr>
        </p:nvSpPr>
        <p:spPr/>
        <p:txBody>
          <a:bodyPr>
            <a:normAutofit fontScale="90000"/>
          </a:bodyPr>
          <a:lstStyle/>
          <a:p>
            <a:pPr algn="ctr"/>
            <a:r>
              <a:rPr lang="en-US" dirty="0" smtClean="0"/>
              <a:t>Guns/Weapons in the Schools</a:t>
            </a:r>
            <a:br>
              <a:rPr lang="en-US" dirty="0" smtClean="0"/>
            </a:br>
            <a:r>
              <a:rPr lang="en-US" sz="4000" dirty="0" smtClean="0"/>
              <a:t>O.C.G.A. § 16-11-127.1</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 person who is licensed … </a:t>
            </a:r>
            <a:r>
              <a:rPr lang="en-US" dirty="0" smtClean="0">
                <a:solidFill>
                  <a:srgbClr val="C00000"/>
                </a:solidFill>
              </a:rPr>
              <a:t>when such person carries or picks up a student within a school safety zone, a school function, or on a bus or other transportation </a:t>
            </a:r>
            <a:r>
              <a:rPr lang="en-US" dirty="0" smtClean="0"/>
              <a:t>furnished by a school or </a:t>
            </a:r>
          </a:p>
          <a:p>
            <a:r>
              <a:rPr lang="en-US" dirty="0" smtClean="0"/>
              <a:t>a person who is licensed … when he or she has any weapon </a:t>
            </a:r>
            <a:r>
              <a:rPr lang="en-US" dirty="0" smtClean="0">
                <a:solidFill>
                  <a:srgbClr val="C00000"/>
                </a:solidFill>
              </a:rPr>
              <a:t>legally kept within a vehicle when such vehicle is parked</a:t>
            </a:r>
            <a:r>
              <a:rPr lang="en-US" dirty="0" smtClean="0">
                <a:solidFill>
                  <a:srgbClr val="FFC000"/>
                </a:solidFill>
              </a:rPr>
              <a:t> </a:t>
            </a:r>
            <a:r>
              <a:rPr lang="en-US" dirty="0" smtClean="0"/>
              <a:t>within a school safety zone </a:t>
            </a:r>
            <a:r>
              <a:rPr lang="en-US" dirty="0" smtClean="0">
                <a:solidFill>
                  <a:srgbClr val="C00000"/>
                </a:solidFill>
              </a:rPr>
              <a:t>or is in transit through</a:t>
            </a:r>
            <a:r>
              <a:rPr lang="en-US" dirty="0" smtClean="0">
                <a:solidFill>
                  <a:srgbClr val="FFC000"/>
                </a:solidFill>
              </a:rPr>
              <a:t> </a:t>
            </a:r>
            <a:r>
              <a:rPr lang="en-US" dirty="0" smtClean="0"/>
              <a:t>a designated school safety zone;</a:t>
            </a:r>
          </a:p>
          <a:p>
            <a:pPr>
              <a:buNone/>
            </a:pPr>
            <a:endParaRPr lang="en-US" dirty="0" smtClean="0"/>
          </a:p>
          <a:p>
            <a:pPr>
              <a:buNone/>
            </a:pPr>
            <a:r>
              <a:rPr lang="en-US" sz="2400" dirty="0" smtClean="0"/>
              <a:t>O.C.G.A. § 16-11-127.1(c)(7)</a:t>
            </a:r>
            <a:endParaRPr lang="en-US" sz="2400" dirty="0"/>
          </a:p>
        </p:txBody>
      </p:sp>
      <p:sp>
        <p:nvSpPr>
          <p:cNvPr id="4" name="Slide Number Placeholder 3"/>
          <p:cNvSpPr>
            <a:spLocks noGrp="1"/>
          </p:cNvSpPr>
          <p:nvPr>
            <p:ph type="sldNum" sz="quarter" idx="12"/>
          </p:nvPr>
        </p:nvSpPr>
        <p:spPr/>
        <p:txBody>
          <a:bodyPr/>
          <a:lstStyle/>
          <a:p>
            <a:fld id="{DC7A88ED-E30E-4B9B-9DB6-0F7F834B739D}" type="slidenum">
              <a:rPr lang="en-US" smtClean="0"/>
              <a:pPr/>
              <a:t>51</a:t>
            </a:fld>
            <a:endParaRPr lang="en-US" dirty="0"/>
          </a:p>
        </p:txBody>
      </p:sp>
      <p:sp>
        <p:nvSpPr>
          <p:cNvPr id="2" name="Title 1"/>
          <p:cNvSpPr>
            <a:spLocks noGrp="1"/>
          </p:cNvSpPr>
          <p:nvPr>
            <p:ph type="title"/>
          </p:nvPr>
        </p:nvSpPr>
        <p:spPr/>
        <p:txBody>
          <a:bodyPr/>
          <a:lstStyle/>
          <a:p>
            <a:r>
              <a:rPr lang="en-US" dirty="0" smtClean="0"/>
              <a:t>Picking up a child at school?</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   Provisions of the code section shall not apply to teachers and other personnel who are otherwise authorized to possess or carry weapons, provided that any such weapon is in a locked compartment of a motor vehicle or one which is in a locked container in or a locked firearms rack which is on a motor vehicle;</a:t>
            </a:r>
          </a:p>
          <a:p>
            <a:pPr>
              <a:buNone/>
            </a:pPr>
            <a:endParaRPr lang="en-US" dirty="0" smtClean="0"/>
          </a:p>
          <a:p>
            <a:pPr>
              <a:buNone/>
            </a:pPr>
            <a:r>
              <a:rPr lang="en-US" sz="2000" dirty="0" smtClean="0"/>
              <a:t>O.C.G.A. § 16-11-127.1(c)(17)</a:t>
            </a:r>
            <a:endParaRPr lang="en-US" sz="2000" dirty="0"/>
          </a:p>
        </p:txBody>
      </p:sp>
      <p:sp>
        <p:nvSpPr>
          <p:cNvPr id="4" name="Slide Number Placeholder 3"/>
          <p:cNvSpPr>
            <a:spLocks noGrp="1"/>
          </p:cNvSpPr>
          <p:nvPr>
            <p:ph type="sldNum" sz="quarter" idx="12"/>
          </p:nvPr>
        </p:nvSpPr>
        <p:spPr/>
        <p:txBody>
          <a:bodyPr/>
          <a:lstStyle/>
          <a:p>
            <a:fld id="{6A249CDD-7CBD-4264-BD77-D1C05AC839BB}" type="slidenum">
              <a:rPr lang="en-US" smtClean="0"/>
              <a:pPr/>
              <a:t>52</a:t>
            </a:fld>
            <a:endParaRPr lang="en-US" dirty="0"/>
          </a:p>
        </p:txBody>
      </p:sp>
      <p:sp>
        <p:nvSpPr>
          <p:cNvPr id="2" name="Title 1"/>
          <p:cNvSpPr>
            <a:spLocks noGrp="1"/>
          </p:cNvSpPr>
          <p:nvPr>
            <p:ph type="title"/>
          </p:nvPr>
        </p:nvSpPr>
        <p:spPr/>
        <p:txBody>
          <a:bodyPr/>
          <a:lstStyle/>
          <a:p>
            <a:r>
              <a:rPr lang="en-US" dirty="0" smtClean="0"/>
              <a:t>Weapons in Motor Vehicle</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30891"/>
          </a:xfrm>
        </p:spPr>
        <p:txBody>
          <a:bodyPr>
            <a:normAutofit fontScale="77500" lnSpcReduction="20000"/>
          </a:bodyPr>
          <a:lstStyle/>
          <a:p>
            <a:pPr marL="514350" indent="-514350">
              <a:buClrTx/>
              <a:buAutoNum type="alphaLcParenBoth"/>
            </a:pPr>
            <a:r>
              <a:rPr lang="en-US" sz="2800" dirty="0" smtClean="0">
                <a:solidFill>
                  <a:schemeClr val="tx1"/>
                </a:solidFill>
              </a:rPr>
              <a:t>As used in this Code section, th</a:t>
            </a:r>
            <a:r>
              <a:rPr lang="en-US" sz="2800" dirty="0" smtClean="0"/>
              <a:t>e term:</a:t>
            </a:r>
          </a:p>
          <a:p>
            <a:pPr marL="514350" indent="-514350">
              <a:buClrTx/>
              <a:buNone/>
            </a:pPr>
            <a:r>
              <a:rPr lang="en-US" sz="2800" dirty="0" smtClean="0">
                <a:solidFill>
                  <a:schemeClr val="tx1"/>
                </a:solidFill>
              </a:rPr>
              <a:t>	(1) ‘Bus or other transportation furnished by a school’ means a bus or other transportation furnished by a public or private elementary of secondary school.</a:t>
            </a:r>
          </a:p>
          <a:p>
            <a:pPr marL="514350" indent="-514350">
              <a:buClrTx/>
              <a:buNone/>
            </a:pPr>
            <a:r>
              <a:rPr lang="en-US" sz="2800" dirty="0" smtClean="0"/>
              <a:t>	(2) ‘School function’ means a school function or related activity that occurs outside of a school safety zone for a public or private elementary or secondary school.</a:t>
            </a:r>
          </a:p>
          <a:p>
            <a:pPr marL="514350" indent="-514350">
              <a:buClrTx/>
              <a:buNone/>
            </a:pPr>
            <a:r>
              <a:rPr lang="en-US" sz="2800" dirty="0" smtClean="0">
                <a:solidFill>
                  <a:schemeClr val="tx1"/>
                </a:solidFill>
              </a:rPr>
              <a:t>	(3) ‘School safety zone’ means in or on any rea</a:t>
            </a:r>
            <a:r>
              <a:rPr lang="en-US" sz="2800" dirty="0" smtClean="0"/>
              <a:t>l property or building owned by or leased to any public or private elementary or secondary school or local board of education and used for elementary or secondary education.</a:t>
            </a:r>
          </a:p>
          <a:p>
            <a:pPr marL="514350" indent="-514350">
              <a:buClrTx/>
              <a:buNone/>
            </a:pPr>
            <a:r>
              <a:rPr lang="en-US" sz="2800" dirty="0" smtClean="0">
                <a:solidFill>
                  <a:schemeClr val="tx1"/>
                </a:solidFill>
              </a:rPr>
              <a:t>	(4) ‘Weapon’ shall have the same meaning as set forth in Code Section 16-11-127.1.</a:t>
            </a:r>
          </a:p>
        </p:txBody>
      </p:sp>
      <p:sp>
        <p:nvSpPr>
          <p:cNvPr id="4" name="Slide Number Placeholder 3"/>
          <p:cNvSpPr>
            <a:spLocks noGrp="1"/>
          </p:cNvSpPr>
          <p:nvPr>
            <p:ph type="sldNum" sz="quarter" idx="12"/>
          </p:nvPr>
        </p:nvSpPr>
        <p:spPr/>
        <p:txBody>
          <a:bodyPr/>
          <a:lstStyle/>
          <a:p>
            <a:fld id="{ABC21338-73ED-43B0-B31B-3CDCF58D67DD}" type="slidenum">
              <a:rPr lang="en-US" smtClean="0"/>
              <a:pPr/>
              <a:t>53</a:t>
            </a:fld>
            <a:endParaRPr lang="en-US" dirty="0"/>
          </a:p>
        </p:txBody>
      </p:sp>
      <p:sp>
        <p:nvSpPr>
          <p:cNvPr id="2" name="Title 1"/>
          <p:cNvSpPr>
            <a:spLocks noGrp="1"/>
          </p:cNvSpPr>
          <p:nvPr>
            <p:ph type="title"/>
          </p:nvPr>
        </p:nvSpPr>
        <p:spPr/>
        <p:txBody>
          <a:bodyPr/>
          <a:lstStyle/>
          <a:p>
            <a:pPr algn="ctr"/>
            <a:r>
              <a:rPr lang="en-US" sz="3600" b="1" dirty="0" smtClean="0">
                <a:latin typeface="+mj-lt"/>
              </a:rPr>
              <a:t>Guns/Weapons in the Schools</a:t>
            </a:r>
            <a:br>
              <a:rPr lang="en-US" sz="3600" b="1" dirty="0" smtClean="0">
                <a:latin typeface="+mj-lt"/>
              </a:rPr>
            </a:br>
            <a:r>
              <a:rPr lang="en-US" sz="3200" b="1" dirty="0" smtClean="0">
                <a:latin typeface="+mj-lt"/>
              </a:rPr>
              <a:t>O.C.G.A. § 16-11-130.1</a:t>
            </a:r>
            <a:endParaRPr lang="en-US" sz="3200" b="1" dirty="0">
              <a:latin typeface="+mj-lt"/>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sz="2400" dirty="0" smtClean="0"/>
              <a:t>(b) This Code section shall not be construed to require or otherwise mandate that any LBOE or school administrator adopt or implement a practice or program for the approval of personnel to possess or carry weapons within a school safety zone, at a school function, or on a bus or other transportation furnished by a school nor shall this Code section create any liability for adopting or declining to adopt such practice or program.  Such decision shall rest with each individual LBOE.  If a LBOE adopts a policy to allow certain personnel to possess or carry weapons … such policy shall include approval of personnel to possess or carry weapons and provide for:</a:t>
            </a:r>
            <a:endParaRPr lang="en-US" sz="2400" dirty="0"/>
          </a:p>
        </p:txBody>
      </p:sp>
      <p:sp>
        <p:nvSpPr>
          <p:cNvPr id="4" name="Slide Number Placeholder 3"/>
          <p:cNvSpPr>
            <a:spLocks noGrp="1"/>
          </p:cNvSpPr>
          <p:nvPr>
            <p:ph type="sldNum" sz="quarter" idx="12"/>
          </p:nvPr>
        </p:nvSpPr>
        <p:spPr/>
        <p:txBody>
          <a:bodyPr/>
          <a:lstStyle/>
          <a:p>
            <a:fld id="{6A249CDD-7CBD-4264-BD77-D1C05AC839BB}" type="slidenum">
              <a:rPr lang="en-US" smtClean="0"/>
              <a:pPr/>
              <a:t>54</a:t>
            </a:fld>
            <a:endParaRPr lang="en-US" dirty="0"/>
          </a:p>
        </p:txBody>
      </p:sp>
      <p:sp>
        <p:nvSpPr>
          <p:cNvPr id="2" name="Title 1"/>
          <p:cNvSpPr>
            <a:spLocks noGrp="1"/>
          </p:cNvSpPr>
          <p:nvPr>
            <p:ph type="title"/>
          </p:nvPr>
        </p:nvSpPr>
        <p:spPr/>
        <p:txBody>
          <a:bodyPr/>
          <a:lstStyle/>
          <a:p>
            <a:r>
              <a:rPr lang="en-US" sz="3600" b="1" dirty="0" smtClean="0"/>
              <a:t>O.C.G.A. § 16-11-130.1 cont’d</a:t>
            </a:r>
            <a:endParaRPr lang="en-US" sz="36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a:buNone/>
            </a:pPr>
            <a:r>
              <a:rPr lang="en-US" sz="2400" dirty="0" smtClean="0"/>
              <a:t>(b)(1) Training of approved personnel prior to authorizing such personnel to carry weapons….</a:t>
            </a:r>
          </a:p>
          <a:p>
            <a:pPr marL="514350" indent="-514350">
              <a:buNone/>
            </a:pPr>
            <a:r>
              <a:rPr lang="en-US" sz="2400" dirty="0" smtClean="0"/>
              <a:t>(2)  An approved list of the types of weapons and ammunition and the quantity …</a:t>
            </a:r>
          </a:p>
          <a:p>
            <a:pPr marL="514350" indent="-514350">
              <a:buAutoNum type="arabicParenBoth" startAt="3"/>
            </a:pPr>
            <a:r>
              <a:rPr lang="en-US" sz="2400" dirty="0" smtClean="0"/>
              <a:t>The exclusion from approval of personnel who has had an employment or other history indicating any type of mental or emotional instability…</a:t>
            </a:r>
          </a:p>
          <a:p>
            <a:pPr marL="514350" indent="-514350">
              <a:buAutoNum type="arabicParenBoth" startAt="3"/>
            </a:pPr>
            <a:r>
              <a:rPr lang="en-US" sz="2400" dirty="0" smtClean="0"/>
              <a:t>A mandatory method of securing weapons which shall include at a minimum the requirement that the weapon, if permitted to be carried concealed by personnel, shall be carried on the person and not in a purse, briefcase, bag or similar other accessory … if maintained separate from person, shall be maintained in a secured lock safe or similar local box that cannot be easily accessed by students.</a:t>
            </a:r>
            <a:endParaRPr lang="en-US" sz="2400" dirty="0"/>
          </a:p>
        </p:txBody>
      </p:sp>
      <p:sp>
        <p:nvSpPr>
          <p:cNvPr id="4" name="Slide Number Placeholder 3"/>
          <p:cNvSpPr>
            <a:spLocks noGrp="1"/>
          </p:cNvSpPr>
          <p:nvPr>
            <p:ph type="sldNum" sz="quarter" idx="12"/>
          </p:nvPr>
        </p:nvSpPr>
        <p:spPr/>
        <p:txBody>
          <a:bodyPr/>
          <a:lstStyle/>
          <a:p>
            <a:fld id="{6A249CDD-7CBD-4264-BD77-D1C05AC839BB}" type="slidenum">
              <a:rPr lang="en-US" smtClean="0"/>
              <a:pPr/>
              <a:t>55</a:t>
            </a:fld>
            <a:endParaRPr lang="en-US" dirty="0"/>
          </a:p>
        </p:txBody>
      </p:sp>
      <p:sp>
        <p:nvSpPr>
          <p:cNvPr id="2" name="Title 1"/>
          <p:cNvSpPr>
            <a:spLocks noGrp="1"/>
          </p:cNvSpPr>
          <p:nvPr>
            <p:ph type="title"/>
          </p:nvPr>
        </p:nvSpPr>
        <p:spPr/>
        <p:txBody>
          <a:bodyPr/>
          <a:lstStyle/>
          <a:p>
            <a:r>
              <a:rPr lang="en-US" sz="3200" b="1" dirty="0" smtClean="0"/>
              <a:t>O.C.G.A. § 16-11-130.1 cont’d</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sz="2300" dirty="0" smtClean="0"/>
              <a:t>(c) Any personnel selected to possess or carry weapons … shall be a license holder, and the LBOE shall be responsible for conducting a criminal history background check … annually to determine whether such personnel remains qualified ….</a:t>
            </a:r>
          </a:p>
          <a:p>
            <a:pPr>
              <a:buNone/>
            </a:pPr>
            <a:r>
              <a:rPr lang="en-US" sz="2300" dirty="0" smtClean="0"/>
              <a:t>(d) The selection of approved personnel to possess or carry a weapon … shall be done strictly on a voluntary basis.  No personnel shall be required to possess or carry… and shall not be terminated or otherwise retaliated against for refusing</a:t>
            </a:r>
          </a:p>
          <a:p>
            <a:pPr>
              <a:buNone/>
            </a:pPr>
            <a:r>
              <a:rPr lang="en-US" sz="2300" dirty="0" smtClean="0"/>
              <a:t>(e) The LBOE shall be responsible for any costs associated with approving personnel to carry or possess weapons …</a:t>
            </a:r>
          </a:p>
          <a:p>
            <a:pPr>
              <a:buNone/>
            </a:pPr>
            <a:r>
              <a:rPr lang="en-US" sz="2300" dirty="0" smtClean="0"/>
              <a:t>(f) Documents and meetings pertaining to personnel approved to carry or possess weapons … shall be considered employment and public safety security records shall be exempt from disclosure under Article 4 of Chapter 18 of Title 50.</a:t>
            </a:r>
            <a:endParaRPr lang="en-US" sz="2300" dirty="0"/>
          </a:p>
        </p:txBody>
      </p:sp>
      <p:sp>
        <p:nvSpPr>
          <p:cNvPr id="4" name="Slide Number Placeholder 3"/>
          <p:cNvSpPr>
            <a:spLocks noGrp="1"/>
          </p:cNvSpPr>
          <p:nvPr>
            <p:ph type="sldNum" sz="quarter" idx="12"/>
          </p:nvPr>
        </p:nvSpPr>
        <p:spPr/>
        <p:txBody>
          <a:bodyPr/>
          <a:lstStyle/>
          <a:p>
            <a:fld id="{6A249CDD-7CBD-4264-BD77-D1C05AC839BB}" type="slidenum">
              <a:rPr lang="en-US" smtClean="0"/>
              <a:pPr/>
              <a:t>56</a:t>
            </a:fld>
            <a:endParaRPr lang="en-US" dirty="0"/>
          </a:p>
        </p:txBody>
      </p:sp>
      <p:sp>
        <p:nvSpPr>
          <p:cNvPr id="2" name="Title 1"/>
          <p:cNvSpPr>
            <a:spLocks noGrp="1"/>
          </p:cNvSpPr>
          <p:nvPr>
            <p:ph type="title"/>
          </p:nvPr>
        </p:nvSpPr>
        <p:spPr/>
        <p:txBody>
          <a:bodyPr/>
          <a:lstStyle/>
          <a:p>
            <a:r>
              <a:rPr lang="en-US" sz="3200" b="1" dirty="0" smtClean="0"/>
              <a:t>O.C.G.A. § 16-11-130.1 cont’d</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33000" r="-8000" b="-47000"/>
          </a:stretch>
        </a:blipFill>
        <a:effectLst/>
      </p:bgPr>
    </p:bg>
    <p:spTree>
      <p:nvGrpSpPr>
        <p:cNvPr id="1" name=""/>
        <p:cNvGrpSpPr/>
        <p:nvPr/>
      </p:nvGrpSpPr>
      <p:grpSpPr>
        <a:xfrm>
          <a:off x="0" y="0"/>
          <a:ext cx="0" cy="0"/>
          <a:chOff x="0" y="0"/>
          <a:chExt cx="0" cy="0"/>
        </a:xfrm>
      </p:grpSpPr>
      <p:sp>
        <p:nvSpPr>
          <p:cNvPr id="7" name="TextBox 6"/>
          <p:cNvSpPr txBox="1"/>
          <p:nvPr/>
        </p:nvSpPr>
        <p:spPr>
          <a:xfrm rot="600000">
            <a:off x="640080" y="1400592"/>
            <a:ext cx="8701421" cy="892552"/>
          </a:xfrm>
          <a:prstGeom prst="rect">
            <a:avLst/>
          </a:prstGeom>
          <a:solidFill>
            <a:schemeClr val="bg1">
              <a:lumMod val="85000"/>
            </a:schemeClr>
          </a:solidFill>
        </p:spPr>
        <p:txBody>
          <a:bodyPr wrap="square" rtlCol="0">
            <a:spAutoFit/>
          </a:bodyPr>
          <a:lstStyle/>
          <a:p>
            <a:r>
              <a:rPr lang="en-US" b="1" u="sng" dirty="0" smtClean="0">
                <a:latin typeface="Lucida Sans Typewriter" pitchFamily="33" charset="0"/>
                <a:cs typeface="Lucida Sans Typewriter" pitchFamily="33" charset="0"/>
                <a:hlinkClick r:id="rId3"/>
              </a:rPr>
              <a:t>Warner Robins PD: Student, 13, threatened to 'shoot up the school ...</a:t>
            </a:r>
            <a:endParaRPr lang="en-US" b="1" dirty="0" smtClean="0">
              <a:latin typeface="Lucida Sans Typewriter" pitchFamily="33" charset="0"/>
              <a:cs typeface="Lucida Sans Typewriter" pitchFamily="33" charset="0"/>
            </a:endParaRPr>
          </a:p>
          <a:p>
            <a:endParaRPr lang="en-US" sz="1600" dirty="0" smtClean="0"/>
          </a:p>
        </p:txBody>
      </p:sp>
      <p:sp>
        <p:nvSpPr>
          <p:cNvPr id="4" name="TextBox 3"/>
          <p:cNvSpPr txBox="1"/>
          <p:nvPr/>
        </p:nvSpPr>
        <p:spPr>
          <a:xfrm rot="-900000">
            <a:off x="-548640" y="1828800"/>
            <a:ext cx="10649069" cy="646331"/>
          </a:xfrm>
          <a:prstGeom prst="rect">
            <a:avLst/>
          </a:prstGeom>
          <a:solidFill>
            <a:schemeClr val="bg1">
              <a:lumMod val="85000"/>
            </a:schemeClr>
          </a:solidFill>
        </p:spPr>
        <p:txBody>
          <a:bodyPr wrap="none" rtlCol="0">
            <a:spAutoFit/>
          </a:bodyPr>
          <a:lstStyle/>
          <a:p>
            <a:r>
              <a:rPr lang="en-US" sz="2000" b="1" u="sng" dirty="0" smtClean="0">
                <a:latin typeface="Lucida Sans Typewriter" pitchFamily="33" charset="0"/>
                <a:cs typeface="Lucida Sans Typewriter" pitchFamily="33" charset="0"/>
                <a:hlinkClick r:id="rId4"/>
              </a:rPr>
              <a:t>High school student arrested after threat about 'shooting up school'</a:t>
            </a:r>
          </a:p>
          <a:p>
            <a:endParaRPr lang="en-US" sz="1600" dirty="0" smtClean="0"/>
          </a:p>
        </p:txBody>
      </p:sp>
      <p:sp>
        <p:nvSpPr>
          <p:cNvPr id="6" name="TextBox 5"/>
          <p:cNvSpPr txBox="1"/>
          <p:nvPr/>
        </p:nvSpPr>
        <p:spPr>
          <a:xfrm rot="900000">
            <a:off x="-974557" y="5030092"/>
            <a:ext cx="10956846" cy="400110"/>
          </a:xfrm>
          <a:prstGeom prst="rect">
            <a:avLst/>
          </a:prstGeom>
          <a:solidFill>
            <a:schemeClr val="bg1">
              <a:lumMod val="85000"/>
            </a:schemeClr>
          </a:solidFill>
        </p:spPr>
        <p:txBody>
          <a:bodyPr wrap="none" rtlCol="0">
            <a:spAutoFit/>
          </a:bodyPr>
          <a:lstStyle/>
          <a:p>
            <a:r>
              <a:rPr lang="en-US" sz="2000" b="1" u="sng" dirty="0" smtClean="0">
                <a:latin typeface="Lucida Sans Typewriter" pitchFamily="33" charset="0"/>
                <a:cs typeface="Lucida Sans Typewriter" pitchFamily="33" charset="0"/>
                <a:hlinkClick r:id="rId5"/>
              </a:rPr>
              <a:t>Cobb County high school student arrested for threatening to shoot up s</a:t>
            </a:r>
            <a:endParaRPr lang="en-US" sz="2000" b="1" dirty="0" smtClean="0">
              <a:latin typeface="Lucida Sans Typewriter" pitchFamily="33" charset="0"/>
              <a:cs typeface="Lucida Sans Typewriter" pitchFamily="33" charset="0"/>
            </a:endParaRPr>
          </a:p>
        </p:txBody>
      </p:sp>
      <p:sp>
        <p:nvSpPr>
          <p:cNvPr id="5" name="TextBox 4"/>
          <p:cNvSpPr txBox="1"/>
          <p:nvPr/>
        </p:nvSpPr>
        <p:spPr>
          <a:xfrm rot="-420000">
            <a:off x="-974557" y="3992582"/>
            <a:ext cx="10956846" cy="646331"/>
          </a:xfrm>
          <a:prstGeom prst="rect">
            <a:avLst/>
          </a:prstGeom>
          <a:solidFill>
            <a:schemeClr val="bg1">
              <a:lumMod val="85000"/>
            </a:schemeClr>
          </a:solidFill>
        </p:spPr>
        <p:txBody>
          <a:bodyPr wrap="none" rtlCol="0">
            <a:spAutoFit/>
          </a:bodyPr>
          <a:lstStyle/>
          <a:p>
            <a:r>
              <a:rPr lang="en-US" sz="2000" b="1" u="sng" dirty="0" smtClean="0">
                <a:latin typeface="Lucida Sans Typewriter" pitchFamily="33" charset="0"/>
                <a:cs typeface="Lucida Sans Typewriter" pitchFamily="33" charset="0"/>
                <a:hlinkClick r:id="rId6"/>
              </a:rPr>
              <a:t>Second Crawford Co. student charged in separate school shooting threat</a:t>
            </a:r>
            <a:endParaRPr lang="en-US" sz="1600" b="1" u="sng" dirty="0" smtClean="0">
              <a:latin typeface="Lucida Sans Typewriter" pitchFamily="33" charset="0"/>
              <a:cs typeface="Lucida Sans Typewriter" pitchFamily="33" charset="0"/>
              <a:hlinkClick r:id="rId6"/>
            </a:endParaRPr>
          </a:p>
          <a:p>
            <a:endParaRPr lang="en-US" sz="1600" dirty="0" smtClean="0"/>
          </a:p>
        </p:txBody>
      </p:sp>
      <p:sp>
        <p:nvSpPr>
          <p:cNvPr id="3" name="Title 2"/>
          <p:cNvSpPr>
            <a:spLocks noGrp="1"/>
          </p:cNvSpPr>
          <p:nvPr>
            <p:ph type="title"/>
          </p:nvPr>
        </p:nvSpPr>
        <p:spPr>
          <a:xfrm rot="-720000">
            <a:off x="152400" y="2286000"/>
            <a:ext cx="8839200" cy="1143000"/>
          </a:xfrm>
          <a:solidFill>
            <a:schemeClr val="bg1">
              <a:lumMod val="95000"/>
            </a:schemeClr>
          </a:solidFill>
        </p:spPr>
        <p:txBody>
          <a:bodyPr>
            <a:noAutofit/>
          </a:bodyPr>
          <a:lstStyle/>
          <a:p>
            <a:pPr algn="ctr"/>
            <a:r>
              <a:rPr lang="en-US" sz="4000" dirty="0" smtClean="0"/>
              <a:t>What Should Districts Do with Threats?</a:t>
            </a:r>
            <a:endParaRPr lang="en-US" sz="4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P spid="5" grpId="0" animBg="1"/>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sz="5400" b="1" dirty="0" smtClean="0"/>
              <a:t>O.C.G.A. § 20-2-751.5</a:t>
            </a:r>
            <a:endParaRPr lang="en-US" sz="5400" b="1" dirty="0"/>
          </a:p>
        </p:txBody>
      </p:sp>
      <p:sp>
        <p:nvSpPr>
          <p:cNvPr id="3" name="Content Placeholder 2"/>
          <p:cNvSpPr>
            <a:spLocks noGrp="1"/>
          </p:cNvSpPr>
          <p:nvPr>
            <p:ph idx="1"/>
          </p:nvPr>
        </p:nvSpPr>
        <p:spPr>
          <a:xfrm>
            <a:off x="457200" y="1600200"/>
            <a:ext cx="8229600" cy="4724400"/>
          </a:xfrm>
        </p:spPr>
        <p:txBody>
          <a:bodyPr>
            <a:normAutofit/>
          </a:bodyPr>
          <a:lstStyle/>
          <a:p>
            <a:pPr marL="514350" indent="-514350">
              <a:buFont typeface="+mj-lt"/>
              <a:buAutoNum type="arabicPeriod"/>
            </a:pPr>
            <a:r>
              <a:rPr lang="en-US" sz="2400" b="1" dirty="0" smtClean="0"/>
              <a:t>Verbal assault, including threatened violence, of teachers, administrators, and other school personnel;</a:t>
            </a:r>
            <a:br>
              <a:rPr lang="en-US" sz="2400" b="1" dirty="0" smtClean="0"/>
            </a:br>
            <a:endParaRPr lang="en-US" sz="2400" b="1" dirty="0" smtClean="0"/>
          </a:p>
          <a:p>
            <a:pPr marL="514350" indent="-514350">
              <a:buFont typeface="+mj-lt"/>
              <a:buAutoNum type="arabicPeriod"/>
            </a:pPr>
            <a:r>
              <a:rPr lang="en-US" sz="2400" b="1" dirty="0" smtClean="0"/>
              <a:t>Verbal assault of other students, including threatened violence or sexual harassment as defined pursuant to Title IX of the Education Amendments of 1972;</a:t>
            </a:r>
          </a:p>
        </p:txBody>
      </p:sp>
      <p:sp>
        <p:nvSpPr>
          <p:cNvPr id="4" name="Slide Number Placeholder 3"/>
          <p:cNvSpPr>
            <a:spLocks noGrp="1"/>
          </p:cNvSpPr>
          <p:nvPr>
            <p:ph type="sldNum" sz="quarter" idx="12"/>
          </p:nvPr>
        </p:nvSpPr>
        <p:spPr>
          <a:prstGeom prst="rect">
            <a:avLst/>
          </a:prstGeom>
        </p:spPr>
        <p:txBody>
          <a:bodyPr/>
          <a:lstStyle/>
          <a:p>
            <a:fld id="{1C9B2B68-798A-47A4-BB6D-7B825F468FAF}" type="slidenum">
              <a:rPr lang="en-US" smtClean="0"/>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sz="4800" b="1" dirty="0" smtClean="0"/>
              <a:t>O.C.G.A. § 20-2-751.5</a:t>
            </a:r>
            <a:endParaRPr lang="en-US" sz="4800" b="1" dirty="0"/>
          </a:p>
        </p:txBody>
      </p:sp>
      <p:sp>
        <p:nvSpPr>
          <p:cNvPr id="3" name="Content Placeholder 2"/>
          <p:cNvSpPr>
            <a:spLocks noGrp="1"/>
          </p:cNvSpPr>
          <p:nvPr>
            <p:ph idx="1"/>
          </p:nvPr>
        </p:nvSpPr>
        <p:spPr>
          <a:xfrm>
            <a:off x="457200" y="1676400"/>
            <a:ext cx="8229600" cy="4114800"/>
          </a:xfrm>
        </p:spPr>
        <p:txBody>
          <a:bodyPr>
            <a:noAutofit/>
          </a:bodyPr>
          <a:lstStyle/>
          <a:p>
            <a:pPr marL="514350" indent="-514350">
              <a:buFont typeface="+mj-lt"/>
              <a:buAutoNum type="arabicPeriod" startAt="5"/>
            </a:pPr>
            <a:endParaRPr lang="en-US" sz="2000" dirty="0" smtClean="0"/>
          </a:p>
          <a:p>
            <a:pPr marL="514350" indent="-514350">
              <a:buFont typeface="+mj-lt"/>
              <a:buAutoNum type="arabicPeriod" startAt="5"/>
            </a:pPr>
            <a:r>
              <a:rPr lang="en-US" sz="2000" b="1" dirty="0" smtClean="0"/>
              <a:t>Verbal assault of, physical assault or battery of, and disrespectful conduct, including use of vulgar or profane language, toward persons attending school related functions;</a:t>
            </a:r>
          </a:p>
          <a:p>
            <a:pPr marL="514350" indent="-514350">
              <a:buFont typeface="+mj-lt"/>
              <a:buAutoNum type="arabicPeriod" startAt="5"/>
            </a:pPr>
            <a:endParaRPr lang="en-US" sz="2000" dirty="0" smtClean="0"/>
          </a:p>
          <a:p>
            <a:pPr marL="514350" indent="-514350">
              <a:buFont typeface="+mj-lt"/>
              <a:buAutoNum type="arabicPeriod" startAt="5"/>
            </a:pPr>
            <a:r>
              <a:rPr lang="en-US" sz="2000" b="1" dirty="0" smtClean="0"/>
              <a:t>Inciting, advising, or counseling of others to engage in prohibited acts;</a:t>
            </a:r>
            <a:endParaRPr lang="en-US" sz="2000" b="1" dirty="0"/>
          </a:p>
        </p:txBody>
      </p:sp>
      <p:sp>
        <p:nvSpPr>
          <p:cNvPr id="4" name="Slide Number Placeholder 3"/>
          <p:cNvSpPr>
            <a:spLocks noGrp="1"/>
          </p:cNvSpPr>
          <p:nvPr>
            <p:ph type="sldNum" sz="quarter" idx="12"/>
          </p:nvPr>
        </p:nvSpPr>
        <p:spPr>
          <a:prstGeom prst="rect">
            <a:avLst/>
          </a:prstGeom>
        </p:spPr>
        <p:txBody>
          <a:bodyPr/>
          <a:lstStyle/>
          <a:p>
            <a:fld id="{1C9B2B68-798A-47A4-BB6D-7B825F468FAF}" type="slidenum">
              <a:rPr lang="en-US" smtClean="0"/>
              <a:pPr/>
              <a:t>59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ws\Desktop\HB 15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7" name="Title 6"/>
          <p:cNvSpPr>
            <a:spLocks noGrp="1"/>
          </p:cNvSpPr>
          <p:nvPr>
            <p:ph type="title"/>
          </p:nvPr>
        </p:nvSpPr>
        <p:spPr>
          <a:xfrm>
            <a:off x="228600" y="609600"/>
            <a:ext cx="8763000" cy="1600200"/>
          </a:xfrm>
          <a:solidFill>
            <a:schemeClr val="bg1">
              <a:lumMod val="85000"/>
            </a:schemeClr>
          </a:solidFill>
        </p:spPr>
        <p:txBody>
          <a:bodyPr>
            <a:noAutofit/>
          </a:bodyPr>
          <a:lstStyle/>
          <a:p>
            <a:r>
              <a:rPr lang="en-US" sz="3200" dirty="0" smtClean="0"/>
              <a:t>HB 159 (cont’d)</a:t>
            </a:r>
            <a:br>
              <a:rPr lang="en-US" sz="3200" dirty="0" smtClean="0"/>
            </a:br>
            <a:r>
              <a:rPr lang="en-US" sz="3200" dirty="0" smtClean="0"/>
              <a:t>Supporting and Strengthening Families Act</a:t>
            </a:r>
            <a:endParaRPr lang="en-US" sz="3200" dirty="0"/>
          </a:p>
        </p:txBody>
      </p:sp>
      <p:sp>
        <p:nvSpPr>
          <p:cNvPr id="9" name="TextBox 8"/>
          <p:cNvSpPr txBox="1"/>
          <p:nvPr/>
        </p:nvSpPr>
        <p:spPr>
          <a:xfrm>
            <a:off x="914400" y="3352800"/>
            <a:ext cx="7010400" cy="400110"/>
          </a:xfrm>
          <a:prstGeom prst="rect">
            <a:avLst/>
          </a:prstGeom>
          <a:solidFill>
            <a:schemeClr val="bg1">
              <a:lumMod val="85000"/>
            </a:schemeClr>
          </a:solidFill>
        </p:spPr>
        <p:txBody>
          <a:bodyPr wrap="square" rtlCol="0">
            <a:spAutoFit/>
          </a:bodyPr>
          <a:lstStyle/>
          <a:p>
            <a:r>
              <a:rPr lang="en-US" sz="2000" b="1" dirty="0" smtClean="0"/>
              <a:t>Don’t Confuse With Caregiver Educational Consent 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9"/>
                                        </p:tgtEl>
                                        <p:attrNameLst>
                                          <p:attrName>style.visibility</p:attrName>
                                        </p:attrNameLst>
                                      </p:cBhvr>
                                      <p:to>
                                        <p:strVal val="visible"/>
                                      </p:to>
                                    </p:set>
                                    <p:anim calcmode="discrete" valueType="clr">
                                      <p:cBhvr override="childStyle">
                                        <p:cTn id="1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9"/>
                                        </p:tgtEl>
                                        <p:attrNameLst>
                                          <p:attrName>fillcolor</p:attrName>
                                        </p:attrNameLst>
                                      </p:cBhvr>
                                      <p:tavLst>
                                        <p:tav tm="0">
                                          <p:val>
                                            <p:clrVal>
                                              <a:schemeClr val="accent2"/>
                                            </p:clrVal>
                                          </p:val>
                                        </p:tav>
                                        <p:tav tm="50000">
                                          <p:val>
                                            <p:clrVal>
                                              <a:schemeClr val="hlink"/>
                                            </p:clrVal>
                                          </p:val>
                                        </p:tav>
                                      </p:tavLst>
                                    </p:anim>
                                    <p:set>
                                      <p:cBhvr>
                                        <p:cTn id="13"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O.C.G.A. § 20-2-751.5</a:t>
            </a:r>
            <a:endParaRPr lang="en-US" sz="5400" b="1" dirty="0"/>
          </a:p>
        </p:txBody>
      </p:sp>
      <p:sp>
        <p:nvSpPr>
          <p:cNvPr id="3" name="Content Placeholder 2"/>
          <p:cNvSpPr>
            <a:spLocks noGrp="1"/>
          </p:cNvSpPr>
          <p:nvPr>
            <p:ph idx="1"/>
          </p:nvPr>
        </p:nvSpPr>
        <p:spPr>
          <a:xfrm>
            <a:off x="457200" y="1600201"/>
            <a:ext cx="8229600" cy="2667000"/>
          </a:xfrm>
        </p:spPr>
        <p:txBody>
          <a:bodyPr>
            <a:normAutofit/>
          </a:bodyPr>
          <a:lstStyle/>
          <a:p>
            <a:pPr marL="514350" indent="-514350">
              <a:buFont typeface="+mj-lt"/>
              <a:buAutoNum type="arabicPeriod" startAt="11"/>
            </a:pPr>
            <a:r>
              <a:rPr lang="en-US" sz="2300" b="1" dirty="0" smtClean="0"/>
              <a:t>Possession of a  firearm, as provided for in Code Section 16-11-127.1,  and possession of a dangerous weapon, or hazardous object; </a:t>
            </a:r>
          </a:p>
        </p:txBody>
      </p:sp>
      <p:sp>
        <p:nvSpPr>
          <p:cNvPr id="4" name="Slide Number Placeholder 3"/>
          <p:cNvSpPr>
            <a:spLocks noGrp="1"/>
          </p:cNvSpPr>
          <p:nvPr>
            <p:ph type="sldNum" sz="quarter" idx="12"/>
          </p:nvPr>
        </p:nvSpPr>
        <p:spPr>
          <a:prstGeom prst="rect">
            <a:avLst/>
          </a:prstGeom>
        </p:spPr>
        <p:txBody>
          <a:bodyPr/>
          <a:lstStyle/>
          <a:p>
            <a:fld id="{1C9B2B68-798A-47A4-BB6D-7B825F468FAF}" type="slidenum">
              <a:rPr lang="en-US" smtClean="0"/>
              <a:pPr/>
              <a:t>60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30891"/>
          </a:xfrm>
        </p:spPr>
        <p:txBody>
          <a:bodyPr>
            <a:normAutofit/>
          </a:bodyPr>
          <a:lstStyle/>
          <a:p>
            <a:pPr marL="0" indent="0">
              <a:buNone/>
            </a:pPr>
            <a:r>
              <a:rPr lang="en-US" sz="3600" dirty="0" smtClean="0"/>
              <a:t>With regard to paragraphs (9), (11), and (17) of this subsection, each student code of conduct shall also contain provisions that address conduct of students during off-school hours.</a:t>
            </a:r>
            <a:br>
              <a:rPr lang="en-US" sz="3600" dirty="0" smtClean="0"/>
            </a:br>
            <a:endParaRPr lang="en-US" sz="3600" dirty="0"/>
          </a:p>
        </p:txBody>
      </p:sp>
      <p:sp>
        <p:nvSpPr>
          <p:cNvPr id="4" name="Slide Number Placeholder 3"/>
          <p:cNvSpPr>
            <a:spLocks noGrp="1"/>
          </p:cNvSpPr>
          <p:nvPr>
            <p:ph type="sldNum" sz="quarter" idx="12"/>
          </p:nvPr>
        </p:nvSpPr>
        <p:spPr>
          <a:prstGeom prst="rect">
            <a:avLst/>
          </a:prstGeom>
        </p:spPr>
        <p:txBody>
          <a:bodyPr/>
          <a:lstStyle/>
          <a:p>
            <a:fld id="{1C9B2B68-798A-47A4-BB6D-7B825F468FAF}" type="slidenum">
              <a:rPr lang="en-US" smtClean="0"/>
              <a:pPr/>
              <a:t>61</a:t>
            </a:fld>
            <a:endParaRPr lang="en-US" dirty="0"/>
          </a:p>
        </p:txBody>
      </p:sp>
      <p:sp>
        <p:nvSpPr>
          <p:cNvPr id="2" name="Title 1"/>
          <p:cNvSpPr>
            <a:spLocks noGrp="1"/>
          </p:cNvSpPr>
          <p:nvPr>
            <p:ph type="title"/>
          </p:nvPr>
        </p:nvSpPr>
        <p:spPr>
          <a:xfrm>
            <a:off x="228600" y="274638"/>
            <a:ext cx="8458200" cy="1325562"/>
          </a:xfrm>
        </p:spPr>
        <p:txBody>
          <a:bodyPr>
            <a:noAutofit/>
          </a:bodyPr>
          <a:lstStyle/>
          <a:p>
            <a:pPr algn="ctr"/>
            <a:r>
              <a:rPr lang="en-US" sz="4400" b="1" dirty="0" smtClean="0"/>
              <a:t>More O.C.G.A. § 20-2-751.5</a:t>
            </a:r>
            <a:endParaRPr lang="en-US" sz="44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The Student Handbook requires a student to “engage in off campus conduct.”</a:t>
            </a:r>
          </a:p>
          <a:p>
            <a:r>
              <a:rPr lang="en-US" sz="2800" dirty="0" smtClean="0"/>
              <a:t>Two elements that school system must establish:</a:t>
            </a:r>
          </a:p>
          <a:p>
            <a:pPr lvl="1"/>
            <a:r>
              <a:rPr lang="en-US" sz="2800" dirty="0" smtClean="0"/>
              <a:t>Did the student engage in off-campus conduct?</a:t>
            </a:r>
          </a:p>
          <a:p>
            <a:pPr lvl="1"/>
            <a:r>
              <a:rPr lang="en-US" sz="2800" dirty="0" smtClean="0"/>
              <a:t>Does that conduct affect the safety and welfare of the school?</a:t>
            </a:r>
          </a:p>
          <a:p>
            <a:endParaRPr lang="en-US" dirty="0"/>
          </a:p>
        </p:txBody>
      </p:sp>
      <p:sp>
        <p:nvSpPr>
          <p:cNvPr id="4" name="Slide Number Placeholder 3"/>
          <p:cNvSpPr>
            <a:spLocks noGrp="1"/>
          </p:cNvSpPr>
          <p:nvPr>
            <p:ph type="sldNum" sz="quarter" idx="12"/>
          </p:nvPr>
        </p:nvSpPr>
        <p:spPr>
          <a:prstGeom prst="rect">
            <a:avLst/>
          </a:prstGeom>
        </p:spPr>
        <p:txBody>
          <a:bodyPr/>
          <a:lstStyle/>
          <a:p>
            <a:fld id="{1E0C330F-8875-4533-8816-13EB1F3EADE0}" type="slidenum">
              <a:rPr lang="en-US" smtClean="0"/>
              <a:pPr/>
              <a:t>62</a:t>
            </a:fld>
            <a:endParaRPr lang="en-US" dirty="0"/>
          </a:p>
        </p:txBody>
      </p:sp>
      <p:sp>
        <p:nvSpPr>
          <p:cNvPr id="2" name="Title 1"/>
          <p:cNvSpPr>
            <a:spLocks noGrp="1"/>
          </p:cNvSpPr>
          <p:nvPr>
            <p:ph type="title"/>
          </p:nvPr>
        </p:nvSpPr>
        <p:spPr/>
        <p:txBody>
          <a:bodyPr/>
          <a:lstStyle/>
          <a:p>
            <a:pPr algn="ctr"/>
            <a:r>
              <a:rPr lang="en-US" b="1" dirty="0" smtClean="0"/>
              <a:t>State Board Decision</a:t>
            </a:r>
            <a:endParaRPr lang="en-US"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rmAutofit fontScale="90000"/>
          </a:bodyPr>
          <a:lstStyle/>
          <a:p>
            <a:r>
              <a:rPr lang="en-US" sz="7200" b="1" dirty="0" smtClean="0"/>
              <a:t>Sexual Harassment:</a:t>
            </a:r>
            <a:r>
              <a:rPr lang="en-US" sz="7200" b="1" dirty="0"/>
              <a:t/>
            </a:r>
            <a:br>
              <a:rPr lang="en-US" sz="7200" b="1" dirty="0"/>
            </a:br>
            <a:r>
              <a:rPr lang="en-US" sz="5000" b="1" dirty="0" smtClean="0"/>
              <a:t>Entering a New Environment</a:t>
            </a:r>
            <a:endParaRPr lang="en-US" sz="5000" b="1" dirty="0"/>
          </a:p>
        </p:txBody>
      </p:sp>
    </p:spTree>
    <p:extLst>
      <p:ext uri="{BB962C8B-B14F-4D97-AF65-F5344CB8AC3E}">
        <p14:creationId xmlns:p14="http://schemas.microsoft.com/office/powerpoint/2010/main" xmlns="" val="2846961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to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Legal Remedies</a:t>
            </a:r>
            <a:endParaRPr lang="en-US" b="1" dirty="0"/>
          </a:p>
        </p:txBody>
      </p:sp>
      <p:sp>
        <p:nvSpPr>
          <p:cNvPr id="3" name="Content Placeholder 2"/>
          <p:cNvSpPr>
            <a:spLocks noGrp="1"/>
          </p:cNvSpPr>
          <p:nvPr>
            <p:ph idx="1"/>
          </p:nvPr>
        </p:nvSpPr>
        <p:spPr/>
        <p:txBody>
          <a:bodyPr>
            <a:normAutofit/>
          </a:bodyPr>
          <a:lstStyle/>
          <a:p>
            <a:r>
              <a:rPr lang="en-US" dirty="0"/>
              <a:t>Title IX – better known with students, hard to prove given standard, only against </a:t>
            </a:r>
            <a:r>
              <a:rPr lang="en-US" dirty="0" smtClean="0"/>
              <a:t>District (is there new awareness with #MeTooK12?)  </a:t>
            </a:r>
            <a:endParaRPr lang="en-US" dirty="0"/>
          </a:p>
          <a:p>
            <a:r>
              <a:rPr lang="en-US" dirty="0" smtClean="0"/>
              <a:t>Title VII – Requires EEOC complaint, possible mediation, long delay sometimes administratively, 90 days to sue from RTS letter, lawsuit against District only, but responsible for supervisor’s conduct, limited damages </a:t>
            </a:r>
          </a:p>
        </p:txBody>
      </p:sp>
    </p:spTree>
    <p:extLst>
      <p:ext uri="{BB962C8B-B14F-4D97-AF65-F5344CB8AC3E}">
        <p14:creationId xmlns:p14="http://schemas.microsoft.com/office/powerpoint/2010/main" xmlns="" val="195935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Legal Remedies</a:t>
            </a:r>
            <a:endParaRPr lang="en-US" b="1" dirty="0"/>
          </a:p>
        </p:txBody>
      </p:sp>
      <p:sp>
        <p:nvSpPr>
          <p:cNvPr id="3" name="Content Placeholder 2"/>
          <p:cNvSpPr>
            <a:spLocks noGrp="1"/>
          </p:cNvSpPr>
          <p:nvPr>
            <p:ph idx="1"/>
          </p:nvPr>
        </p:nvSpPr>
        <p:spPr/>
        <p:txBody>
          <a:bodyPr>
            <a:normAutofit/>
          </a:bodyPr>
          <a:lstStyle/>
          <a:p>
            <a:r>
              <a:rPr lang="en-US" dirty="0" smtClean="0"/>
              <a:t>Section 1983 – District claim requires policy, practice or custom; claim against individual requires conscience shocking or clear discrimination; individual claims include punitive damages</a:t>
            </a:r>
          </a:p>
          <a:p>
            <a:r>
              <a:rPr lang="en-US" dirty="0" smtClean="0"/>
              <a:t>State Whistleblower Claims – not directly involving harassment, but reports of harassment; District only claims; wide open damages; state court, not federal</a:t>
            </a:r>
            <a:endParaRPr lang="en-US" dirty="0"/>
          </a:p>
        </p:txBody>
      </p:sp>
    </p:spTree>
    <p:extLst>
      <p:ext uri="{BB962C8B-B14F-4D97-AF65-F5344CB8AC3E}">
        <p14:creationId xmlns:p14="http://schemas.microsoft.com/office/powerpoint/2010/main" xmlns="" val="32384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You Do?</a:t>
            </a:r>
            <a:endParaRPr lang="en-US" b="1" dirty="0"/>
          </a:p>
        </p:txBody>
      </p:sp>
      <p:sp>
        <p:nvSpPr>
          <p:cNvPr id="3" name="Content Placeholder 2"/>
          <p:cNvSpPr>
            <a:spLocks noGrp="1"/>
          </p:cNvSpPr>
          <p:nvPr>
            <p:ph idx="1"/>
          </p:nvPr>
        </p:nvSpPr>
        <p:spPr/>
        <p:txBody>
          <a:bodyPr>
            <a:normAutofit/>
          </a:bodyPr>
          <a:lstStyle/>
          <a:p>
            <a:r>
              <a:rPr lang="en-US" dirty="0" smtClean="0"/>
              <a:t>Know your policies and when they apply; GAAA, GAEB</a:t>
            </a:r>
          </a:p>
          <a:p>
            <a:r>
              <a:rPr lang="en-US" dirty="0" smtClean="0"/>
              <a:t>Follow and implement policies</a:t>
            </a:r>
          </a:p>
          <a:p>
            <a:r>
              <a:rPr lang="en-US" dirty="0" smtClean="0"/>
              <a:t>Understand the difference between supervisor/employee and peer/peer</a:t>
            </a:r>
          </a:p>
          <a:p>
            <a:r>
              <a:rPr lang="en-US" dirty="0" smtClean="0"/>
              <a:t>Train</a:t>
            </a:r>
          </a:p>
          <a:p>
            <a:pPr lvl="1"/>
            <a:r>
              <a:rPr lang="en-US" dirty="0" smtClean="0"/>
              <a:t>Supervisors</a:t>
            </a:r>
          </a:p>
          <a:p>
            <a:pPr lvl="1"/>
            <a:r>
              <a:rPr lang="en-US" dirty="0" smtClean="0"/>
              <a:t>All staff as to rules and complaint procedures</a:t>
            </a:r>
          </a:p>
        </p:txBody>
      </p:sp>
    </p:spTree>
    <p:extLst>
      <p:ext uri="{BB962C8B-B14F-4D97-AF65-F5344CB8AC3E}">
        <p14:creationId xmlns:p14="http://schemas.microsoft.com/office/powerpoint/2010/main" xmlns="" val="173094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(3) </a:t>
            </a:r>
            <a:r>
              <a:rPr lang="en-US" b="1" dirty="0" smtClean="0"/>
              <a:t>Kinship caregiver- </a:t>
            </a:r>
            <a:r>
              <a:rPr lang="en-US" dirty="0" smtClean="0"/>
              <a:t>grandparent (or great), aunt, uncle, (or great), cousin, sibling, or fictive kin who has assumed responsibility for raising child in informal, noncustodial, or guardianship  capacity for specific reasons  </a:t>
            </a:r>
          </a:p>
          <a:p>
            <a:pPr>
              <a:buNone/>
            </a:pPr>
            <a:endParaRPr lang="en-US" dirty="0" smtClean="0"/>
          </a:p>
          <a:p>
            <a:pPr>
              <a:buNone/>
            </a:pPr>
            <a:r>
              <a:rPr lang="en-US" dirty="0" smtClean="0"/>
              <a:t>(2) </a:t>
            </a:r>
            <a:r>
              <a:rPr lang="en-US" b="1" dirty="0" smtClean="0"/>
              <a:t>Fictive kin- </a:t>
            </a:r>
            <a:r>
              <a:rPr lang="en-US" dirty="0" smtClean="0"/>
              <a:t>individual known to child as relative, but not related by blood or marriage and with whom child has resided or had significant contact</a:t>
            </a:r>
            <a:br>
              <a:rPr lang="en-US" dirty="0" smtClean="0"/>
            </a:br>
            <a:endParaRPr lang="en-US" dirty="0"/>
          </a:p>
        </p:txBody>
      </p:sp>
      <p:sp>
        <p:nvSpPr>
          <p:cNvPr id="2" name="Title 1"/>
          <p:cNvSpPr>
            <a:spLocks noGrp="1"/>
          </p:cNvSpPr>
          <p:nvPr>
            <p:ph type="title"/>
          </p:nvPr>
        </p:nvSpPr>
        <p:spPr/>
        <p:txBody>
          <a:bodyPr>
            <a:noAutofit/>
          </a:bodyPr>
          <a:lstStyle/>
          <a:p>
            <a:r>
              <a:rPr lang="en-US" sz="3500" b="1" dirty="0">
                <a:effectLst>
                  <a:outerShdw blurRad="38100" dist="38100" dir="2700000" algn="tl">
                    <a:srgbClr val="000000">
                      <a:alpha val="43137"/>
                    </a:srgbClr>
                  </a:outerShdw>
                </a:effectLst>
              </a:rPr>
              <a:t>SB 186: O.C.G.A. § 20-1-15</a:t>
            </a:r>
            <a:br>
              <a:rPr lang="en-US" sz="3500" b="1" dirty="0">
                <a:effectLst>
                  <a:outerShdw blurRad="38100" dist="38100" dir="2700000" algn="tl">
                    <a:srgbClr val="000000">
                      <a:alpha val="43137"/>
                    </a:srgbClr>
                  </a:outerShdw>
                </a:effectLst>
              </a:rPr>
            </a:br>
            <a:r>
              <a:rPr lang="en-US" sz="3500" b="1" dirty="0" smtClean="0">
                <a:effectLst>
                  <a:outerShdw blurRad="38100" dist="38100" dir="2700000" algn="tl">
                    <a:srgbClr val="000000">
                      <a:alpha val="43137"/>
                    </a:srgbClr>
                  </a:outerShdw>
                </a:effectLst>
              </a:rPr>
              <a:t>Caregiver </a:t>
            </a:r>
            <a:r>
              <a:rPr lang="en-US" sz="3500" b="1" dirty="0">
                <a:effectLst>
                  <a:outerShdw blurRad="38100" dist="38100" dir="2700000" algn="tl">
                    <a:srgbClr val="000000">
                      <a:alpha val="43137"/>
                    </a:srgbClr>
                  </a:outerShdw>
                </a:effectLst>
              </a:rPr>
              <a:t>Educational Consent Act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lvl="1" indent="0">
              <a:buNone/>
            </a:pPr>
            <a:r>
              <a:rPr lang="en-US" sz="2600" dirty="0" smtClean="0"/>
              <a:t>Authorizes kinship caregiver to give legal consent by executing affidavit for child not in DFCS custody to  </a:t>
            </a:r>
          </a:p>
          <a:p>
            <a:pPr marL="457200" lvl="1" indent="-457200">
              <a:buAutoNum type="arabicPeriod"/>
            </a:pPr>
            <a:r>
              <a:rPr lang="en-US" sz="2600" dirty="0" smtClean="0"/>
              <a:t>receive educational services </a:t>
            </a:r>
          </a:p>
          <a:p>
            <a:pPr marL="457200" lvl="1" indent="-457200">
              <a:buAutoNum type="arabicPeriod"/>
            </a:pPr>
            <a:r>
              <a:rPr lang="en-US" sz="2600" dirty="0" smtClean="0"/>
              <a:t>receive medical services directly related to academic enrollment, or</a:t>
            </a:r>
          </a:p>
          <a:p>
            <a:pPr marL="457200" lvl="1" indent="-457200">
              <a:buAutoNum type="arabicPeriod"/>
            </a:pPr>
            <a:r>
              <a:rPr lang="en-US" sz="2600" dirty="0" smtClean="0"/>
              <a:t>participate in extracurricular activities </a:t>
            </a:r>
          </a:p>
          <a:p>
            <a:pPr marL="457200" lvl="1" indent="-457200">
              <a:buNone/>
            </a:pPr>
            <a:endParaRPr lang="en-US" sz="2600" dirty="0" smtClean="0"/>
          </a:p>
          <a:p>
            <a:pPr marL="457200" lvl="1" indent="-457200">
              <a:buNone/>
            </a:pPr>
            <a:r>
              <a:rPr lang="en-US" sz="2600" dirty="0" smtClean="0"/>
              <a:t>Affidavit in O.C.G.A. § 20-1-18; valid for one year</a:t>
            </a:r>
          </a:p>
          <a:p>
            <a:pPr marL="731520" lvl="2" indent="-457200">
              <a:buNone/>
            </a:pPr>
            <a:r>
              <a:rPr lang="en-US" sz="2600" dirty="0" smtClean="0"/>
              <a:t>Does not supersede grandparent power of attorney in O.C.G.A. § 19-9-129 </a:t>
            </a:r>
          </a:p>
          <a:p>
            <a:endParaRPr lang="en-US" sz="2600" dirty="0"/>
          </a:p>
        </p:txBody>
      </p:sp>
      <p:sp>
        <p:nvSpPr>
          <p:cNvPr id="2" name="Title 1"/>
          <p:cNvSpPr>
            <a:spLocks noGrp="1"/>
          </p:cNvSpPr>
          <p:nvPr>
            <p:ph type="title"/>
          </p:nvPr>
        </p:nvSpPr>
        <p:spPr/>
        <p:txBody>
          <a:bodyPr>
            <a:normAutofit fontScale="90000"/>
          </a:bodyPr>
          <a:lstStyle/>
          <a:p>
            <a:pPr algn="ctr"/>
            <a:r>
              <a:rPr lang="en-US" b="1" dirty="0">
                <a:effectLst>
                  <a:outerShdw blurRad="38100" dist="38100" dir="2700000" algn="tl">
                    <a:srgbClr val="000000">
                      <a:alpha val="43137"/>
                    </a:srgbClr>
                  </a:outerShdw>
                </a:effectLst>
              </a:rPr>
              <a:t>Caregiver Educational Consent Act</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ws\Desktop\HB 15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7" name="Title 6"/>
          <p:cNvSpPr>
            <a:spLocks noGrp="1"/>
          </p:cNvSpPr>
          <p:nvPr>
            <p:ph type="title"/>
          </p:nvPr>
        </p:nvSpPr>
        <p:spPr>
          <a:xfrm>
            <a:off x="228600" y="609600"/>
            <a:ext cx="8763000" cy="1600200"/>
          </a:xfrm>
          <a:solidFill>
            <a:schemeClr val="bg1">
              <a:lumMod val="85000"/>
            </a:schemeClr>
          </a:solidFill>
        </p:spPr>
        <p:txBody>
          <a:bodyPr>
            <a:noAutofit/>
          </a:bodyPr>
          <a:lstStyle/>
          <a:p>
            <a:r>
              <a:rPr lang="en-US" sz="3200" dirty="0" smtClean="0"/>
              <a:t>HB 159 (cont’d)</a:t>
            </a:r>
            <a:br>
              <a:rPr lang="en-US" sz="3200" dirty="0" smtClean="0"/>
            </a:br>
            <a:r>
              <a:rPr lang="en-US" sz="3200" dirty="0" smtClean="0"/>
              <a:t>Supporting and Strengthening Families Act</a:t>
            </a:r>
            <a:endParaRPr lang="en-US" sz="3200" dirty="0"/>
          </a:p>
        </p:txBody>
      </p:sp>
      <p:sp>
        <p:nvSpPr>
          <p:cNvPr id="9" name="TextBox 8"/>
          <p:cNvSpPr txBox="1"/>
          <p:nvPr/>
        </p:nvSpPr>
        <p:spPr>
          <a:xfrm>
            <a:off x="609600" y="3048000"/>
            <a:ext cx="7985760" cy="1015663"/>
          </a:xfrm>
          <a:prstGeom prst="rect">
            <a:avLst/>
          </a:prstGeom>
          <a:solidFill>
            <a:schemeClr val="bg1">
              <a:lumMod val="85000"/>
            </a:schemeClr>
          </a:solidFill>
        </p:spPr>
        <p:txBody>
          <a:bodyPr wrap="square" rtlCol="0">
            <a:spAutoFit/>
          </a:bodyPr>
          <a:lstStyle/>
          <a:p>
            <a:r>
              <a:rPr lang="en-US" sz="2000" b="1" dirty="0" smtClean="0"/>
              <a:t>If Board of Education provides paternity/maternity leave for</a:t>
            </a:r>
          </a:p>
          <a:p>
            <a:r>
              <a:rPr lang="en-US" sz="2000" b="1" dirty="0" smtClean="0"/>
              <a:t>Biological parents for birth, parents adopting child, upon request, shall receive same leave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a:solidFill>
          <a:schemeClr val="bg1">
            <a:lumMod val="85000"/>
          </a:schemeClr>
        </a:solidFill>
      </a:spPr>
      <a:bodyPr wrap="square" rtlCol="0">
        <a:sp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876</TotalTime>
  <Words>3357</Words>
  <Application>Microsoft Office PowerPoint</Application>
  <PresentationFormat>On-screen Show (4:3)</PresentationFormat>
  <Paragraphs>348</Paragraphs>
  <Slides>67</Slides>
  <Notes>0</Notes>
  <HiddenSlides>0</HiddenSlides>
  <MMClips>1</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Default Theme</vt:lpstr>
      <vt:lpstr>G.A.I.N.S Georgia Accounting Information Network Support</vt:lpstr>
      <vt:lpstr>What is Brewing in the Legislature?</vt:lpstr>
      <vt:lpstr>HB 61 SALES AND USE TAX</vt:lpstr>
      <vt:lpstr>HB 65 Medical Marijuana </vt:lpstr>
      <vt:lpstr>HB 159 Supporting and Strengthening Families Act</vt:lpstr>
      <vt:lpstr>HB 159 (cont’d) Supporting and Strengthening Families Act</vt:lpstr>
      <vt:lpstr>SB 186: O.C.G.A. § 20-1-15 Caregiver Educational Consent Act </vt:lpstr>
      <vt:lpstr>Caregiver Educational Consent Act</vt:lpstr>
      <vt:lpstr>HB 159 (cont’d) Supporting and Strengthening Families Act</vt:lpstr>
      <vt:lpstr>HB 217 Qualified Education Tax Credit</vt:lpstr>
      <vt:lpstr> Georgia Qualified Education  Expense Tax Credits –  O.C.G.A. § 48-7-29.13  </vt:lpstr>
      <vt:lpstr>HB 489 Competitive Bid/Proposal</vt:lpstr>
      <vt:lpstr>HB 899 Competitive Bid/Proposal</vt:lpstr>
      <vt:lpstr>HB 995 Competitive Bid/Proposal - Consultant</vt:lpstr>
      <vt:lpstr>HB 995 cont’d</vt:lpstr>
      <vt:lpstr>HB 740 Student Discipline</vt:lpstr>
      <vt:lpstr>HB 852 Enrollment</vt:lpstr>
      <vt:lpstr> Governor signs new Georgia budget that finally fully funds schools  </vt:lpstr>
      <vt:lpstr>What Did NOT Pass?</vt:lpstr>
      <vt:lpstr> HB 273  Recess Bill  </vt:lpstr>
      <vt:lpstr>HB 273  Recess Bill</vt:lpstr>
      <vt:lpstr>Slide 22</vt:lpstr>
      <vt:lpstr>Slide 23</vt:lpstr>
      <vt:lpstr>Slide 24</vt:lpstr>
      <vt:lpstr>Slide 25</vt:lpstr>
      <vt:lpstr>And NOW It’s Time For  Cory vs. Amy</vt:lpstr>
      <vt:lpstr>Our First Category of the Days is…</vt:lpstr>
      <vt:lpstr>Budget Process</vt:lpstr>
      <vt:lpstr>Budget Process cont’d.</vt:lpstr>
      <vt:lpstr>Budget Process cont’d.</vt:lpstr>
      <vt:lpstr>Budget Process cont’d. </vt:lpstr>
      <vt:lpstr>Still questions and confusion regarding O.C.G.A. §20-2-167.1 and “Public Meetings”… </vt:lpstr>
      <vt:lpstr>Did you see this?</vt:lpstr>
      <vt:lpstr>Slide 34</vt:lpstr>
      <vt:lpstr>FMGLUA revisions</vt:lpstr>
      <vt:lpstr>FMGLUA revisions</vt:lpstr>
      <vt:lpstr>FMGLUA revisions</vt:lpstr>
      <vt:lpstr>What is the “initial budget”?</vt:lpstr>
      <vt:lpstr>Waivers</vt:lpstr>
      <vt:lpstr>Charter School Law O.C.G.A. § 20-2-2065 </vt:lpstr>
      <vt:lpstr>Strategic Waiver School System Law O.C.G.A. § 20-2-82</vt:lpstr>
      <vt:lpstr>What must be waived in SWS systems under O.C.G.A § 20-2-84?  </vt:lpstr>
      <vt:lpstr>What cannot be waived in SWS systems   under O.C.G.A § 20-2-82(e)?</vt:lpstr>
      <vt:lpstr>What cannot be waived in SWS systems   under O.C.G.A § 20-2-82(e)? cont’d </vt:lpstr>
      <vt:lpstr>What cannot be waived in charters under O.C.G.A § 20-2- 2065? </vt:lpstr>
      <vt:lpstr>OK, but can I pay for…</vt:lpstr>
      <vt:lpstr>Slide 47</vt:lpstr>
      <vt:lpstr>Slide 48</vt:lpstr>
      <vt:lpstr>What Is Already in Georgia Law?</vt:lpstr>
      <vt:lpstr>Guns/Weapons in the Schools O.C.G.A. § 16-11-127.1</vt:lpstr>
      <vt:lpstr>Picking up a child at school?</vt:lpstr>
      <vt:lpstr>Weapons in Motor Vehicle</vt:lpstr>
      <vt:lpstr>Guns/Weapons in the Schools O.C.G.A. § 16-11-130.1</vt:lpstr>
      <vt:lpstr>O.C.G.A. § 16-11-130.1 cont’d</vt:lpstr>
      <vt:lpstr>O.C.G.A. § 16-11-130.1 cont’d</vt:lpstr>
      <vt:lpstr>O.C.G.A. § 16-11-130.1 cont’d</vt:lpstr>
      <vt:lpstr>What Should Districts Do with Threats?</vt:lpstr>
      <vt:lpstr>O.C.G.A. § 20-2-751.5</vt:lpstr>
      <vt:lpstr>O.C.G.A. § 20-2-751.5</vt:lpstr>
      <vt:lpstr>O.C.G.A. § 20-2-751.5</vt:lpstr>
      <vt:lpstr>More O.C.G.A. § 20-2-751.5</vt:lpstr>
      <vt:lpstr>State Board Decision</vt:lpstr>
      <vt:lpstr>Sexual Harassment: Entering a New Environment</vt:lpstr>
      <vt:lpstr>Slide 64</vt:lpstr>
      <vt:lpstr>Legal Remedies</vt:lpstr>
      <vt:lpstr>More Legal Remedies</vt:lpstr>
      <vt:lpstr>What Can You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Chattahoochee Flint RESA 2018 Board Training</dc:title>
  <dc:creator>Rhonda Stevens</dc:creator>
  <cp:lastModifiedBy>Rhonda Stevens</cp:lastModifiedBy>
  <cp:revision>99</cp:revision>
  <dcterms:created xsi:type="dcterms:W3CDTF">2018-03-12T12:48:49Z</dcterms:created>
  <dcterms:modified xsi:type="dcterms:W3CDTF">2018-05-02T21:44:39Z</dcterms:modified>
</cp:coreProperties>
</file>