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9" r:id="rId1"/>
  </p:sldMasterIdLst>
  <p:sldIdLst>
    <p:sldId id="282" r:id="rId2"/>
    <p:sldId id="310" r:id="rId3"/>
    <p:sldId id="256" r:id="rId4"/>
    <p:sldId id="300" r:id="rId5"/>
    <p:sldId id="308" r:id="rId6"/>
    <p:sldId id="259" r:id="rId7"/>
    <p:sldId id="297" r:id="rId8"/>
    <p:sldId id="263" r:id="rId9"/>
    <p:sldId id="264" r:id="rId10"/>
    <p:sldId id="283" r:id="rId11"/>
    <p:sldId id="270" r:id="rId12"/>
    <p:sldId id="301" r:id="rId13"/>
    <p:sldId id="272" r:id="rId14"/>
    <p:sldId id="292" r:id="rId15"/>
    <p:sldId id="309" r:id="rId16"/>
    <p:sldId id="274" r:id="rId17"/>
    <p:sldId id="275" r:id="rId18"/>
    <p:sldId id="304" r:id="rId19"/>
    <p:sldId id="281" r:id="rId20"/>
    <p:sldId id="302" r:id="rId21"/>
    <p:sldId id="287" r:id="rId22"/>
    <p:sldId id="303" r:id="rId23"/>
    <p:sldId id="284" r:id="rId24"/>
    <p:sldId id="290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465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667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646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0582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42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4754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362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816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2787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30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678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875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90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8459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702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359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48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FF08F-DC6B-4601-B491-B0F83F6DD2DA}" type="datetimeFigureOut">
              <a:rPr lang="en-US" smtClean="0"/>
              <a:pPr/>
              <a:t>5/5/2018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36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HOUSE BILLS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xmlns="" id="{D5C41A9E-E581-4C21-B45A-294DDE61B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8840478"/>
              </p:ext>
            </p:extLst>
          </p:nvPr>
        </p:nvGraphicFramePr>
        <p:xfrm>
          <a:off x="12522200" y="1717675"/>
          <a:ext cx="4570413" cy="3427413"/>
        </p:xfrm>
        <a:graphic>
          <a:graphicData uri="http://schemas.openxmlformats.org/presentationml/2006/ole">
            <p:oleObj spid="_x0000_s1041" name="Presentation" r:id="rId3" imgW="4570348" imgH="3427397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6951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042EAD-0754-4DAC-8FBC-4341E91B31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HB 763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025FB7-B8BE-4FD1-8451-BB0599BFD8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Extends attendance protocol committee to school climate; requires GEMA/FEMA drills</a:t>
            </a:r>
          </a:p>
        </p:txBody>
      </p:sp>
    </p:spTree>
    <p:extLst>
      <p:ext uri="{BB962C8B-B14F-4D97-AF65-F5344CB8AC3E}">
        <p14:creationId xmlns:p14="http://schemas.microsoft.com/office/powerpoint/2010/main" xmlns="" val="739915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787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Increases funding to State Charter School Commission schools  and mandates they be a part of their local RESA.</a:t>
            </a:r>
          </a:p>
        </p:txBody>
      </p:sp>
    </p:spTree>
    <p:extLst>
      <p:ext uri="{BB962C8B-B14F-4D97-AF65-F5344CB8AC3E}">
        <p14:creationId xmlns:p14="http://schemas.microsoft.com/office/powerpoint/2010/main" xmlns="" val="4011563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852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Permits student to remain in a school for the remainder of the school year if the parent moves to another attendance zone in same district</a:t>
            </a:r>
          </a:p>
        </p:txBody>
      </p:sp>
    </p:spTree>
    <p:extLst>
      <p:ext uri="{BB962C8B-B14F-4D97-AF65-F5344CB8AC3E}">
        <p14:creationId xmlns:p14="http://schemas.microsoft.com/office/powerpoint/2010/main" xmlns="" val="3836144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853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Students placed in psychoeducational residential facilities may not be charged tuition.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87728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HB 951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Creates Center for Rural Development and Innovation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92701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FE00338-0FF9-46D3-B4C7-7C738A763A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978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C7D5D22E-BC75-4EB9-A9F7-8BBFD89D4A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Permits school systems to contract with speed camera providers to operate in a school zone</a:t>
            </a:r>
          </a:p>
        </p:txBody>
      </p:sp>
    </p:spTree>
    <p:extLst>
      <p:ext uri="{BB962C8B-B14F-4D97-AF65-F5344CB8AC3E}">
        <p14:creationId xmlns:p14="http://schemas.microsoft.com/office/powerpoint/2010/main" xmlns="" val="213145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HR 898/HR 1162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Establishes joint/HOUSE study commission on State Accreditation.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22116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HR 1017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Resolution encouraging the recognition of dyslexia 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2417159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53848B7-3BD4-4C55-A419-E3F269F20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HR 1414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ADB5DD4B-E347-4D73-A671-FA89D82A41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Establishes House Study Committee on School Safety</a:t>
            </a:r>
          </a:p>
        </p:txBody>
      </p:sp>
    </p:spTree>
    <p:extLst>
      <p:ext uri="{BB962C8B-B14F-4D97-AF65-F5344CB8AC3E}">
        <p14:creationId xmlns:p14="http://schemas.microsoft.com/office/powerpoint/2010/main" xmlns="" val="132267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99"/>
                </a:solidFill>
              </a:rPr>
              <a:t>SENATE BILLS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6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FINANCE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HB 684   FY 2019  BUDGET</a:t>
            </a:r>
          </a:p>
          <a:p>
            <a:r>
              <a:rPr lang="en-US" b="1" dirty="0" smtClean="0"/>
              <a:t>HR 51  Forest Land Conservation</a:t>
            </a:r>
          </a:p>
          <a:p>
            <a:r>
              <a:rPr lang="en-US" b="1" dirty="0" smtClean="0"/>
              <a:t>HB 329  TAVT</a:t>
            </a:r>
          </a:p>
          <a:p>
            <a:pPr lvl="2"/>
            <a:r>
              <a:rPr lang="en-US" b="1" dirty="0" smtClean="0"/>
              <a:t>Leased cars, used cars</a:t>
            </a:r>
          </a:p>
          <a:p>
            <a:pPr lvl="2"/>
            <a:r>
              <a:rPr lang="en-US" b="1" dirty="0" smtClean="0"/>
              <a:t>County withholds 65%,  State gets 35%</a:t>
            </a:r>
          </a:p>
          <a:p>
            <a:pPr lvl="4"/>
            <a:r>
              <a:rPr lang="en-US" b="1" dirty="0" smtClean="0"/>
              <a:t>County 51%  Schools 49%</a:t>
            </a:r>
            <a:endParaRPr lang="en-US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336CDC3-06C0-4089-BEF1-C2813EC4F4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SB 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B3DC327-6BC1-449C-9269-CDDE1152C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Encourages the development of CTAE pathways and credentialing for all CTAE programs; requires certain reports; changes WBP age to 15+</a:t>
            </a:r>
          </a:p>
        </p:txBody>
      </p:sp>
    </p:spTree>
    <p:extLst>
      <p:ext uri="{BB962C8B-B14F-4D97-AF65-F5344CB8AC3E}">
        <p14:creationId xmlns:p14="http://schemas.microsoft.com/office/powerpoint/2010/main" xmlns="" val="3275524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SB 82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National guard, reserves, active duty qualify for in-state for HOPE applications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666432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F41658BE-17EA-41E3-ACDC-1C57BBD4D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SB 139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6A43CA8-1B78-4FAC-81A0-AA575B0F8F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Schools/systems may propose new pathways; annually creates list of credentials and licenses with projected salaries of each</a:t>
            </a:r>
          </a:p>
        </p:txBody>
      </p:sp>
    </p:spTree>
    <p:extLst>
      <p:ext uri="{BB962C8B-B14F-4D97-AF65-F5344CB8AC3E}">
        <p14:creationId xmlns:p14="http://schemas.microsoft.com/office/powerpoint/2010/main" xmlns="" val="2412739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BEF211-79B0-4445-833A-515804087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SB 330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0E914F-6A88-42A4-A109-9DFA38674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Advances curriculum for agriculture education and expands program to K-5</a:t>
            </a:r>
          </a:p>
        </p:txBody>
      </p:sp>
    </p:spTree>
    <p:extLst>
      <p:ext uri="{BB962C8B-B14F-4D97-AF65-F5344CB8AC3E}">
        <p14:creationId xmlns:p14="http://schemas.microsoft.com/office/powerpoint/2010/main" xmlns="" val="357367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SB 355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Eliminates Vogel surcharge on Georgia Power bills for persons under the 200% poverty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8220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SB 362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Establishes a pilot program to develop formative assessments for diagnostic purposes as compared to high stakes summative assessments</a:t>
            </a:r>
          </a:p>
        </p:txBody>
      </p:sp>
    </p:spTree>
    <p:extLst>
      <p:ext uri="{BB962C8B-B14F-4D97-AF65-F5344CB8AC3E}">
        <p14:creationId xmlns:p14="http://schemas.microsoft.com/office/powerpoint/2010/main" xmlns="" val="285560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SB 401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Calls for GOSA to collect data on dual enrollment and instructs GADOE to study role and workload of school counselors; annual sex abuse </a:t>
            </a:r>
            <a:r>
              <a:rPr lang="en-US" b="1"/>
              <a:t>prevention training grades 1-9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88181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217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Raises cap on SSOs TO $100 M, reduces administration fee from 10% to 3%</a:t>
            </a:r>
          </a:p>
        </p:txBody>
      </p:sp>
    </p:spTree>
    <p:extLst>
      <p:ext uri="{BB962C8B-B14F-4D97-AF65-F5344CB8AC3E}">
        <p14:creationId xmlns:p14="http://schemas.microsoft.com/office/powerpoint/2010/main" xmlns="" val="6553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494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Revises safety procedures, hearings for closure for DCAL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0994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DD3A269-AE9E-4025-8842-5B6BEC2BE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673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66CE9FA-1308-454C-9A22-89C9AAC017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Hands free driving while operating a motor vehicle including school buses</a:t>
            </a:r>
          </a:p>
        </p:txBody>
      </p:sp>
    </p:spTree>
    <p:extLst>
      <p:ext uri="{BB962C8B-B14F-4D97-AF65-F5344CB8AC3E}">
        <p14:creationId xmlns:p14="http://schemas.microsoft.com/office/powerpoint/2010/main" xmlns="" val="311230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700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Creates cancelable education loan financed by GSFC for members of National Guard</a:t>
            </a:r>
          </a:p>
        </p:txBody>
      </p:sp>
    </p:spTree>
    <p:extLst>
      <p:ext uri="{BB962C8B-B14F-4D97-AF65-F5344CB8AC3E}">
        <p14:creationId xmlns:p14="http://schemas.microsoft.com/office/powerpoint/2010/main" xmlns="" val="227001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HB 718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Provides up to 5 excused absences for military dependents for certain military activities including therapy sessions</a:t>
            </a:r>
          </a:p>
        </p:txBody>
      </p:sp>
    </p:spTree>
    <p:extLst>
      <p:ext uri="{BB962C8B-B14F-4D97-AF65-F5344CB8AC3E}">
        <p14:creationId xmlns:p14="http://schemas.microsoft.com/office/powerpoint/2010/main" xmlns="" val="286132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739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Requires the PSC to expedite applications for certificates or permits from active duty spouses</a:t>
            </a:r>
          </a:p>
        </p:txBody>
      </p:sp>
    </p:spTree>
    <p:extLst>
      <p:ext uri="{BB962C8B-B14F-4D97-AF65-F5344CB8AC3E}">
        <p14:creationId xmlns:p14="http://schemas.microsoft.com/office/powerpoint/2010/main" xmlns="" val="72636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HB 740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Requires that the Response To Intervention process be used before K-3 student can be expelled or suspended for more than five days.</a:t>
            </a:r>
          </a:p>
        </p:txBody>
      </p:sp>
    </p:spTree>
    <p:extLst>
      <p:ext uri="{BB962C8B-B14F-4D97-AF65-F5344CB8AC3E}">
        <p14:creationId xmlns:p14="http://schemas.microsoft.com/office/powerpoint/2010/main" xmlns="" val="3769505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2949</TotalTime>
  <Words>423</Words>
  <Application>Microsoft Office PowerPoint</Application>
  <PresentationFormat>Custom</PresentationFormat>
  <Paragraphs>55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Organic</vt:lpstr>
      <vt:lpstr>Presentation</vt:lpstr>
      <vt:lpstr>HOUSE BILLS</vt:lpstr>
      <vt:lpstr>FINANCE</vt:lpstr>
      <vt:lpstr>HB 217</vt:lpstr>
      <vt:lpstr>HB 494</vt:lpstr>
      <vt:lpstr>HB 673</vt:lpstr>
      <vt:lpstr>HB 700</vt:lpstr>
      <vt:lpstr>HB 718</vt:lpstr>
      <vt:lpstr>HB 739</vt:lpstr>
      <vt:lpstr>HB 740</vt:lpstr>
      <vt:lpstr>HB 763</vt:lpstr>
      <vt:lpstr>HB 787</vt:lpstr>
      <vt:lpstr>HB 852</vt:lpstr>
      <vt:lpstr>HB 853</vt:lpstr>
      <vt:lpstr>HB 951</vt:lpstr>
      <vt:lpstr>HB 978</vt:lpstr>
      <vt:lpstr>HR 898/HR 1162</vt:lpstr>
      <vt:lpstr>HR 1017</vt:lpstr>
      <vt:lpstr>HR 1414</vt:lpstr>
      <vt:lpstr>SENATE BILLS</vt:lpstr>
      <vt:lpstr>SB 3</vt:lpstr>
      <vt:lpstr>SB 82</vt:lpstr>
      <vt:lpstr>SB 139</vt:lpstr>
      <vt:lpstr>SB 330</vt:lpstr>
      <vt:lpstr>SB 355</vt:lpstr>
      <vt:lpstr>SB 362</vt:lpstr>
      <vt:lpstr>SB 401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 217</dc:title>
  <dc:creator>Jimmy Stokes</dc:creator>
  <cp:lastModifiedBy>Stuart Bennett</cp:lastModifiedBy>
  <cp:revision>43</cp:revision>
  <dcterms:created xsi:type="dcterms:W3CDTF">2018-02-19T19:24:26Z</dcterms:created>
  <dcterms:modified xsi:type="dcterms:W3CDTF">2018-05-05T12:36:24Z</dcterms:modified>
</cp:coreProperties>
</file>