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2" r:id="rId2"/>
  </p:sldMasterIdLst>
  <p:notesMasterIdLst>
    <p:notesMasterId r:id="rId59"/>
  </p:notesMasterIdLst>
  <p:handoutMasterIdLst>
    <p:handoutMasterId r:id="rId60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307" r:id="rId12"/>
    <p:sldId id="266" r:id="rId13"/>
    <p:sldId id="301" r:id="rId14"/>
    <p:sldId id="302" r:id="rId15"/>
    <p:sldId id="303" r:id="rId16"/>
    <p:sldId id="304" r:id="rId17"/>
    <p:sldId id="305" r:id="rId18"/>
    <p:sldId id="317" r:id="rId19"/>
    <p:sldId id="318" r:id="rId20"/>
    <p:sldId id="300" r:id="rId21"/>
    <p:sldId id="311" r:id="rId22"/>
    <p:sldId id="312" r:id="rId23"/>
    <p:sldId id="313" r:id="rId24"/>
    <p:sldId id="314" r:id="rId25"/>
    <p:sldId id="315" r:id="rId26"/>
    <p:sldId id="316" r:id="rId27"/>
    <p:sldId id="268" r:id="rId28"/>
    <p:sldId id="271" r:id="rId29"/>
    <p:sldId id="272" r:id="rId30"/>
    <p:sldId id="273" r:id="rId31"/>
    <p:sldId id="274" r:id="rId32"/>
    <p:sldId id="306" r:id="rId33"/>
    <p:sldId id="277" r:id="rId34"/>
    <p:sldId id="308" r:id="rId35"/>
    <p:sldId id="309" r:id="rId36"/>
    <p:sldId id="310" r:id="rId37"/>
    <p:sldId id="283" r:id="rId38"/>
    <p:sldId id="288" r:id="rId39"/>
    <p:sldId id="287" r:id="rId40"/>
    <p:sldId id="290" r:id="rId41"/>
    <p:sldId id="289" r:id="rId42"/>
    <p:sldId id="292" r:id="rId43"/>
    <p:sldId id="294" r:id="rId44"/>
    <p:sldId id="295" r:id="rId45"/>
    <p:sldId id="299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282" r:id="rId58"/>
  </p:sldIdLst>
  <p:sldSz cx="9266238" cy="6950075"/>
  <p:notesSz cx="7010400" cy="9296400"/>
  <p:defaultTextStyle>
    <a:defPPr>
      <a:defRPr lang="en-US"/>
    </a:defPPr>
    <a:lvl1pPr marL="0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1pPr>
    <a:lvl2pPr marL="470230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2pPr>
    <a:lvl3pPr marL="940460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3pPr>
    <a:lvl4pPr marL="1410691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4pPr>
    <a:lvl5pPr marL="1880921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5pPr>
    <a:lvl6pPr marL="2351151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940460" rtl="0" eaLnBrk="1" latinLnBrk="0" hangingPunct="1">
      <a:defRPr sz="1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Catherine Bibby" initials="ACB" lastIdx="2" clrIdx="0">
    <p:extLst>
      <p:ext uri="{19B8F6BF-5375-455C-9EA6-DF929625EA0E}">
        <p15:presenceInfo xmlns:p15="http://schemas.microsoft.com/office/powerpoint/2012/main" userId="S-1-5-21-2565130814-2131031033-2592903573-1161" providerId="AD"/>
      </p:ext>
    </p:extLst>
  </p:cmAuthor>
  <p:cmAuthor id="2" name="Tracy Branch" initials="TB" lastIdx="2" clrIdx="1">
    <p:extLst>
      <p:ext uri="{19B8F6BF-5375-455C-9EA6-DF929625EA0E}">
        <p15:presenceInfo xmlns:p15="http://schemas.microsoft.com/office/powerpoint/2012/main" userId="S-1-5-21-2565130814-2131031033-2592903573-1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Percentage of Positive Feedback by Fiscal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271696388820941E-2"/>
          <c:y val="0.10824324939106152"/>
          <c:w val="0.9299686148735099"/>
          <c:h val="0.71702520208650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FY15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Sheet7!$A$2:$A$4</c:f>
              <c:strCache>
                <c:ptCount val="3"/>
                <c:pt idx="0">
                  <c:v>Engagement Process</c:v>
                </c:pt>
                <c:pt idx="1">
                  <c:v>Reporting</c:v>
                </c:pt>
                <c:pt idx="2">
                  <c:v>Overall</c:v>
                </c:pt>
              </c:strCache>
            </c:strRef>
          </c:cat>
          <c:val>
            <c:numRef>
              <c:f>Sheet7!$B$2:$B$4</c:f>
              <c:numCache>
                <c:formatCode>0%</c:formatCode>
                <c:ptCount val="3"/>
                <c:pt idx="0">
                  <c:v>0.96</c:v>
                </c:pt>
                <c:pt idx="1">
                  <c:v>0.9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E-49DF-B91E-735CCA1DECBA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Sheet7!$A$2:$A$4</c:f>
              <c:strCache>
                <c:ptCount val="3"/>
                <c:pt idx="0">
                  <c:v>Engagement Process</c:v>
                </c:pt>
                <c:pt idx="1">
                  <c:v>Reporting</c:v>
                </c:pt>
                <c:pt idx="2">
                  <c:v>Overall</c:v>
                </c:pt>
              </c:strCache>
            </c:strRef>
          </c:cat>
          <c:val>
            <c:numRef>
              <c:f>Sheet7!$C$2:$C$4</c:f>
              <c:numCache>
                <c:formatCode>0%</c:formatCode>
                <c:ptCount val="3"/>
                <c:pt idx="0">
                  <c:v>0.95</c:v>
                </c:pt>
                <c:pt idx="1">
                  <c:v>0.94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E-49DF-B91E-735CCA1DECBA}"/>
            </c:ext>
          </c:extLst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Sheet7!$A$2:$A$4</c:f>
              <c:strCache>
                <c:ptCount val="3"/>
                <c:pt idx="0">
                  <c:v>Engagement Process</c:v>
                </c:pt>
                <c:pt idx="1">
                  <c:v>Reporting</c:v>
                </c:pt>
                <c:pt idx="2">
                  <c:v>Overall</c:v>
                </c:pt>
              </c:strCache>
            </c:strRef>
          </c:cat>
          <c:val>
            <c:numRef>
              <c:f>Sheet7!$D$2:$D$4</c:f>
              <c:numCache>
                <c:formatCode>0%</c:formatCode>
                <c:ptCount val="3"/>
                <c:pt idx="0">
                  <c:v>0.97</c:v>
                </c:pt>
                <c:pt idx="1">
                  <c:v>0.97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6E-49DF-B91E-735CCA1DEC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4325072"/>
        <c:axId val="-24329424"/>
      </c:barChart>
      <c:catAx>
        <c:axId val="-243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329424"/>
        <c:crosses val="autoZero"/>
        <c:auto val="1"/>
        <c:lblAlgn val="ctr"/>
        <c:lblOffset val="100"/>
        <c:noMultiLvlLbl val="0"/>
      </c:catAx>
      <c:valAx>
        <c:axId val="-2432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3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0193B-433B-4720-A9A6-EB8989C174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13F0EA4-B107-42FD-9958-2203AFF87C10}">
      <dgm:prSet phldrT="[Text]"/>
      <dgm:spPr/>
      <dgm:t>
        <a:bodyPr/>
        <a:lstStyle/>
        <a:p>
          <a:r>
            <a:rPr lang="en-US" dirty="0" smtClean="0"/>
            <a:t>Census data file is submitted to the Actuary</a:t>
          </a:r>
          <a:endParaRPr lang="en-US" dirty="0"/>
        </a:p>
      </dgm:t>
    </dgm:pt>
    <dgm:pt modelId="{A1A5BB8D-F091-42F9-BA74-AAF9C59A432E}" type="parTrans" cxnId="{29A8473D-3231-4D6A-A456-E80C38309115}">
      <dgm:prSet/>
      <dgm:spPr/>
      <dgm:t>
        <a:bodyPr/>
        <a:lstStyle/>
        <a:p>
          <a:endParaRPr lang="en-US"/>
        </a:p>
      </dgm:t>
    </dgm:pt>
    <dgm:pt modelId="{E07572DD-F2EA-49D3-BD30-CDA7B264860B}" type="sibTrans" cxnId="{29A8473D-3231-4D6A-A456-E80C38309115}">
      <dgm:prSet/>
      <dgm:spPr/>
      <dgm:t>
        <a:bodyPr/>
        <a:lstStyle/>
        <a:p>
          <a:endParaRPr lang="en-US"/>
        </a:p>
      </dgm:t>
    </dgm:pt>
    <dgm:pt modelId="{F3C5D0D3-31A9-4CBC-B4E5-B3E1CF3A2A52}">
      <dgm:prSet phldrT="[Text]"/>
      <dgm:spPr/>
      <dgm:t>
        <a:bodyPr/>
        <a:lstStyle/>
        <a:p>
          <a:r>
            <a:rPr lang="en-US" dirty="0" smtClean="0"/>
            <a:t>Actuary performs actuarial valuation to estimate liability </a:t>
          </a:r>
          <a:endParaRPr lang="en-US" dirty="0"/>
        </a:p>
      </dgm:t>
    </dgm:pt>
    <dgm:pt modelId="{3EDA267A-56FD-45B3-A706-8219FD40DC5C}" type="parTrans" cxnId="{2D88B44E-0994-41CD-A1CF-637E103D145C}">
      <dgm:prSet/>
      <dgm:spPr/>
      <dgm:t>
        <a:bodyPr/>
        <a:lstStyle/>
        <a:p>
          <a:endParaRPr lang="en-US"/>
        </a:p>
      </dgm:t>
    </dgm:pt>
    <dgm:pt modelId="{422EE07B-D869-4B5F-929D-E2DCA7BD8CE7}" type="sibTrans" cxnId="{2D88B44E-0994-41CD-A1CF-637E103D145C}">
      <dgm:prSet/>
      <dgm:spPr/>
      <dgm:t>
        <a:bodyPr/>
        <a:lstStyle/>
        <a:p>
          <a:endParaRPr lang="en-US"/>
        </a:p>
      </dgm:t>
    </dgm:pt>
    <dgm:pt modelId="{0822245E-6AC8-481A-B70F-6D9854909956}">
      <dgm:prSet phldrT="[Text]"/>
      <dgm:spPr/>
      <dgm:t>
        <a:bodyPr/>
        <a:lstStyle/>
        <a:p>
          <a:r>
            <a:rPr lang="en-US" dirty="0" smtClean="0"/>
            <a:t>Auditors perform census data testing to ensure complete and accurate census data</a:t>
          </a:r>
          <a:endParaRPr lang="en-US" dirty="0"/>
        </a:p>
      </dgm:t>
    </dgm:pt>
    <dgm:pt modelId="{761A3D05-851D-4762-91AF-11C16BA1C12B}" type="parTrans" cxnId="{A0B46A11-ECF9-4022-A4A4-24DB0B9FF9C5}">
      <dgm:prSet/>
      <dgm:spPr/>
      <dgm:t>
        <a:bodyPr/>
        <a:lstStyle/>
        <a:p>
          <a:endParaRPr lang="en-US"/>
        </a:p>
      </dgm:t>
    </dgm:pt>
    <dgm:pt modelId="{2850FB2A-56A4-4573-96C8-AFE3F7F27FD9}" type="sibTrans" cxnId="{A0B46A11-ECF9-4022-A4A4-24DB0B9FF9C5}">
      <dgm:prSet/>
      <dgm:spPr/>
      <dgm:t>
        <a:bodyPr/>
        <a:lstStyle/>
        <a:p>
          <a:endParaRPr lang="en-US"/>
        </a:p>
      </dgm:t>
    </dgm:pt>
    <dgm:pt modelId="{2A456002-8C18-4312-BD9F-0F00346BDD6D}" type="pres">
      <dgm:prSet presAssocID="{77E0193B-433B-4720-A9A6-EB8989C1740A}" presName="CompostProcess" presStyleCnt="0">
        <dgm:presLayoutVars>
          <dgm:dir/>
          <dgm:resizeHandles val="exact"/>
        </dgm:presLayoutVars>
      </dgm:prSet>
      <dgm:spPr/>
    </dgm:pt>
    <dgm:pt modelId="{FDC0E06F-8D83-4B9D-866D-E95811E6D57A}" type="pres">
      <dgm:prSet presAssocID="{77E0193B-433B-4720-A9A6-EB8989C1740A}" presName="arrow" presStyleLbl="bgShp" presStyleIdx="0" presStyleCnt="1" custLinFactNeighborX="270" custLinFactNeighborY="-265"/>
      <dgm:spPr/>
    </dgm:pt>
    <dgm:pt modelId="{EB1700CB-E96B-460D-93B8-16C0E35432F9}" type="pres">
      <dgm:prSet presAssocID="{77E0193B-433B-4720-A9A6-EB8989C1740A}" presName="linearProcess" presStyleCnt="0"/>
      <dgm:spPr/>
    </dgm:pt>
    <dgm:pt modelId="{7E192B05-F9F3-474D-A3F5-62093C9EAA5D}" type="pres">
      <dgm:prSet presAssocID="{213F0EA4-B107-42FD-9958-2203AFF87C1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A0EA7-5CDA-48D8-B685-35A4316E6B55}" type="pres">
      <dgm:prSet presAssocID="{E07572DD-F2EA-49D3-BD30-CDA7B264860B}" presName="sibTrans" presStyleCnt="0"/>
      <dgm:spPr/>
    </dgm:pt>
    <dgm:pt modelId="{E09C229F-50E7-4B52-857D-529A84C0E335}" type="pres">
      <dgm:prSet presAssocID="{F3C5D0D3-31A9-4CBC-B4E5-B3E1CF3A2A5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2A13F-C00E-444C-AFD6-295BF6B77D93}" type="pres">
      <dgm:prSet presAssocID="{422EE07B-D869-4B5F-929D-E2DCA7BD8CE7}" presName="sibTrans" presStyleCnt="0"/>
      <dgm:spPr/>
    </dgm:pt>
    <dgm:pt modelId="{71336B88-A888-46AE-BB53-A95CA2DC24CE}" type="pres">
      <dgm:prSet presAssocID="{0822245E-6AC8-481A-B70F-6D985490995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40093-BCCF-4381-90BF-2E5746408462}" type="presOf" srcId="{213F0EA4-B107-42FD-9958-2203AFF87C10}" destId="{7E192B05-F9F3-474D-A3F5-62093C9EAA5D}" srcOrd="0" destOrd="0" presId="urn:microsoft.com/office/officeart/2005/8/layout/hProcess9"/>
    <dgm:cxn modelId="{AEB7D5B2-4B54-4EAA-8D9A-74608648C21A}" type="presOf" srcId="{F3C5D0D3-31A9-4CBC-B4E5-B3E1CF3A2A52}" destId="{E09C229F-50E7-4B52-857D-529A84C0E335}" srcOrd="0" destOrd="0" presId="urn:microsoft.com/office/officeart/2005/8/layout/hProcess9"/>
    <dgm:cxn modelId="{FCDFD990-8237-4C66-BF9A-B44927F0C10B}" type="presOf" srcId="{0822245E-6AC8-481A-B70F-6D9854909956}" destId="{71336B88-A888-46AE-BB53-A95CA2DC24CE}" srcOrd="0" destOrd="0" presId="urn:microsoft.com/office/officeart/2005/8/layout/hProcess9"/>
    <dgm:cxn modelId="{D480A9BA-2A52-4220-96EA-8CE5063484BB}" type="presOf" srcId="{77E0193B-433B-4720-A9A6-EB8989C1740A}" destId="{2A456002-8C18-4312-BD9F-0F00346BDD6D}" srcOrd="0" destOrd="0" presId="urn:microsoft.com/office/officeart/2005/8/layout/hProcess9"/>
    <dgm:cxn modelId="{A0B46A11-ECF9-4022-A4A4-24DB0B9FF9C5}" srcId="{77E0193B-433B-4720-A9A6-EB8989C1740A}" destId="{0822245E-6AC8-481A-B70F-6D9854909956}" srcOrd="2" destOrd="0" parTransId="{761A3D05-851D-4762-91AF-11C16BA1C12B}" sibTransId="{2850FB2A-56A4-4573-96C8-AFE3F7F27FD9}"/>
    <dgm:cxn modelId="{2D88B44E-0994-41CD-A1CF-637E103D145C}" srcId="{77E0193B-433B-4720-A9A6-EB8989C1740A}" destId="{F3C5D0D3-31A9-4CBC-B4E5-B3E1CF3A2A52}" srcOrd="1" destOrd="0" parTransId="{3EDA267A-56FD-45B3-A706-8219FD40DC5C}" sibTransId="{422EE07B-D869-4B5F-929D-E2DCA7BD8CE7}"/>
    <dgm:cxn modelId="{29A8473D-3231-4D6A-A456-E80C38309115}" srcId="{77E0193B-433B-4720-A9A6-EB8989C1740A}" destId="{213F0EA4-B107-42FD-9958-2203AFF87C10}" srcOrd="0" destOrd="0" parTransId="{A1A5BB8D-F091-42F9-BA74-AAF9C59A432E}" sibTransId="{E07572DD-F2EA-49D3-BD30-CDA7B264860B}"/>
    <dgm:cxn modelId="{1FA73832-B126-4043-A5EC-38C186E68B46}" type="presParOf" srcId="{2A456002-8C18-4312-BD9F-0F00346BDD6D}" destId="{FDC0E06F-8D83-4B9D-866D-E95811E6D57A}" srcOrd="0" destOrd="0" presId="urn:microsoft.com/office/officeart/2005/8/layout/hProcess9"/>
    <dgm:cxn modelId="{C2779F9D-9780-44FE-A533-FBD198FE8056}" type="presParOf" srcId="{2A456002-8C18-4312-BD9F-0F00346BDD6D}" destId="{EB1700CB-E96B-460D-93B8-16C0E35432F9}" srcOrd="1" destOrd="0" presId="urn:microsoft.com/office/officeart/2005/8/layout/hProcess9"/>
    <dgm:cxn modelId="{A00F7138-604C-4371-9CD9-6F42A4668787}" type="presParOf" srcId="{EB1700CB-E96B-460D-93B8-16C0E35432F9}" destId="{7E192B05-F9F3-474D-A3F5-62093C9EAA5D}" srcOrd="0" destOrd="0" presId="urn:microsoft.com/office/officeart/2005/8/layout/hProcess9"/>
    <dgm:cxn modelId="{B39418BB-BADE-4582-A069-2F439FF69035}" type="presParOf" srcId="{EB1700CB-E96B-460D-93B8-16C0E35432F9}" destId="{383A0EA7-5CDA-48D8-B685-35A4316E6B55}" srcOrd="1" destOrd="0" presId="urn:microsoft.com/office/officeart/2005/8/layout/hProcess9"/>
    <dgm:cxn modelId="{6C368BEF-FC6A-4036-9D90-99E9BDCE319A}" type="presParOf" srcId="{EB1700CB-E96B-460D-93B8-16C0E35432F9}" destId="{E09C229F-50E7-4B52-857D-529A84C0E335}" srcOrd="2" destOrd="0" presId="urn:microsoft.com/office/officeart/2005/8/layout/hProcess9"/>
    <dgm:cxn modelId="{1C473835-5ABD-4962-BE9D-9CDE79673AEB}" type="presParOf" srcId="{EB1700CB-E96B-460D-93B8-16C0E35432F9}" destId="{8802A13F-C00E-444C-AFD6-295BF6B77D93}" srcOrd="3" destOrd="0" presId="urn:microsoft.com/office/officeart/2005/8/layout/hProcess9"/>
    <dgm:cxn modelId="{4CA6B446-C83E-42A1-999A-F84E3190D586}" type="presParOf" srcId="{EB1700CB-E96B-460D-93B8-16C0E35432F9}" destId="{71336B88-A888-46AE-BB53-A95CA2DC24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0E06F-8D83-4B9D-866D-E95811E6D57A}">
      <dsp:nvSpPr>
        <dsp:cNvPr id="0" name=""/>
        <dsp:cNvSpPr/>
      </dsp:nvSpPr>
      <dsp:spPr>
        <a:xfrm>
          <a:off x="633407" y="0"/>
          <a:ext cx="6965473" cy="4943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92B05-F9F3-474D-A3F5-62093C9EAA5D}">
      <dsp:nvSpPr>
        <dsp:cNvPr id="0" name=""/>
        <dsp:cNvSpPr/>
      </dsp:nvSpPr>
      <dsp:spPr>
        <a:xfrm>
          <a:off x="8802" y="1483042"/>
          <a:ext cx="2637661" cy="197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Census data file is submitted to the Actuary</a:t>
          </a:r>
          <a:endParaRPr lang="en-US" sz="2200" kern="1200" dirty="0"/>
        </a:p>
      </dsp:txBody>
      <dsp:txXfrm>
        <a:off x="105330" y="1579570"/>
        <a:ext cx="2444605" cy="1784334"/>
      </dsp:txXfrm>
    </dsp:sp>
    <dsp:sp modelId="{E09C229F-50E7-4B52-857D-529A84C0E335}">
      <dsp:nvSpPr>
        <dsp:cNvPr id="0" name=""/>
        <dsp:cNvSpPr/>
      </dsp:nvSpPr>
      <dsp:spPr>
        <a:xfrm>
          <a:off x="2778506" y="1483042"/>
          <a:ext cx="2637661" cy="197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Actuary performs actuarial valuation to estimate liability </a:t>
          </a:r>
          <a:endParaRPr lang="en-US" sz="2200" kern="1200" dirty="0"/>
        </a:p>
      </dsp:txBody>
      <dsp:txXfrm>
        <a:off x="2875034" y="1579570"/>
        <a:ext cx="2444605" cy="1784334"/>
      </dsp:txXfrm>
    </dsp:sp>
    <dsp:sp modelId="{71336B88-A888-46AE-BB53-A95CA2DC24CE}">
      <dsp:nvSpPr>
        <dsp:cNvPr id="0" name=""/>
        <dsp:cNvSpPr/>
      </dsp:nvSpPr>
      <dsp:spPr>
        <a:xfrm>
          <a:off x="5548211" y="1483042"/>
          <a:ext cx="2637661" cy="1977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Auditors perform census data testing to ensure complete and accurate census data</a:t>
          </a:r>
          <a:endParaRPr lang="en-US" sz="2200" kern="1200" dirty="0"/>
        </a:p>
      </dsp:txBody>
      <dsp:txXfrm>
        <a:off x="5644739" y="1579570"/>
        <a:ext cx="2444605" cy="1784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23327D-47A1-4014-B6A8-C0E11B3CDE3A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F4D5FA-A6B9-48E7-BCFA-899824807B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203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8209E5-A1E8-467E-BA12-DDC0A107126D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64C5B0-C0B0-49D8-98CB-08D9BBAAD2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801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1pPr>
    <a:lvl2pPr marL="470230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2pPr>
    <a:lvl3pPr marL="940460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3pPr>
    <a:lvl4pPr marL="1410691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4pPr>
    <a:lvl5pPr marL="1880921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5pPr>
    <a:lvl6pPr marL="2351151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94046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4C5B0-C0B0-49D8-98CB-08D9BBAAD2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7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4C5B0-C0B0-49D8-98CB-08D9BBAAD2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3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4C5B0-C0B0-49D8-98CB-08D9BBAAD25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6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eorgia-state-capitol2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0" y="368509"/>
            <a:ext cx="8682497" cy="61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310830" y="6056683"/>
            <a:ext cx="8682497" cy="238303"/>
          </a:xfrm>
          <a:prstGeom prst="rect">
            <a:avLst/>
          </a:prstGeom>
          <a:solidFill>
            <a:srgbClr val="063D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ED7D3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89104" tIns="0" rIns="0" bIns="0" numCol="1" anchor="ctr" anchorCtr="0" compatLnSpc="1">
            <a:prstTxWarp prst="textNoShape">
              <a:avLst/>
            </a:prstTxWarp>
          </a:bodyPr>
          <a:lstStyle/>
          <a:p>
            <a:pPr defTabSz="891119" eaLnBrk="0" fontAlgn="base" hangingPunct="0">
              <a:spcBef>
                <a:spcPct val="0"/>
              </a:spcBef>
              <a:spcAft>
                <a:spcPts val="390"/>
              </a:spcAft>
            </a:pPr>
            <a:r>
              <a:rPr lang="en-US" altLang="en-US" sz="780" dirty="0">
                <a:solidFill>
                  <a:srgbClr val="FFFFFF"/>
                </a:solidFill>
                <a:latin typeface="Calibri" panose="020F0502020204030204" pitchFamily="34" charset="0"/>
              </a:rPr>
              <a:t>Georgia State Capitol</a:t>
            </a:r>
            <a:endParaRPr lang="en-US" altLang="en-US" sz="1754" dirty="0">
              <a:latin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 userDrawn="1"/>
        </p:nvSpPr>
        <p:spPr bwMode="auto">
          <a:xfrm rot="5400000">
            <a:off x="177689" y="1028589"/>
            <a:ext cx="3887120" cy="3174302"/>
          </a:xfrm>
          <a:prstGeom prst="flowChartManualInput">
            <a:avLst/>
          </a:prstGeom>
          <a:gradFill rotWithShape="0">
            <a:gsLst>
              <a:gs pos="0">
                <a:srgbClr val="0070C0"/>
              </a:gs>
              <a:gs pos="100000">
                <a:srgbClr val="0070C0">
                  <a:gamma/>
                  <a:shade val="60000"/>
                  <a:invGamma/>
                </a:srgbClr>
              </a:gs>
            </a:gsLst>
            <a:lin ang="0" scaled="1"/>
          </a:gradFill>
          <a:ln w="25400" algn="ctr">
            <a:miter lim="800000"/>
            <a:headEnd/>
            <a:tailEnd/>
          </a:ln>
          <a:effectLst/>
          <a:scene3d>
            <a:camera prst="legacyObliqueFront">
              <a:rot lat="10799999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70C0"/>
            </a:extrusionClr>
            <a:contourClr>
              <a:srgbClr val="007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50799" dir="13500000" algn="tl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35642" tIns="35642" rIns="35642" bIns="35642" numCol="1" anchor="t" anchorCtr="0" compatLnSpc="1">
            <a:prstTxWarp prst="textNoShape">
              <a:avLst/>
            </a:prstTxWarp>
            <a:flatTx/>
          </a:bodyPr>
          <a:lstStyle/>
          <a:p>
            <a:endParaRPr lang="en-US" sz="1804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873125" y="2239963"/>
            <a:ext cx="2119313" cy="22098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63351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2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64" y="463338"/>
            <a:ext cx="2989005" cy="1621684"/>
          </a:xfrm>
        </p:spPr>
        <p:txBody>
          <a:bodyPr anchor="b"/>
          <a:lstStyle>
            <a:lvl1pPr>
              <a:defRPr sz="243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760" y="1000684"/>
            <a:ext cx="4691033" cy="4939058"/>
          </a:xfrm>
          <a:prstGeom prst="rect">
            <a:avLst/>
          </a:prstGeom>
        </p:spPr>
        <p:txBody>
          <a:bodyPr/>
          <a:lstStyle>
            <a:lvl1pPr>
              <a:defRPr sz="2432"/>
            </a:lvl1pPr>
            <a:lvl2pPr>
              <a:defRPr sz="2128"/>
            </a:lvl2pPr>
            <a:lvl3pPr>
              <a:defRPr sz="1824"/>
            </a:lvl3pPr>
            <a:lvl4pPr>
              <a:defRPr sz="1520"/>
            </a:lvl4pPr>
            <a:lvl5pPr>
              <a:defRPr sz="152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664" y="2085023"/>
            <a:ext cx="2989005" cy="3862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16"/>
            </a:lvl1pPr>
            <a:lvl2pPr marL="347472" indent="0">
              <a:buNone/>
              <a:defRPr sz="1064"/>
            </a:lvl2pPr>
            <a:lvl3pPr marL="694944" indent="0">
              <a:buNone/>
              <a:defRPr sz="912"/>
            </a:lvl3pPr>
            <a:lvl4pPr marL="1042416" indent="0">
              <a:buNone/>
              <a:defRPr sz="760"/>
            </a:lvl4pPr>
            <a:lvl5pPr marL="1389888" indent="0">
              <a:buNone/>
              <a:defRPr sz="760"/>
            </a:lvl5pPr>
            <a:lvl6pPr marL="1737360" indent="0">
              <a:buNone/>
              <a:defRPr sz="760"/>
            </a:lvl6pPr>
            <a:lvl7pPr marL="2084832" indent="0">
              <a:buNone/>
              <a:defRPr sz="760"/>
            </a:lvl7pPr>
            <a:lvl8pPr marL="2432304" indent="0">
              <a:buNone/>
              <a:defRPr sz="760"/>
            </a:lvl8pPr>
            <a:lvl9pPr marL="2779776" indent="0">
              <a:buNone/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B6E0-FF6B-4000-BB93-9BEE91FB3D82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1270" y="6425603"/>
            <a:ext cx="463312" cy="370027"/>
          </a:xfrm>
          <a:prstGeom prst="rect">
            <a:avLst/>
          </a:prstGeom>
        </p:spPr>
        <p:txBody>
          <a:bodyPr vert="horz" lIns="69497" tIns="34748" rIns="69497" bIns="347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5DFB13-FBD0-447C-BE53-79AC50920277}" type="slidenum">
              <a:rPr lang="en-US" sz="912" smtClean="0">
                <a:solidFill>
                  <a:prstClr val="white"/>
                </a:solidFill>
              </a:rPr>
              <a:pPr/>
              <a:t>‹#›</a:t>
            </a:fld>
            <a:endParaRPr lang="en-US" sz="912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3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54" y="231671"/>
            <a:ext cx="7992130" cy="1343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054" y="1850136"/>
            <a:ext cx="3918846" cy="440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338" y="1850136"/>
            <a:ext cx="3918846" cy="440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6EF9-E21A-4C8B-9FBC-2F483396CED0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1270" y="6425603"/>
            <a:ext cx="463312" cy="370027"/>
          </a:xfrm>
          <a:prstGeom prst="rect">
            <a:avLst/>
          </a:prstGeom>
        </p:spPr>
        <p:txBody>
          <a:bodyPr vert="horz" lIns="69497" tIns="34748" rIns="69497" bIns="347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5DFB13-FBD0-447C-BE53-79AC50920277}" type="slidenum">
              <a:rPr lang="en-US" sz="912" smtClean="0">
                <a:solidFill>
                  <a:prstClr val="white"/>
                </a:solidFill>
              </a:rPr>
              <a:pPr/>
              <a:t>‹#›</a:t>
            </a:fld>
            <a:endParaRPr lang="en-US" sz="912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3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3312" y="278325"/>
            <a:ext cx="8339614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9" y="6425603"/>
            <a:ext cx="1039631" cy="370027"/>
          </a:xfrm>
          <a:prstGeom prst="rect">
            <a:avLst/>
          </a:prstGeom>
        </p:spPr>
        <p:txBody>
          <a:bodyPr/>
          <a:lstStyle/>
          <a:p>
            <a:fld id="{4325A9E2-BD70-41DC-89D4-3A483421392A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71270" y="6425603"/>
            <a:ext cx="463312" cy="370027"/>
          </a:xfrm>
          <a:prstGeom prst="rect">
            <a:avLst/>
          </a:prstGeom>
        </p:spPr>
        <p:txBody>
          <a:bodyPr vert="horz" lIns="69497" tIns="34748" rIns="69497" bIns="347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5DFB13-FBD0-447C-BE53-79AC50920277}" type="slidenum">
              <a:rPr lang="en-US" sz="912" smtClean="0">
                <a:solidFill>
                  <a:prstClr val="white"/>
                </a:solidFill>
              </a:rPr>
              <a:pPr/>
              <a:t>‹#›</a:t>
            </a:fld>
            <a:endParaRPr lang="en-US" sz="912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37054" y="1850136"/>
            <a:ext cx="7934216" cy="440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1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3312" y="278325"/>
            <a:ext cx="8339614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9" y="6425603"/>
            <a:ext cx="1039631" cy="370027"/>
          </a:xfrm>
          <a:prstGeom prst="rect">
            <a:avLst/>
          </a:prstGeom>
        </p:spPr>
        <p:txBody>
          <a:bodyPr/>
          <a:lstStyle/>
          <a:p>
            <a:fld id="{A6020616-34C1-49A8-B61E-ABEBF5C5682D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71270" y="6425603"/>
            <a:ext cx="463312" cy="370027"/>
          </a:xfrm>
          <a:prstGeom prst="rect">
            <a:avLst/>
          </a:prstGeom>
        </p:spPr>
        <p:txBody>
          <a:bodyPr vert="horz" lIns="69497" tIns="34748" rIns="69497" bIns="347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5DFB13-FBD0-447C-BE53-79AC50920277}" type="slidenum">
              <a:rPr lang="en-US" sz="912" smtClean="0">
                <a:solidFill>
                  <a:prstClr val="white"/>
                </a:solidFill>
              </a:rPr>
              <a:pPr/>
              <a:t>‹#›</a:t>
            </a:fld>
            <a:endParaRPr lang="en-US" sz="912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37054" y="1850136"/>
            <a:ext cx="7934216" cy="440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3312" y="278325"/>
            <a:ext cx="8339614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9" y="6425603"/>
            <a:ext cx="1039631" cy="370027"/>
          </a:xfrm>
          <a:prstGeom prst="rect">
            <a:avLst/>
          </a:prstGeom>
        </p:spPr>
        <p:txBody>
          <a:bodyPr/>
          <a:lstStyle/>
          <a:p>
            <a:fld id="{1BFF3AF9-4193-4041-B3C1-FC06226FCFBC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71270" y="6425603"/>
            <a:ext cx="463312" cy="370027"/>
          </a:xfrm>
          <a:prstGeom prst="rect">
            <a:avLst/>
          </a:prstGeom>
        </p:spPr>
        <p:txBody>
          <a:bodyPr vert="horz" lIns="69497" tIns="34748" rIns="69497" bIns="347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5DFB13-FBD0-447C-BE53-79AC50920277}" type="slidenum">
              <a:rPr lang="en-US" sz="912" smtClean="0">
                <a:solidFill>
                  <a:prstClr val="white"/>
                </a:solidFill>
              </a:rPr>
              <a:pPr/>
              <a:t>‹#›</a:t>
            </a:fld>
            <a:endParaRPr lang="en-US" sz="912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37054" y="1850136"/>
            <a:ext cx="7934216" cy="440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2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2" y="1621686"/>
            <a:ext cx="8339614" cy="45867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831B-8928-47B1-803C-6705F7D0700D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5965" y="6441691"/>
            <a:ext cx="2934309" cy="370027"/>
          </a:xfrm>
          <a:prstGeom prst="rect">
            <a:avLst/>
          </a:prstGeom>
        </p:spPr>
        <p:txBody>
          <a:bodyPr/>
          <a:lstStyle/>
          <a:p>
            <a:pPr defTabSz="694944"/>
            <a:endParaRPr lang="en-US" sz="1368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0804" y="6441691"/>
            <a:ext cx="2162122" cy="370027"/>
          </a:xfrm>
          <a:prstGeom prst="rect">
            <a:avLst/>
          </a:prstGeom>
        </p:spPr>
        <p:txBody>
          <a:bodyPr/>
          <a:lstStyle/>
          <a:p>
            <a:pPr defTabSz="694944"/>
            <a:fld id="{53FF6370-5224-4B44-AC94-1C31427319E1}" type="slidenum">
              <a:rPr lang="en-US" sz="1368" smtClean="0">
                <a:solidFill>
                  <a:prstClr val="black"/>
                </a:solidFill>
              </a:rPr>
              <a:pPr defTabSz="694944"/>
              <a:t>‹#›</a:t>
            </a:fld>
            <a:endParaRPr lang="en-US" sz="1368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266238" cy="618086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780030"/>
            <a:ext cx="7258553" cy="216224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4944"/>
            <a:endParaRPr lang="en-US" sz="912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5965" y="6441691"/>
            <a:ext cx="2934309" cy="370027"/>
          </a:xfrm>
          <a:prstGeom prst="rect">
            <a:avLst/>
          </a:prstGeom>
        </p:spPr>
        <p:txBody>
          <a:bodyPr/>
          <a:lstStyle/>
          <a:p>
            <a:pPr defTabSz="694944"/>
            <a:endParaRPr lang="en-US" sz="136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60" y="2780032"/>
            <a:ext cx="7241394" cy="1489761"/>
          </a:xfrm>
        </p:spPr>
        <p:txBody>
          <a:bodyPr anchor="t" anchorCtr="0">
            <a:normAutofit/>
          </a:bodyPr>
          <a:lstStyle>
            <a:lvl1pPr>
              <a:defRPr sz="273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9" y="4101402"/>
            <a:ext cx="7241394" cy="849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1pPr>
            <a:lvl2pPr marL="34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4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2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4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7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02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2" y="1621686"/>
            <a:ext cx="8339614" cy="45867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7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 userDrawn="1"/>
        </p:nvSpPr>
        <p:spPr bwMode="auto">
          <a:xfrm>
            <a:off x="788946" y="504282"/>
            <a:ext cx="7720054" cy="1291705"/>
          </a:xfrm>
          <a:prstGeom prst="flowChartManualInput">
            <a:avLst/>
          </a:prstGeom>
          <a:gradFill rotWithShape="0">
            <a:gsLst>
              <a:gs pos="0">
                <a:srgbClr val="0070C0"/>
              </a:gs>
              <a:gs pos="100000">
                <a:srgbClr val="0070C0">
                  <a:gamma/>
                  <a:shade val="60000"/>
                  <a:invGamma/>
                </a:srgbClr>
              </a:gs>
            </a:gsLst>
            <a:lin ang="0" scaled="1"/>
          </a:gradFill>
          <a:ln w="25400" algn="ctr">
            <a:miter lim="800000"/>
            <a:headEnd/>
            <a:tailEnd/>
          </a:ln>
          <a:effectLst/>
          <a:scene3d>
            <a:camera prst="legacyObliqueFront">
              <a:rot lat="10799999" lon="10799999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70C0"/>
            </a:extrusionClr>
            <a:contourClr>
              <a:srgbClr val="007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50799" dir="13500000" algn="tl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26731" tIns="26731" rIns="26731" bIns="26731" numCol="1" anchor="t" anchorCtr="0" compatLnSpc="1">
            <a:prstTxWarp prst="textNoShape">
              <a:avLst/>
            </a:prstTxWarp>
            <a:flatTx/>
          </a:bodyPr>
          <a:lstStyle/>
          <a:p>
            <a:endParaRPr lang="en-US" sz="1316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31573" y="48185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946" y="1850139"/>
            <a:ext cx="7720054" cy="4316774"/>
          </a:xfrm>
        </p:spPr>
        <p:txBody>
          <a:bodyPr>
            <a:normAutofit/>
          </a:bodyPr>
          <a:lstStyle>
            <a:lvl1pPr>
              <a:defRPr sz="172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2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2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2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2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4096" y="6220211"/>
            <a:ext cx="2084904" cy="370027"/>
          </a:xfrm>
        </p:spPr>
        <p:txBody>
          <a:bodyPr/>
          <a:lstStyle/>
          <a:p>
            <a:fld id="{10BD95D2-5FF3-48E9-9904-128FC5932E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213197" cy="987600"/>
          </a:xfrm>
        </p:spPr>
        <p:txBody>
          <a:bodyPr/>
          <a:lstStyle>
            <a:lvl1pPr>
              <a:defRPr lang="en-US" sz="1949" b="1" kern="1200" smtClean="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71" y="564969"/>
            <a:ext cx="909982" cy="9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0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 userDrawn="1"/>
        </p:nvSpPr>
        <p:spPr bwMode="auto">
          <a:xfrm flipH="1">
            <a:off x="788946" y="1440453"/>
            <a:ext cx="7720054" cy="1291705"/>
          </a:xfrm>
          <a:prstGeom prst="flowChartManualInput">
            <a:avLst/>
          </a:prstGeom>
          <a:gradFill rotWithShape="0">
            <a:gsLst>
              <a:gs pos="0">
                <a:srgbClr val="0070C0"/>
              </a:gs>
              <a:gs pos="100000">
                <a:srgbClr val="0070C0">
                  <a:gamma/>
                  <a:shade val="60000"/>
                  <a:invGamma/>
                </a:srgbClr>
              </a:gs>
            </a:gsLst>
            <a:lin ang="0" scaled="1"/>
          </a:gradFill>
          <a:ln w="25400" algn="ctr">
            <a:miter lim="800000"/>
            <a:headEnd/>
            <a:tailEnd/>
          </a:ln>
          <a:effectLst/>
          <a:scene3d>
            <a:camera prst="legacyObliqueFront">
              <a:rot lat="10799999" lon="10799999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70C0"/>
            </a:extrusionClr>
            <a:contourClr>
              <a:srgbClr val="007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50799" dir="13500000" algn="tl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26731" tIns="26731" rIns="26731" bIns="26731" numCol="1" anchor="t" anchorCtr="0" compatLnSpc="1">
            <a:prstTxWarp prst="textNoShape">
              <a:avLst/>
            </a:prstTxWarp>
            <a:flatTx/>
          </a:bodyPr>
          <a:lstStyle/>
          <a:p>
            <a:endParaRPr lang="en-US" sz="1316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31573" y="48185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4096" y="6220211"/>
            <a:ext cx="2084904" cy="370027"/>
          </a:xfrm>
        </p:spPr>
        <p:txBody>
          <a:bodyPr/>
          <a:lstStyle/>
          <a:p>
            <a:fld id="{10BD95D2-5FF3-48E9-9904-128FC5932E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65840" y="1503568"/>
            <a:ext cx="6213197" cy="987600"/>
          </a:xfrm>
        </p:spPr>
        <p:txBody>
          <a:bodyPr/>
          <a:lstStyle>
            <a:lvl1pPr>
              <a:defRPr lang="en-US" sz="1949" b="1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38" y="3865273"/>
            <a:ext cx="2354938" cy="23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 userDrawn="1"/>
        </p:nvSpPr>
        <p:spPr bwMode="auto">
          <a:xfrm flipH="1">
            <a:off x="788946" y="1440453"/>
            <a:ext cx="7720054" cy="1291705"/>
          </a:xfrm>
          <a:prstGeom prst="flowChartManualInput">
            <a:avLst/>
          </a:prstGeom>
          <a:gradFill rotWithShape="0">
            <a:gsLst>
              <a:gs pos="0">
                <a:srgbClr val="0070C0"/>
              </a:gs>
              <a:gs pos="100000">
                <a:srgbClr val="0070C0">
                  <a:gamma/>
                  <a:shade val="60000"/>
                  <a:invGamma/>
                </a:srgbClr>
              </a:gs>
            </a:gsLst>
            <a:lin ang="0" scaled="1"/>
          </a:gradFill>
          <a:ln w="25400" algn="ctr">
            <a:miter lim="800000"/>
            <a:headEnd/>
            <a:tailEnd/>
          </a:ln>
          <a:effectLst/>
          <a:scene3d>
            <a:camera prst="legacyObliqueFront">
              <a:rot lat="10799999" lon="10799999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70C0"/>
            </a:extrusionClr>
            <a:contourClr>
              <a:srgbClr val="007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50799" dir="13500000" algn="tl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26731" tIns="26731" rIns="26731" bIns="26731" numCol="1" anchor="t" anchorCtr="0" compatLnSpc="1">
            <a:prstTxWarp prst="textNoShape">
              <a:avLst/>
            </a:prstTxWarp>
            <a:flatTx/>
          </a:bodyPr>
          <a:lstStyle/>
          <a:p>
            <a:endParaRPr lang="en-US" sz="1316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31573" y="48185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4096" y="6220211"/>
            <a:ext cx="2084904" cy="370027"/>
          </a:xfrm>
        </p:spPr>
        <p:txBody>
          <a:bodyPr/>
          <a:lstStyle/>
          <a:p>
            <a:fld id="{10BD95D2-5FF3-48E9-9904-128FC5932E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65840" y="1503568"/>
            <a:ext cx="6213197" cy="987600"/>
          </a:xfrm>
        </p:spPr>
        <p:txBody>
          <a:bodyPr/>
          <a:lstStyle>
            <a:lvl1pPr>
              <a:defRPr lang="en-US" sz="1949" b="1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2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8946" y="1850139"/>
            <a:ext cx="3786260" cy="4316774"/>
          </a:xfrm>
        </p:spPr>
        <p:txBody>
          <a:bodyPr>
            <a:normAutofit/>
          </a:bodyPr>
          <a:lstStyle>
            <a:lvl1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35" y="1850139"/>
            <a:ext cx="3817966" cy="4316774"/>
          </a:xfrm>
        </p:spPr>
        <p:txBody>
          <a:bodyPr>
            <a:normAutofit/>
          </a:bodyPr>
          <a:lstStyle>
            <a:lvl1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573" y="48185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4096" y="6220211"/>
            <a:ext cx="2084904" cy="370027"/>
          </a:xfrm>
        </p:spPr>
        <p:txBody>
          <a:bodyPr/>
          <a:lstStyle/>
          <a:p>
            <a:fld id="{10BD95D2-5FF3-48E9-9904-128FC5932E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AutoShape 4"/>
          <p:cNvSpPr>
            <a:spLocks noChangeArrowheads="1"/>
          </p:cNvSpPr>
          <p:nvPr userDrawn="1"/>
        </p:nvSpPr>
        <p:spPr bwMode="auto">
          <a:xfrm>
            <a:off x="788946" y="504282"/>
            <a:ext cx="7720054" cy="1291705"/>
          </a:xfrm>
          <a:prstGeom prst="flowChartManualInput">
            <a:avLst/>
          </a:prstGeom>
          <a:gradFill rotWithShape="0">
            <a:gsLst>
              <a:gs pos="0">
                <a:srgbClr val="0070C0"/>
              </a:gs>
              <a:gs pos="100000">
                <a:srgbClr val="0070C0">
                  <a:gamma/>
                  <a:shade val="60000"/>
                  <a:invGamma/>
                </a:srgbClr>
              </a:gs>
            </a:gsLst>
            <a:lin ang="0" scaled="1"/>
          </a:gradFill>
          <a:ln w="25400" algn="ctr">
            <a:miter lim="800000"/>
            <a:headEnd/>
            <a:tailEnd/>
          </a:ln>
          <a:effectLst/>
          <a:scene3d>
            <a:camera prst="legacyObliqueFront">
              <a:rot lat="10799999" lon="10799999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70C0"/>
            </a:extrusionClr>
            <a:contourClr>
              <a:srgbClr val="007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50799" dir="13500000" algn="tl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26731" tIns="26731" rIns="26731" bIns="26731" numCol="1" anchor="t" anchorCtr="0" compatLnSpc="1">
            <a:prstTxWarp prst="textNoShape">
              <a:avLst/>
            </a:prstTxWarp>
            <a:flatTx/>
          </a:bodyPr>
          <a:lstStyle/>
          <a:p>
            <a:endParaRPr lang="en-US" sz="1316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213197" cy="987600"/>
          </a:xfrm>
        </p:spPr>
        <p:txBody>
          <a:bodyPr/>
          <a:lstStyle>
            <a:lvl1pPr>
              <a:defRPr lang="en-US" sz="1949" b="1" kern="1200" smtClean="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71" y="564969"/>
            <a:ext cx="909982" cy="9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946" y="1880089"/>
            <a:ext cx="3769368" cy="83497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63349" indent="0">
              <a:buNone/>
              <a:defRPr sz="2027" b="1"/>
            </a:lvl2pPr>
            <a:lvl3pPr marL="926699" indent="0">
              <a:buNone/>
              <a:defRPr sz="1824" b="1"/>
            </a:lvl3pPr>
            <a:lvl4pPr marL="1390049" indent="0">
              <a:buNone/>
              <a:defRPr sz="1621" b="1"/>
            </a:lvl4pPr>
            <a:lvl5pPr marL="1853399" indent="0">
              <a:buNone/>
              <a:defRPr sz="1621" b="1"/>
            </a:lvl5pPr>
            <a:lvl6pPr marL="2316748" indent="0">
              <a:buNone/>
              <a:defRPr sz="1621" b="1"/>
            </a:lvl6pPr>
            <a:lvl7pPr marL="2780098" indent="0">
              <a:buNone/>
              <a:defRPr sz="1621" b="1"/>
            </a:lvl7pPr>
            <a:lvl8pPr marL="3243447" indent="0">
              <a:buNone/>
              <a:defRPr sz="1621" b="1"/>
            </a:lvl8pPr>
            <a:lvl9pPr marL="3706797" indent="0">
              <a:buNone/>
              <a:defRPr sz="162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692" y="2805193"/>
            <a:ext cx="3805622" cy="3361720"/>
          </a:xfrm>
        </p:spPr>
        <p:txBody>
          <a:bodyPr>
            <a:normAutofit/>
          </a:bodyPr>
          <a:lstStyle>
            <a:lvl1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034" y="1880089"/>
            <a:ext cx="3817966" cy="834974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63349" indent="0">
              <a:buNone/>
              <a:defRPr sz="2027" b="1"/>
            </a:lvl2pPr>
            <a:lvl3pPr marL="926699" indent="0">
              <a:buNone/>
              <a:defRPr sz="1824" b="1"/>
            </a:lvl3pPr>
            <a:lvl4pPr marL="1390049" indent="0">
              <a:buNone/>
              <a:defRPr sz="1621" b="1"/>
            </a:lvl4pPr>
            <a:lvl5pPr marL="1853399" indent="0">
              <a:buNone/>
              <a:defRPr sz="1621" b="1"/>
            </a:lvl5pPr>
            <a:lvl6pPr marL="2316748" indent="0">
              <a:buNone/>
              <a:defRPr sz="1621" b="1"/>
            </a:lvl6pPr>
            <a:lvl7pPr marL="2780098" indent="0">
              <a:buNone/>
              <a:defRPr sz="1621" b="1"/>
            </a:lvl7pPr>
            <a:lvl8pPr marL="3243447" indent="0">
              <a:buNone/>
              <a:defRPr sz="1621" b="1"/>
            </a:lvl8pPr>
            <a:lvl9pPr marL="3706797" indent="0">
              <a:buNone/>
              <a:defRPr sz="1621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034" y="2805193"/>
            <a:ext cx="3817966" cy="3361720"/>
          </a:xfrm>
        </p:spPr>
        <p:txBody>
          <a:bodyPr>
            <a:normAutofit/>
          </a:bodyPr>
          <a:lstStyle>
            <a:lvl1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7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31573" y="48185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4096" y="6220211"/>
            <a:ext cx="2084904" cy="370027"/>
          </a:xfrm>
        </p:spPr>
        <p:txBody>
          <a:bodyPr/>
          <a:lstStyle/>
          <a:p>
            <a:fld id="{10BD95D2-5FF3-48E9-9904-128FC5932E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AutoShape 4"/>
          <p:cNvSpPr>
            <a:spLocks noChangeArrowheads="1"/>
          </p:cNvSpPr>
          <p:nvPr userDrawn="1"/>
        </p:nvSpPr>
        <p:spPr bwMode="auto">
          <a:xfrm>
            <a:off x="788946" y="504282"/>
            <a:ext cx="7720054" cy="1291705"/>
          </a:xfrm>
          <a:prstGeom prst="flowChartManualInput">
            <a:avLst/>
          </a:prstGeom>
          <a:gradFill rotWithShape="0">
            <a:gsLst>
              <a:gs pos="0">
                <a:srgbClr val="0070C0"/>
              </a:gs>
              <a:gs pos="100000">
                <a:srgbClr val="0070C0">
                  <a:gamma/>
                  <a:shade val="60000"/>
                  <a:invGamma/>
                </a:srgbClr>
              </a:gs>
            </a:gsLst>
            <a:lin ang="0" scaled="1"/>
          </a:gradFill>
          <a:ln w="25400" algn="ctr">
            <a:miter lim="800000"/>
            <a:headEnd/>
            <a:tailEnd/>
          </a:ln>
          <a:effectLst/>
          <a:scene3d>
            <a:camera prst="legacyObliqueFront">
              <a:rot lat="10799999" lon="10799999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70C0"/>
            </a:extrusionClr>
            <a:contourClr>
              <a:srgbClr val="007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50799" dir="13500000" algn="tl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26731" tIns="26731" rIns="26731" bIns="26731" numCol="1" anchor="t" anchorCtr="0" compatLnSpc="1">
            <a:prstTxWarp prst="textNoShape">
              <a:avLst/>
            </a:prstTxWarp>
            <a:flatTx/>
          </a:bodyPr>
          <a:lstStyle/>
          <a:p>
            <a:endParaRPr lang="en-US" sz="1316" dirty="0"/>
          </a:p>
        </p:txBody>
      </p:sp>
      <p:sp>
        <p:nvSpPr>
          <p:cNvPr id="17" name="Title 14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213197" cy="987600"/>
          </a:xfrm>
        </p:spPr>
        <p:txBody>
          <a:bodyPr/>
          <a:lstStyle>
            <a:lvl1pPr>
              <a:defRPr lang="en-US" sz="1949" b="1" kern="1200" smtClean="0">
                <a:solidFill>
                  <a:srgbClr val="FFFFFF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71" y="564969"/>
            <a:ext cx="909982" cy="9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37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3312" y="278325"/>
            <a:ext cx="8339614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8649" y="6425603"/>
            <a:ext cx="1039631" cy="370027"/>
          </a:xfrm>
          <a:prstGeom prst="rect">
            <a:avLst/>
          </a:prstGeom>
        </p:spPr>
        <p:txBody>
          <a:bodyPr/>
          <a:lstStyle/>
          <a:p>
            <a:fld id="{A6020616-34C1-49A8-B61E-ABEBF5C5682D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71270" y="6425603"/>
            <a:ext cx="463312" cy="370027"/>
          </a:xfrm>
          <a:prstGeom prst="rect">
            <a:avLst/>
          </a:prstGeom>
        </p:spPr>
        <p:txBody>
          <a:bodyPr vert="horz" lIns="69497" tIns="34748" rIns="69497" bIns="347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5DFB13-FBD0-447C-BE53-79AC50920277}" type="slidenum">
              <a:rPr lang="en-US" sz="912" smtClean="0">
                <a:solidFill>
                  <a:prstClr val="white"/>
                </a:solidFill>
              </a:rPr>
              <a:pPr/>
              <a:t>‹#›</a:t>
            </a:fld>
            <a:endParaRPr lang="en-US" sz="912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37054" y="1850136"/>
            <a:ext cx="7934216" cy="440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3312" y="278325"/>
            <a:ext cx="8339614" cy="11583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4"/>
          <p:cNvSpPr>
            <a:spLocks noGrp="1"/>
          </p:cNvSpPr>
          <p:nvPr>
            <p:ph type="dt" sz="half" idx="2"/>
          </p:nvPr>
        </p:nvSpPr>
        <p:spPr>
          <a:xfrm>
            <a:off x="117782" y="6425603"/>
            <a:ext cx="1040498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2">
                <a:solidFill>
                  <a:srgbClr val="082E55"/>
                </a:solidFill>
              </a:defRPr>
            </a:lvl1pPr>
          </a:lstStyle>
          <a:p>
            <a:fld id="{04864904-A5E1-4BE7-80B1-9CC1F27B1CE4}" type="datetime1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37054" y="1850136"/>
            <a:ext cx="7934216" cy="440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054" y="370029"/>
            <a:ext cx="7992130" cy="13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054" y="1850138"/>
            <a:ext cx="7992130" cy="440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055" y="6441693"/>
            <a:ext cx="2084904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D16D-0BCF-4E3C-B233-051B57D3658C}" type="datetime1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9443" y="6441693"/>
            <a:ext cx="3127355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4280" y="6441693"/>
            <a:ext cx="2084904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95D2-5FF3-48E9-9904-128FC5932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1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2" r:id="rId3"/>
    <p:sldLayoutId id="2147483704" r:id="rId4"/>
    <p:sldLayoutId id="2147483688" r:id="rId5"/>
    <p:sldLayoutId id="2147483689" r:id="rId6"/>
    <p:sldLayoutId id="2147483691" r:id="rId7"/>
    <p:sldLayoutId id="214748370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26699" rtl="0" eaLnBrk="1" latinLnBrk="0" hangingPunct="1">
        <a:lnSpc>
          <a:spcPct val="90000"/>
        </a:lnSpc>
        <a:spcBef>
          <a:spcPct val="0"/>
        </a:spcBef>
        <a:buNone/>
        <a:defRPr sz="44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674" indent="-231674" algn="l" defTabSz="926699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838" kern="1200">
          <a:solidFill>
            <a:schemeClr val="tx1"/>
          </a:solidFill>
          <a:latin typeface="+mn-lt"/>
          <a:ea typeface="+mn-ea"/>
          <a:cs typeface="+mn-cs"/>
        </a:defRPr>
      </a:lvl1pPr>
      <a:lvl2pPr marL="695025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2432" kern="1200">
          <a:solidFill>
            <a:schemeClr val="tx1"/>
          </a:solidFill>
          <a:latin typeface="+mn-lt"/>
          <a:ea typeface="+mn-ea"/>
          <a:cs typeface="+mn-cs"/>
        </a:defRPr>
      </a:lvl2pPr>
      <a:lvl3pPr marL="1158374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621724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2085074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548424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3011773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475123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938472" indent="-231674" algn="l" defTabSz="926699" rtl="0" eaLnBrk="1" latinLnBrk="0" hangingPunct="1">
        <a:lnSpc>
          <a:spcPct val="90000"/>
        </a:lnSpc>
        <a:spcBef>
          <a:spcPts val="507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1pPr>
      <a:lvl2pPr marL="463349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926699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3pPr>
      <a:lvl4pPr marL="1390049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4pPr>
      <a:lvl5pPr marL="1853399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5pPr>
      <a:lvl6pPr marL="2316748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6pPr>
      <a:lvl7pPr marL="2780098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7pPr>
      <a:lvl8pPr marL="3243447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8pPr>
      <a:lvl9pPr marL="3706797" algn="l" defTabSz="926699" rtl="0" eaLnBrk="1" latinLnBrk="0" hangingPunct="1">
        <a:defRPr sz="18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844" y="2625585"/>
            <a:ext cx="7031669" cy="134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48379"/>
            <a:ext cx="1003842" cy="386115"/>
          </a:xfrm>
          <a:prstGeom prst="rect">
            <a:avLst/>
          </a:prstGeom>
          <a:solidFill>
            <a:srgbClr val="D9AC2E"/>
          </a:solidFill>
          <a:ln w="6350">
            <a:solidFill>
              <a:srgbClr val="082E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4944"/>
            <a:endParaRPr lang="en-US" sz="1368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35498" y="6348379"/>
            <a:ext cx="8030740" cy="386115"/>
          </a:xfrm>
          <a:prstGeom prst="rect">
            <a:avLst/>
          </a:prstGeom>
          <a:solidFill>
            <a:srgbClr val="152F54"/>
          </a:solidFill>
          <a:ln w="6350">
            <a:solidFill>
              <a:srgbClr val="D9AC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4944"/>
            <a:endParaRPr lang="en-US" sz="1368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8356" y="6400322"/>
            <a:ext cx="1090114" cy="29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117782" y="6425603"/>
            <a:ext cx="1040498" cy="37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2">
                <a:solidFill>
                  <a:srgbClr val="082E55"/>
                </a:solidFill>
              </a:defRPr>
            </a:lvl1pPr>
          </a:lstStyle>
          <a:p>
            <a:pPr defTabSz="694944"/>
            <a:fld id="{04864904-A5E1-4BE7-80B1-9CC1F27B1CE4}" type="datetime1">
              <a:rPr lang="en-US" smtClean="0"/>
              <a:pPr defTabSz="694944"/>
              <a:t>5/7/2018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94944" rtl="0" eaLnBrk="1" latinLnBrk="0" hangingPunct="1">
        <a:lnSpc>
          <a:spcPct val="90000"/>
        </a:lnSpc>
        <a:spcBef>
          <a:spcPct val="0"/>
        </a:spcBef>
        <a:buNone/>
        <a:defRPr sz="334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indent="-173736" algn="l" defTabSz="694944" rtl="0" eaLnBrk="1" latinLnBrk="0" hangingPunct="1">
        <a:lnSpc>
          <a:spcPct val="90000"/>
        </a:lnSpc>
        <a:spcBef>
          <a:spcPts val="760"/>
        </a:spcBef>
        <a:buFont typeface="Arial" panose="020B0604020202020204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563624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911096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beasleyr@audits.ga.go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rohrbach@audits.ga.gov" TargetMode="External"/><Relationship Id="rId4" Type="http://schemas.openxmlformats.org/officeDocument/2006/relationships/hyperlink" Target="mailto:branchtb@audits.ga.go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3125" y="2239963"/>
            <a:ext cx="2215515" cy="2209800"/>
          </a:xfrm>
        </p:spPr>
        <p:txBody>
          <a:bodyPr/>
          <a:lstStyle/>
          <a:p>
            <a:r>
              <a:rPr lang="en-US" sz="2000" dirty="0" smtClean="0"/>
              <a:t>2018 UPDATES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GAINS Conference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May 4, 2017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Savannah, Georgia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smtClean="0"/>
              <a:t>Presented By: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Georgia Department of Audits &amp; Accounts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930403"/>
            <a:ext cx="2162890" cy="120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075921" cy="474009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Concerns</a:t>
            </a:r>
            <a:endParaRPr lang="en-US" sz="36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/>
              <a:t>Long-term Liability with no voter approval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/>
              <a:t>Actual energy cost savings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/>
              <a:t>Length of the payback period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/>
              <a:t>Dollar amount of the agreement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/>
              <a:t>Reasonable Interest Rate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/>
              <a:t>Fees associated with agreement</a:t>
            </a:r>
          </a:p>
          <a:p>
            <a:pPr marL="463351" lvl="1" indent="0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776" y="567397"/>
            <a:ext cx="6968690" cy="987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Accounting &amp; Reporting Issues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447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545130"/>
              </p:ext>
            </p:extLst>
          </p:nvPr>
        </p:nvGraphicFramePr>
        <p:xfrm>
          <a:off x="788988" y="1849433"/>
          <a:ext cx="8057300" cy="48384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563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Capital</a:t>
                      </a:r>
                      <a:r>
                        <a:rPr lang="en-US" sz="1400" b="0" baseline="0" dirty="0" smtClean="0"/>
                        <a:t> Assets, Net (Exhibit A)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lvl="1">
                        <a:tabLst>
                          <a:tab pos="1828800" algn="l"/>
                        </a:tabLst>
                      </a:pPr>
                      <a:r>
                        <a:rPr lang="en-US" sz="1400" dirty="0" smtClean="0"/>
                        <a:t>Less: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lvl="2" indent="0" defTabSz="914400"/>
                      <a:r>
                        <a:rPr lang="en-US" sz="1400" dirty="0" smtClean="0"/>
                        <a:t>Long Term Liabilities </a:t>
                      </a:r>
                      <a:r>
                        <a:rPr lang="en-US" sz="1200" i="1" dirty="0" smtClean="0"/>
                        <a:t>(current and noncurrent portions)</a:t>
                      </a:r>
                      <a:endParaRPr lang="en-US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lvl="2" indent="0"/>
                      <a:r>
                        <a:rPr lang="en-US" sz="1400" dirty="0" smtClean="0"/>
                        <a:t>Notes and Loans Payable – Capital Asset Related </a:t>
                      </a:r>
                      <a:r>
                        <a:rPr lang="en-US" sz="1200" i="1" dirty="0" smtClean="0"/>
                        <a:t>(current and noncurrent portions)</a:t>
                      </a:r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lvl="2" indent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Deferred Gain on Debt Refund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/>
                        <a:t>Contracts Payable – Capital Asset Related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lvl="2" indent="0"/>
                      <a:r>
                        <a:rPr lang="en-US" sz="1400" baseline="0" dirty="0" smtClean="0"/>
                        <a:t>Contracts Payable – Capital Asset Related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lvl="2" indent="0"/>
                      <a:r>
                        <a:rPr lang="en-US" sz="1400" baseline="0" dirty="0" smtClean="0"/>
                        <a:t>Retainage Payable – Capital Asset Related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marR="0" lvl="2" indent="0" algn="l" defTabSz="9266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Accounts</a:t>
                      </a:r>
                      <a:r>
                        <a:rPr lang="en-US" sz="1400" baseline="0" dirty="0" smtClean="0"/>
                        <a:t> Payable – Capital Asset Related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lvl="2" indent="0"/>
                      <a:r>
                        <a:rPr lang="en-US" sz="1400" dirty="0" smtClean="0"/>
                        <a:t>Deferred Inflow Service Concession Arrangement</a:t>
                      </a:r>
                      <a:r>
                        <a:rPr lang="en-US" sz="1400" baseline="0" dirty="0" smtClean="0"/>
                        <a:t> – Capital Asset Related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88975" lvl="2" indent="0"/>
                      <a:r>
                        <a:rPr lang="en-US" sz="1400" dirty="0" smtClean="0"/>
                        <a:t>Advances – Capital Asset Related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lvl="1"/>
                      <a:r>
                        <a:rPr lang="en-US" sz="1400" dirty="0" smtClean="0"/>
                        <a:t>Add: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90563" lvl="2" indent="0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Deferred Loss on Debt Refunding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90563" lvl="2" indent="0"/>
                      <a:r>
                        <a:rPr lang="en-US" sz="1400" dirty="0" smtClean="0"/>
                        <a:t>Long-Term</a:t>
                      </a:r>
                      <a:r>
                        <a:rPr lang="en-US" sz="1400" baseline="0" dirty="0" smtClean="0"/>
                        <a:t> Liabilities not associated with Capital Assets </a:t>
                      </a:r>
                      <a:r>
                        <a:rPr lang="en-US" sz="1200" i="1" baseline="0" dirty="0" smtClean="0"/>
                        <a:t>(ex. Compensated Absences)</a:t>
                      </a:r>
                      <a:endParaRPr lang="en-US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90563" lvl="2" indent="0"/>
                      <a:r>
                        <a:rPr lang="en-US" sz="1400" dirty="0" smtClean="0"/>
                        <a:t>Unexpended Bond Proceeds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563">
                <a:tc>
                  <a:txBody>
                    <a:bodyPr/>
                    <a:lstStyle/>
                    <a:p>
                      <a:pPr marL="690563" lvl="2" indent="0"/>
                      <a:r>
                        <a:rPr lang="en-US" sz="1400" dirty="0" smtClean="0"/>
                        <a:t>Uncapitalized Bond Proceeds</a:t>
                      </a:r>
                      <a:r>
                        <a:rPr lang="en-US" sz="1400" baseline="0" dirty="0" smtClean="0"/>
                        <a:t> expended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338260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Net Investment in </a:t>
            </a:r>
            <a:br>
              <a:rPr lang="en-US" sz="3600" dirty="0" smtClean="0"/>
            </a:br>
            <a:r>
              <a:rPr lang="en-US" sz="3600" dirty="0" smtClean="0"/>
              <a:t>	Capital Assets (NICA)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72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If you </a:t>
            </a:r>
            <a:r>
              <a:rPr lang="en-US" sz="2400" dirty="0" smtClean="0"/>
              <a:t>use </a:t>
            </a:r>
            <a:r>
              <a:rPr lang="en-US" sz="2400" dirty="0"/>
              <a:t>total long-term liabilities from the Statement of Net </a:t>
            </a:r>
            <a:r>
              <a:rPr lang="en-US" sz="2400" dirty="0" smtClean="0"/>
              <a:t>Position (Exh A), </a:t>
            </a:r>
            <a:r>
              <a:rPr lang="en-US" sz="2400" dirty="0"/>
              <a:t>you may need to add back items not related to </a:t>
            </a:r>
            <a:r>
              <a:rPr lang="en-US" sz="2400" dirty="0" smtClean="0"/>
              <a:t>Capital Assets:</a:t>
            </a:r>
          </a:p>
          <a:p>
            <a:pPr lvl="1"/>
            <a:r>
              <a:rPr lang="en-US" sz="2400" dirty="0" smtClean="0"/>
              <a:t>Compensated Absences</a:t>
            </a:r>
          </a:p>
          <a:p>
            <a:pPr lvl="1"/>
            <a:r>
              <a:rPr lang="en-US" sz="2400" dirty="0" smtClean="0"/>
              <a:t>Capital Leases for items not Capitalized </a:t>
            </a:r>
            <a:br>
              <a:rPr lang="en-US" sz="2400" dirty="0" smtClean="0"/>
            </a:br>
            <a:r>
              <a:rPr lang="en-US" sz="2400" dirty="0" smtClean="0"/>
              <a:t>(copiers, computers, ipads,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Be sure to consider </a:t>
            </a:r>
            <a:r>
              <a:rPr lang="en-US" sz="2400" b="1" dirty="0" smtClean="0"/>
              <a:t>ALL</a:t>
            </a:r>
            <a:r>
              <a:rPr lang="en-US" sz="2400" dirty="0" smtClean="0"/>
              <a:t> contracts and retainages payables, not just those related to Bond Projects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Your method of calculation “Unexpended Bond Proceeds” will impact the calculation of NICA.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43893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NICA – Discussion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818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Unexpended Bond Proceeds (Fund Balance Method)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Fund Balance for Bond Proceeds Fund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Less: </a:t>
            </a:r>
            <a:r>
              <a:rPr lang="en-US" sz="2400" dirty="0" smtClean="0"/>
              <a:t>Interest Earned on Bond Proceeds</a:t>
            </a:r>
          </a:p>
          <a:p>
            <a:pPr marL="0" indent="0" algn="ctr">
              <a:buNone/>
            </a:pPr>
            <a:r>
              <a:rPr lang="en-US" sz="2400" dirty="0" smtClean="0"/>
              <a:t>(Cumulative Total)</a:t>
            </a:r>
          </a:p>
          <a:p>
            <a:pPr marL="463351" lvl="1" indent="0" algn="ctr">
              <a:buNone/>
            </a:pPr>
            <a:r>
              <a:rPr lang="en-US" sz="2400" dirty="0" smtClean="0"/>
              <a:t>=</a:t>
            </a:r>
            <a:endParaRPr lang="en-US" sz="2400" dirty="0"/>
          </a:p>
          <a:p>
            <a:pPr marL="463351" lvl="1" indent="0" algn="ctr">
              <a:buNone/>
            </a:pPr>
            <a:r>
              <a:rPr lang="en-US" sz="2400" dirty="0" smtClean="0"/>
              <a:t>Total Bond Proceeds on Hand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Note: Because “Fund Balance” accounts for contracts and retainages payable if recorded on the Fund Statements, they should not be removed again in the NICA calculation.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43893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NICA – Discussion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323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Unexpended Bond Proceeds (Cash Method)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Cash Balance in Bond Proceeds Bank Acct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Less: </a:t>
            </a:r>
            <a:r>
              <a:rPr lang="en-US" sz="2400" dirty="0" smtClean="0"/>
              <a:t>Interest Earned on Bond Proceeds</a:t>
            </a:r>
          </a:p>
          <a:p>
            <a:pPr marL="0" indent="0" algn="ctr">
              <a:buNone/>
            </a:pPr>
            <a:r>
              <a:rPr lang="en-US" sz="2400" dirty="0" smtClean="0"/>
              <a:t>(Cumulative Total)</a:t>
            </a:r>
          </a:p>
          <a:p>
            <a:pPr marL="463351" lvl="1" indent="0" algn="ctr">
              <a:buNone/>
            </a:pPr>
            <a:r>
              <a:rPr lang="en-US" sz="2400" dirty="0" smtClean="0"/>
              <a:t>=</a:t>
            </a:r>
            <a:endParaRPr lang="en-US" sz="2400" dirty="0"/>
          </a:p>
          <a:p>
            <a:pPr marL="463351" lvl="1" indent="0" algn="ctr">
              <a:buNone/>
            </a:pPr>
            <a:r>
              <a:rPr lang="en-US" sz="2400" dirty="0" smtClean="0"/>
              <a:t>Total Bond Proceeds on Hand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Note: When starting with the “Cash Balance”, contracts and retainages payable have not been considered.  They should be deducted as part of the NICA calculation.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43893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NICA – Discussion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63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Other Notes on “Bond Proceeds on Hand” </a:t>
            </a:r>
          </a:p>
          <a:p>
            <a:pPr lvl="1"/>
            <a:r>
              <a:rPr lang="en-US" sz="2800" dirty="0" smtClean="0"/>
              <a:t>Should never be negative.</a:t>
            </a:r>
          </a:p>
          <a:p>
            <a:pPr lvl="1"/>
            <a:r>
              <a:rPr lang="en-US" sz="2800" dirty="0" smtClean="0"/>
              <a:t>For the life of the Debt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Items purchased with Bond Proceeds that are not capitalized must be added back.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Cumulative Calculation for the life </a:t>
            </a:r>
            <a:br>
              <a:rPr lang="en-US" sz="2800" dirty="0" smtClean="0"/>
            </a:br>
            <a:r>
              <a:rPr lang="en-US" sz="2800" dirty="0" smtClean="0"/>
              <a:t>of the debt.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Typically tracked by Fiscal Year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43893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NICA – Discussion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59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Impact of Energy Leases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If Cash Proceeds are on hand for Energy Leases, these proceeds should be added back to the NICA calculations.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Items purchased with proceeds from Energy Leases that are not capitalized must be added back.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Cumulative Calculation for the life of the debt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Typically tracked by Fiscal Year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43893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NICA – Discussion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6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43893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NICA – Discussion Points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68791"/>
              </p:ext>
            </p:extLst>
          </p:nvPr>
        </p:nvGraphicFramePr>
        <p:xfrm>
          <a:off x="788947" y="1850138"/>
          <a:ext cx="7633599" cy="4409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79">
                  <a:extLst>
                    <a:ext uri="{9D8B030D-6E8A-4147-A177-3AD203B41FA5}">
                      <a16:colId xmlns:a16="http://schemas.microsoft.com/office/drawing/2014/main" val="3927688734"/>
                    </a:ext>
                  </a:extLst>
                </a:gridCol>
                <a:gridCol w="100707">
                  <a:extLst>
                    <a:ext uri="{9D8B030D-6E8A-4147-A177-3AD203B41FA5}">
                      <a16:colId xmlns:a16="http://schemas.microsoft.com/office/drawing/2014/main" val="1937403445"/>
                    </a:ext>
                  </a:extLst>
                </a:gridCol>
                <a:gridCol w="100707">
                  <a:extLst>
                    <a:ext uri="{9D8B030D-6E8A-4147-A177-3AD203B41FA5}">
                      <a16:colId xmlns:a16="http://schemas.microsoft.com/office/drawing/2014/main" val="3961325392"/>
                    </a:ext>
                  </a:extLst>
                </a:gridCol>
                <a:gridCol w="100707">
                  <a:extLst>
                    <a:ext uri="{9D8B030D-6E8A-4147-A177-3AD203B41FA5}">
                      <a16:colId xmlns:a16="http://schemas.microsoft.com/office/drawing/2014/main" val="1020285251"/>
                    </a:ext>
                  </a:extLst>
                </a:gridCol>
                <a:gridCol w="342403">
                  <a:extLst>
                    <a:ext uri="{9D8B030D-6E8A-4147-A177-3AD203B41FA5}">
                      <a16:colId xmlns:a16="http://schemas.microsoft.com/office/drawing/2014/main" val="1070314674"/>
                    </a:ext>
                  </a:extLst>
                </a:gridCol>
                <a:gridCol w="151061">
                  <a:extLst>
                    <a:ext uri="{9D8B030D-6E8A-4147-A177-3AD203B41FA5}">
                      <a16:colId xmlns:a16="http://schemas.microsoft.com/office/drawing/2014/main" val="3601016229"/>
                    </a:ext>
                  </a:extLst>
                </a:gridCol>
                <a:gridCol w="4189415">
                  <a:extLst>
                    <a:ext uri="{9D8B030D-6E8A-4147-A177-3AD203B41FA5}">
                      <a16:colId xmlns:a16="http://schemas.microsoft.com/office/drawing/2014/main" val="2465710376"/>
                    </a:ext>
                  </a:extLst>
                </a:gridCol>
                <a:gridCol w="161133">
                  <a:extLst>
                    <a:ext uri="{9D8B030D-6E8A-4147-A177-3AD203B41FA5}">
                      <a16:colId xmlns:a16="http://schemas.microsoft.com/office/drawing/2014/main" val="2442346348"/>
                    </a:ext>
                  </a:extLst>
                </a:gridCol>
                <a:gridCol w="1107777">
                  <a:extLst>
                    <a:ext uri="{9D8B030D-6E8A-4147-A177-3AD203B41FA5}">
                      <a16:colId xmlns:a16="http://schemas.microsoft.com/office/drawing/2014/main" val="2750627237"/>
                    </a:ext>
                  </a:extLst>
                </a:gridCol>
                <a:gridCol w="161133">
                  <a:extLst>
                    <a:ext uri="{9D8B030D-6E8A-4147-A177-3AD203B41FA5}">
                      <a16:colId xmlns:a16="http://schemas.microsoft.com/office/drawing/2014/main" val="1215022801"/>
                    </a:ext>
                  </a:extLst>
                </a:gridCol>
                <a:gridCol w="1107777">
                  <a:extLst>
                    <a:ext uri="{9D8B030D-6E8A-4147-A177-3AD203B41FA5}">
                      <a16:colId xmlns:a16="http://schemas.microsoft.com/office/drawing/2014/main" val="1494306547"/>
                    </a:ext>
                  </a:extLst>
                </a:gridCol>
              </a:tblGrid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GOTHAM CITY BOARD OF EDUCATION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EXHIBIT "D"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1891520102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RECONCILIATION OF THE GOVERNMENTAL FUNDS BALANCE SHEET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542049716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TO THE STATEMENT OF NET POSITION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681763917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955089174"/>
                  </a:ext>
                </a:extLst>
              </a:tr>
              <a:tr h="11294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Total fund balances - governmental funds (Exhibit "C")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36,737,334.15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1886475683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834788788"/>
                  </a:ext>
                </a:extLst>
              </a:tr>
              <a:tr h="11294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Amounts reported for governmental activities in the Statement of Net Position are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525025660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different because: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4154575659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600309050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Capital assets used in governmental activities are not financial resources and therefore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050070352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are not reported in the funds.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568394525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744779016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Land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  3,114,948.49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679971770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Construction in progress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  6,640,720.35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1673215522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Buildings and improvements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180,198,971.68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862717613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Equipment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15,725,225.68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571238419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Land improvements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20,103,033.25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1502311794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Accumulated depreciation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(61,435,262.60)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164,347,636.85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148000379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569323549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Some liabilities are not due and payable in the current period and,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465213950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therefore, are not reported in the funds.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81770031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Net pension liability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(74,033,280.00)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147245135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01192704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Deferred outflows and inflows of resources related to pensions are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307631236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applicable to future periods and, therefore, are not reported in the funds.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(4,233,929.34)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921616794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479345551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Taxes that are not available to pay for current period expenditures are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571346642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deferred in the funds.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 1,470,874.30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271850464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52163859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Long-term liabilities, and related accrued interest, are not due and payable in the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251543185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current period and therefore are not reported in the funds.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089830272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4259334575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Bonds and notes payable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 (2,802,555.00)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316739306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Accrued interest payable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      (65,000.00)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1555243368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Capital leases payable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    (450,212.00)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376101239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Compensated absences payable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    (501,229.33)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   (3,818,996.33)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8143657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2676201363"/>
                  </a:ext>
                </a:extLst>
              </a:tr>
              <a:tr h="1129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495607459"/>
                  </a:ext>
                </a:extLst>
              </a:tr>
              <a:tr h="11746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Net position of governmental activities (Exhibit "A")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   120,469,639.63 </a:t>
                      </a:r>
                      <a:endParaRPr lang="en-US" sz="700" b="1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4519" marR="4519" marT="4519" marB="0" anchor="b"/>
                </a:tc>
                <a:extLst>
                  <a:ext uri="{0D108BD9-81ED-4DB2-BD59-A6C34878D82A}">
                    <a16:rowId xmlns:a16="http://schemas.microsoft.com/office/drawing/2014/main" val="3360033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47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35006"/>
              </p:ext>
            </p:extLst>
          </p:nvPr>
        </p:nvGraphicFramePr>
        <p:xfrm>
          <a:off x="945669" y="1849432"/>
          <a:ext cx="7406649" cy="4318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4341">
                  <a:extLst>
                    <a:ext uri="{9D8B030D-6E8A-4147-A177-3AD203B41FA5}">
                      <a16:colId xmlns:a16="http://schemas.microsoft.com/office/drawing/2014/main" val="1023429825"/>
                    </a:ext>
                  </a:extLst>
                </a:gridCol>
                <a:gridCol w="830385">
                  <a:extLst>
                    <a:ext uri="{9D8B030D-6E8A-4147-A177-3AD203B41FA5}">
                      <a16:colId xmlns:a16="http://schemas.microsoft.com/office/drawing/2014/main" val="1254850212"/>
                    </a:ext>
                  </a:extLst>
                </a:gridCol>
                <a:gridCol w="897197">
                  <a:extLst>
                    <a:ext uri="{9D8B030D-6E8A-4147-A177-3AD203B41FA5}">
                      <a16:colId xmlns:a16="http://schemas.microsoft.com/office/drawing/2014/main" val="188944562"/>
                    </a:ext>
                  </a:extLst>
                </a:gridCol>
                <a:gridCol w="897197">
                  <a:extLst>
                    <a:ext uri="{9D8B030D-6E8A-4147-A177-3AD203B41FA5}">
                      <a16:colId xmlns:a16="http://schemas.microsoft.com/office/drawing/2014/main" val="1662847621"/>
                    </a:ext>
                  </a:extLst>
                </a:gridCol>
                <a:gridCol w="763572">
                  <a:extLst>
                    <a:ext uri="{9D8B030D-6E8A-4147-A177-3AD203B41FA5}">
                      <a16:colId xmlns:a16="http://schemas.microsoft.com/office/drawing/2014/main" val="2624987167"/>
                    </a:ext>
                  </a:extLst>
                </a:gridCol>
                <a:gridCol w="773117">
                  <a:extLst>
                    <a:ext uri="{9D8B030D-6E8A-4147-A177-3AD203B41FA5}">
                      <a16:colId xmlns:a16="http://schemas.microsoft.com/office/drawing/2014/main" val="3374177291"/>
                    </a:ext>
                  </a:extLst>
                </a:gridCol>
                <a:gridCol w="820840">
                  <a:extLst>
                    <a:ext uri="{9D8B030D-6E8A-4147-A177-3AD203B41FA5}">
                      <a16:colId xmlns:a16="http://schemas.microsoft.com/office/drawing/2014/main" val="2301887514"/>
                    </a:ext>
                  </a:extLst>
                </a:gridCol>
              </a:tblGrid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sng" strike="noStrike" dirty="0">
                          <a:effectLst/>
                        </a:rPr>
                        <a:t>DOCUMENTATION FOR NET POSITION ACCOUNTS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2540981106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Net Position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Net Position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Net Position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4027119026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Net Investment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Restricted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Net Position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Restricted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Restricted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715413427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Total: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in Capital Assets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Federal Programs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Unrestricted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Debt Service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Cap.Projects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1741200218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Fund Balance NonSpendable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100,220.00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100,220.00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93806102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Fund Balance Restricted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3,710,647.40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488,381.03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1,935,622.12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1,286,644.25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573715862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Fund Balance Committed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143984098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Fund Balance Assigned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7,444,811.25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7,444,811.25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409327418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Fund Balance Unassigned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25,481,655.50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25,481,655.50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94798213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  Total Fund Balances: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36,737,334.15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588,601.03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32,926,466.75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1,935,622.12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1,286,644.25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412988604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747422200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Capital Assets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164,347,636.85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164,347,636.85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167734808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Long-Term Debt Current Portion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(508,000.00)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(508,000.00)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164070043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Long-Term Debt Non Current Portion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(3,245,996.33)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(3,245,996.33)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204019006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Unexpended Bond Proceeds on Hand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137,756.07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(137,756.07)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269823267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Uncapitalized Bond Proceeds Expended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118,745.00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(118,745.00)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745489106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Contracts Payable related to Capital Assets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(125,000.00)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125,000.00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89615900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Retainage Payable related to Capital Assets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(27,000.00)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27,000.00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720207140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Accounts Payable related to Capital Assets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(15,000.00)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948666655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Long-Term Debt not related to Capitalized Items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1351431714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Compensated Absences Payable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501,229.33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(501,229.33)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1539517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Deferred Revenues (Property Tax)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1,470,874.30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1,400,000.00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70,874.30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560880071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Accrued Interest Payable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(65,000.00)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(65,000.00)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131937692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Deferred Loss on Debt Refunding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4283302912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Net Pension Liability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(74,033,280.00)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(74,033,280.00)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313442464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Deferred Outflow/Inflow Pension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(4,233,929.34)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(4,233,929.34)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2789166943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946317844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  Net Position Calculated: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120,469,639.63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161,184,370.92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588,601.03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(44,560,716.92)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1,941,496.42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1,315,888.18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2835212342"/>
                  </a:ext>
                </a:extLst>
              </a:tr>
              <a:tr h="14889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7" marR="5727" marT="5727" marB="0" anchor="b"/>
                </a:tc>
                <a:extLst>
                  <a:ext uri="{0D108BD9-81ED-4DB2-BD59-A6C34878D82A}">
                    <a16:rowId xmlns:a16="http://schemas.microsoft.com/office/drawing/2014/main" val="314224747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567397"/>
            <a:ext cx="643893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NICA – Discussion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508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9"/>
            <a:ext cx="8075921" cy="4147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Deferred Loss/Gain on Debt Refunding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Amortization should be charged to Interest </a:t>
            </a:r>
            <a:r>
              <a:rPr lang="en-US" sz="2000" dirty="0" smtClean="0"/>
              <a:t>expense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 algn="just">
              <a:buNone/>
            </a:pPr>
            <a:r>
              <a:rPr lang="en-US" sz="2400" b="1" dirty="0" smtClean="0"/>
              <a:t>Corrective Action Responses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Must be included on School District letterhead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Auditors will provide electronic file with finding header</a:t>
            </a:r>
          </a:p>
          <a:p>
            <a:pPr marL="463351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776" y="567397"/>
            <a:ext cx="6968690" cy="987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Other Reporting Issues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34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331053"/>
              </p:ext>
            </p:extLst>
          </p:nvPr>
        </p:nvGraphicFramePr>
        <p:xfrm>
          <a:off x="788988" y="2576552"/>
          <a:ext cx="7720012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20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b="0" dirty="0" smtClean="0"/>
                        <a:t>Important Dates</a:t>
                      </a:r>
                      <a:r>
                        <a:rPr lang="en-US" b="0" baseline="0" dirty="0" smtClean="0"/>
                        <a:t> and Other Reminders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Accounting and Reporting Issues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266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b="0" dirty="0" smtClean="0"/>
                        <a:t>DOAA</a:t>
                      </a:r>
                      <a:r>
                        <a:rPr lang="en-US" b="0" baseline="0" dirty="0" smtClean="0"/>
                        <a:t> Award of Distinction for Excellent Financial Reporting</a:t>
                      </a:r>
                      <a:endParaRPr lang="en-US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Client Satisfaction Surveys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Standards and Other Updates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Presentation Topics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5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Management’s </a:t>
            </a:r>
            <a:r>
              <a:rPr lang="en-US" sz="2400" b="1" dirty="0"/>
              <a:t>Discussion and Analysis</a:t>
            </a:r>
          </a:p>
          <a:p>
            <a:endParaRPr lang="en-US" sz="2400" dirty="0"/>
          </a:p>
          <a:p>
            <a:r>
              <a:rPr lang="en-US" sz="2400" dirty="0"/>
              <a:t>Required Supplementary Information – GASB 34</a:t>
            </a:r>
          </a:p>
          <a:p>
            <a:r>
              <a:rPr lang="en-US" sz="2400" dirty="0" smtClean="0"/>
              <a:t>Purpose </a:t>
            </a:r>
            <a:r>
              <a:rPr lang="en-US" sz="2400" dirty="0"/>
              <a:t>is to provide an </a:t>
            </a:r>
            <a:r>
              <a:rPr lang="en-US" sz="2400" b="1" i="1" dirty="0"/>
              <a:t>objective</a:t>
            </a:r>
            <a:r>
              <a:rPr lang="en-US" sz="2400" dirty="0"/>
              <a:t> and easily readable </a:t>
            </a:r>
            <a:r>
              <a:rPr lang="en-US" sz="2400" b="1" i="1" dirty="0"/>
              <a:t>analysis</a:t>
            </a:r>
            <a:r>
              <a:rPr lang="en-US" sz="2400" dirty="0"/>
              <a:t> of the government’s financial activities</a:t>
            </a:r>
          </a:p>
          <a:p>
            <a:r>
              <a:rPr lang="en-US" sz="2400" u="sng" dirty="0" smtClean="0"/>
              <a:t>Management’s</a:t>
            </a:r>
            <a:r>
              <a:rPr lang="en-US" sz="2400" dirty="0" smtClean="0"/>
              <a:t> </a:t>
            </a:r>
            <a:r>
              <a:rPr lang="en-US" sz="2400" dirty="0"/>
              <a:t>analysis – Auditor role is to ensure that the required elements exist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Reporting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68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Management’s </a:t>
            </a:r>
            <a:r>
              <a:rPr lang="en-US" sz="2400" b="1" dirty="0"/>
              <a:t>Discussion and Analysis</a:t>
            </a:r>
          </a:p>
          <a:p>
            <a:endParaRPr lang="en-US" sz="2400" dirty="0"/>
          </a:p>
          <a:p>
            <a:pPr lvl="1" algn="just"/>
            <a:r>
              <a:rPr lang="en-US" sz="2000" b="1" dirty="0"/>
              <a:t>Analysis</a:t>
            </a:r>
            <a:r>
              <a:rPr lang="en-US" sz="2000" dirty="0"/>
              <a:t> should address important economic factors that affected the results of operations</a:t>
            </a:r>
            <a:r>
              <a:rPr lang="en-US" sz="1600" dirty="0"/>
              <a:t> (changes in tax base)</a:t>
            </a:r>
            <a:endParaRPr lang="en-US" sz="2000" dirty="0"/>
          </a:p>
          <a:p>
            <a:pPr marL="463351" lvl="1" indent="0" algn="just">
              <a:buNone/>
            </a:pPr>
            <a:endParaRPr lang="en-US" sz="2000" dirty="0"/>
          </a:p>
          <a:p>
            <a:pPr lvl="1" algn="just"/>
            <a:r>
              <a:rPr lang="en-US" sz="2000" dirty="0"/>
              <a:t>Explain </a:t>
            </a:r>
            <a:r>
              <a:rPr lang="en-US" sz="2000" b="1" i="1" dirty="0"/>
              <a:t>reasons</a:t>
            </a:r>
            <a:r>
              <a:rPr lang="en-US" sz="2000" dirty="0"/>
              <a:t> for significant changes in:</a:t>
            </a:r>
          </a:p>
          <a:p>
            <a:pPr lvl="2" algn="just"/>
            <a:r>
              <a:rPr lang="en-US" sz="1600" dirty="0"/>
              <a:t>Financial Position</a:t>
            </a:r>
          </a:p>
          <a:p>
            <a:pPr lvl="2" algn="just"/>
            <a:r>
              <a:rPr lang="en-US" sz="1600" dirty="0"/>
              <a:t>Results of operations</a:t>
            </a:r>
          </a:p>
          <a:p>
            <a:pPr lvl="2" algn="just"/>
            <a:r>
              <a:rPr lang="en-US" sz="1600" dirty="0"/>
              <a:t>Significant changes in Net Position</a:t>
            </a:r>
          </a:p>
          <a:p>
            <a:pPr lvl="2" algn="just"/>
            <a:r>
              <a:rPr lang="en-US" sz="1600" dirty="0"/>
              <a:t>Significant changes in Fund Balance</a:t>
            </a:r>
          </a:p>
          <a:p>
            <a:pPr marL="463351" lvl="1" indent="0">
              <a:buNone/>
            </a:pPr>
            <a:endParaRPr lang="en-US" sz="2000" dirty="0" smtClean="0"/>
          </a:p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Reporting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07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Management’s </a:t>
            </a:r>
            <a:r>
              <a:rPr lang="en-US" sz="2400" b="1" dirty="0"/>
              <a:t>Discussion and Analysis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Provide an </a:t>
            </a:r>
            <a:r>
              <a:rPr lang="en-US" sz="2400" b="1" u="sng" dirty="0"/>
              <a:t>analysis</a:t>
            </a:r>
            <a:r>
              <a:rPr lang="en-US" sz="2400" dirty="0"/>
              <a:t> of significant changes that occur in funds and significant budget variances.</a:t>
            </a:r>
          </a:p>
          <a:p>
            <a:pPr lvl="1"/>
            <a:endParaRPr lang="en-US" sz="2000" dirty="0"/>
          </a:p>
          <a:p>
            <a:pPr lvl="1"/>
            <a:r>
              <a:rPr lang="en-US" sz="2800" dirty="0"/>
              <a:t>Why did variations occur?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Reasons for changes in General Fund	</a:t>
            </a:r>
          </a:p>
          <a:p>
            <a:pPr lvl="2"/>
            <a:r>
              <a:rPr lang="en-US" dirty="0" smtClean="0"/>
              <a:t>Final </a:t>
            </a:r>
            <a:r>
              <a:rPr lang="en-US" dirty="0"/>
              <a:t>amended budget to actual results</a:t>
            </a:r>
          </a:p>
          <a:p>
            <a:pPr marL="926700" lvl="2" indent="0" algn="just">
              <a:buNone/>
            </a:pPr>
            <a:endParaRPr lang="en-US" sz="1600" dirty="0"/>
          </a:p>
          <a:p>
            <a:pPr marL="463351" lvl="1" indent="0">
              <a:buNone/>
            </a:pPr>
            <a:endParaRPr lang="en-US" sz="2000" dirty="0" smtClean="0"/>
          </a:p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Reporting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95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Management’s </a:t>
            </a:r>
            <a:r>
              <a:rPr lang="en-US" sz="2400" b="1" dirty="0"/>
              <a:t>Discussion and Analysis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Describe capital asset and long-term debt activity during the year.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Examples:</a:t>
            </a:r>
          </a:p>
          <a:p>
            <a:pPr lvl="1"/>
            <a:r>
              <a:rPr lang="en-US" dirty="0"/>
              <a:t>Construction-related commitments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Changes in credit ratings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Changes in Debt limitation</a:t>
            </a:r>
            <a:endParaRPr lang="en-US" sz="1600" dirty="0"/>
          </a:p>
          <a:p>
            <a:pPr marL="463351" lvl="1" indent="0">
              <a:buNone/>
            </a:pPr>
            <a:endParaRPr lang="en-US" sz="2000" dirty="0" smtClean="0"/>
          </a:p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Reporting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19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Management’s </a:t>
            </a:r>
            <a:r>
              <a:rPr lang="en-US" sz="2400" b="1" dirty="0"/>
              <a:t>Discussion and Analysis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Discussion of </a:t>
            </a:r>
            <a:r>
              <a:rPr lang="en-US" sz="2400" i="1" dirty="0"/>
              <a:t>currently known</a:t>
            </a:r>
            <a:r>
              <a:rPr lang="en-US" sz="2400" dirty="0"/>
              <a:t> facts, decisions, or conditions that are expected to have a </a:t>
            </a:r>
            <a:r>
              <a:rPr lang="en-US" sz="2400" i="1" dirty="0"/>
              <a:t>significant effect</a:t>
            </a:r>
            <a:r>
              <a:rPr lang="en-US" sz="2400" dirty="0"/>
              <a:t> on results or operations.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Limit discussion to factors </a:t>
            </a:r>
            <a:r>
              <a:rPr lang="en-US" i="1" dirty="0"/>
              <a:t>already in place</a:t>
            </a:r>
          </a:p>
          <a:p>
            <a:pPr lvl="2"/>
            <a:r>
              <a:rPr lang="en-US" sz="1800" i="1" dirty="0"/>
              <a:t>Bill that has been enacted</a:t>
            </a:r>
          </a:p>
          <a:p>
            <a:pPr lvl="2"/>
            <a:r>
              <a:rPr lang="en-US" sz="1800" i="1" dirty="0"/>
              <a:t>Resolution adopted</a:t>
            </a:r>
          </a:p>
          <a:p>
            <a:pPr lvl="2"/>
            <a:r>
              <a:rPr lang="en-US" sz="1800" i="1" dirty="0"/>
              <a:t>Contract that has been signed</a:t>
            </a:r>
          </a:p>
          <a:p>
            <a:pPr lvl="2"/>
            <a:r>
              <a:rPr lang="en-US" sz="1800" i="1" dirty="0"/>
              <a:t>Award of major grant</a:t>
            </a:r>
          </a:p>
          <a:p>
            <a:pPr lvl="2"/>
            <a:r>
              <a:rPr lang="en-US" sz="1800" i="1" dirty="0"/>
              <a:t>Settlement of lawsuit</a:t>
            </a:r>
          </a:p>
          <a:p>
            <a:pPr lvl="2"/>
            <a:r>
              <a:rPr lang="en-US" sz="1800" i="1" dirty="0"/>
              <a:t>Major change in tax base</a:t>
            </a:r>
          </a:p>
          <a:p>
            <a:pPr marL="463351" lvl="1" indent="0">
              <a:buNone/>
            </a:pPr>
            <a:endParaRPr lang="en-US" sz="2000" dirty="0" smtClean="0"/>
          </a:p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Reporting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80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Management’s </a:t>
            </a:r>
            <a:r>
              <a:rPr lang="en-US" sz="2400" b="1" dirty="0"/>
              <a:t>Discussion and Analysis</a:t>
            </a:r>
          </a:p>
          <a:p>
            <a:r>
              <a:rPr lang="en-US" sz="2400" u="sng" dirty="0" smtClean="0"/>
              <a:t>Management’s</a:t>
            </a:r>
            <a:r>
              <a:rPr lang="en-US" sz="2400" dirty="0" smtClean="0"/>
              <a:t> </a:t>
            </a:r>
            <a:r>
              <a:rPr lang="en-US" sz="2400" dirty="0"/>
              <a:t>analysis</a:t>
            </a:r>
          </a:p>
          <a:p>
            <a:endParaRPr lang="en-US" sz="2400" dirty="0"/>
          </a:p>
          <a:p>
            <a:r>
              <a:rPr lang="en-US" sz="2400" dirty="0"/>
              <a:t>Omission does not affect the auditor’s </a:t>
            </a:r>
            <a:r>
              <a:rPr lang="en-US" sz="2400" dirty="0" smtClean="0"/>
              <a:t>opinion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Auditor’s Responsibility</a:t>
            </a:r>
          </a:p>
          <a:p>
            <a:r>
              <a:rPr lang="en-US" sz="2400" dirty="0" smtClean="0"/>
              <a:t>Auditor’s </a:t>
            </a:r>
            <a:r>
              <a:rPr lang="en-US" sz="2400" dirty="0"/>
              <a:t>report must mention that required element is missing</a:t>
            </a:r>
          </a:p>
          <a:p>
            <a:endParaRPr lang="en-US" sz="2400" dirty="0"/>
          </a:p>
          <a:p>
            <a:r>
              <a:rPr lang="en-US" sz="2400" dirty="0"/>
              <a:t>Auditor performs limited procedures</a:t>
            </a:r>
          </a:p>
          <a:p>
            <a:pPr marL="463351" lvl="1" indent="0">
              <a:buNone/>
            </a:pPr>
            <a:endParaRPr lang="en-US" sz="2000" dirty="0" smtClean="0"/>
          </a:p>
          <a:p>
            <a:pPr marL="463351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Reporting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68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Potential Component Unit </a:t>
            </a:r>
            <a:r>
              <a:rPr lang="en-US" sz="3200" dirty="0" smtClean="0"/>
              <a:t>Forms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Complete d</a:t>
            </a:r>
            <a:r>
              <a:rPr lang="en-US" sz="2800" dirty="0" smtClean="0"/>
              <a:t>etermination for each </a:t>
            </a:r>
            <a:br>
              <a:rPr lang="en-US" sz="2800" dirty="0" smtClean="0"/>
            </a:br>
            <a:r>
              <a:rPr lang="en-US" sz="2800" dirty="0" smtClean="0"/>
              <a:t>Potential Component Unit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Update and provide </a:t>
            </a:r>
            <a:r>
              <a:rPr lang="en-US" sz="2800" dirty="0"/>
              <a:t>to auditors </a:t>
            </a:r>
            <a:r>
              <a:rPr lang="en-US" sz="2800" dirty="0">
                <a:solidFill>
                  <a:srgbClr val="FF0000"/>
                </a:solidFill>
              </a:rPr>
              <a:t>annually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Discretely Presented </a:t>
            </a:r>
            <a:r>
              <a:rPr lang="en-US" sz="3200" dirty="0" smtClean="0"/>
              <a:t>Component Unit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Include significant note </a:t>
            </a:r>
            <a:r>
              <a:rPr lang="en-US" sz="2800" dirty="0" smtClean="0"/>
              <a:t>disclosures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All component units included for reporting purposes must be audited or there is a potential for a modified opinion.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Component Unit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50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DOAA Award of Distinction for </a:t>
            </a:r>
            <a:br>
              <a:rPr lang="en-US" sz="2800" dirty="0" smtClean="0"/>
            </a:br>
            <a:r>
              <a:rPr lang="en-US" sz="2800" dirty="0" smtClean="0"/>
              <a:t>Excellent Financial Reporting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0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6438"/>
              </p:ext>
            </p:extLst>
          </p:nvPr>
        </p:nvGraphicFramePr>
        <p:xfrm>
          <a:off x="788988" y="1849438"/>
          <a:ext cx="7772400" cy="485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 of Best Practices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Timeliness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Financial Statements including MD&amp;A, note disclosures, required supplementary information and supplementary schedules and all key supporting evidence were available for auditors by November 15.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Compliance with Transparency in Government Act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Accurate information submitted by the following established deadlines:  </a:t>
                      </a:r>
                    </a:p>
                    <a:p>
                      <a:pPr marL="749099" marR="0" lvl="1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Salary and Travel Information: August 15  </a:t>
                      </a:r>
                    </a:p>
                    <a:p>
                      <a:pPr marL="749099" marR="0" lvl="1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Audit History/Payments Files: September 15</a:t>
                      </a:r>
                    </a:p>
                    <a:p>
                      <a:pPr marL="749099" marR="0" lvl="1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effectLst/>
                        </a:rPr>
                        <a:t>SPLOST Schedule: December 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Quality of Financial Statements, Note Disclosures, Required Supplementary Information and Supplementary Information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First set of financial statements, MD&amp;A, notes, required supplementary information and supplementary information provided for audit required only minimal adjustments during the audit.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Award Criteria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9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980560"/>
              </p:ext>
            </p:extLst>
          </p:nvPr>
        </p:nvGraphicFramePr>
        <p:xfrm>
          <a:off x="788988" y="1849438"/>
          <a:ext cx="7772400" cy="419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 of Best Practices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Quality</a:t>
                      </a:r>
                      <a:r>
                        <a:rPr lang="en-US" sz="1600" baseline="0" dirty="0" smtClean="0"/>
                        <a:t> of Audit Documentation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Full supporting documentation to substantiate financial statements provided in a timely manner. Evidence easy to locate and use for audit.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Resolution of Accounting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Standards / Presentation Issues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Management resolved all accounting standards and presentation issues in a timely manner.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Key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Key staff readily available and cooperative during the audit and did not contribute to any delays in finalizing the audit.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Number/Significance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Deficiencies Identified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No significant deficiencies or material weaknesses noted during the audit. No more than 3 to 5 deficiencies reported within the management letter.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266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Clean Audit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Unmodified Opinion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Award Criteria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29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839" y="1503568"/>
            <a:ext cx="7323417" cy="987600"/>
          </a:xfrm>
        </p:spPr>
        <p:txBody>
          <a:bodyPr>
            <a:normAutofit/>
          </a:bodyPr>
          <a:lstStyle/>
          <a:p>
            <a:r>
              <a:rPr lang="en-US" sz="3040" dirty="0" smtClean="0">
                <a:solidFill>
                  <a:schemeClr val="bg1"/>
                </a:solidFill>
              </a:rPr>
              <a:t>Important Dates and Other Reminders</a:t>
            </a:r>
            <a:endParaRPr lang="en-US" sz="304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Congratulations to the </a:t>
            </a:r>
            <a:br>
              <a:rPr lang="en-US" sz="2800" dirty="0" smtClean="0"/>
            </a:br>
            <a:r>
              <a:rPr lang="en-US" sz="2800" dirty="0" smtClean="0"/>
              <a:t>Following Recipients!!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39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3773" y="2052231"/>
            <a:ext cx="2514600" cy="4316774"/>
          </a:xfrm>
        </p:spPr>
        <p:txBody>
          <a:bodyPr>
            <a:noAutofit/>
          </a:bodyPr>
          <a:lstStyle/>
          <a:p>
            <a:r>
              <a:rPr lang="en-US" sz="2000" dirty="0"/>
              <a:t>Atkinson County</a:t>
            </a:r>
          </a:p>
          <a:p>
            <a:r>
              <a:rPr lang="en-US" sz="2000" dirty="0" smtClean="0"/>
              <a:t>Candler County</a:t>
            </a:r>
            <a:endParaRPr lang="en-US" sz="2000" dirty="0"/>
          </a:p>
          <a:p>
            <a:r>
              <a:rPr lang="en-US" sz="2000" dirty="0" smtClean="0"/>
              <a:t>Charlton County</a:t>
            </a:r>
          </a:p>
          <a:p>
            <a:r>
              <a:rPr lang="en-US" sz="2000" dirty="0" smtClean="0"/>
              <a:t>City of Bremen</a:t>
            </a:r>
            <a:endParaRPr lang="en-US" sz="2000" dirty="0"/>
          </a:p>
          <a:p>
            <a:r>
              <a:rPr lang="en-US" sz="2000" dirty="0" smtClean="0"/>
              <a:t>City of Chickamauga</a:t>
            </a:r>
          </a:p>
          <a:p>
            <a:r>
              <a:rPr lang="en-US" sz="2000" dirty="0" smtClean="0"/>
              <a:t>City </a:t>
            </a:r>
            <a:r>
              <a:rPr lang="en-US" sz="2000" dirty="0"/>
              <a:t>of </a:t>
            </a:r>
            <a:r>
              <a:rPr lang="en-US" sz="2000" dirty="0" smtClean="0"/>
              <a:t>Pelham</a:t>
            </a:r>
          </a:p>
          <a:p>
            <a:r>
              <a:rPr lang="en-US" sz="2000" dirty="0"/>
              <a:t>City of Vidalia</a:t>
            </a:r>
          </a:p>
          <a:p>
            <a:r>
              <a:rPr lang="en-US" sz="2000" dirty="0"/>
              <a:t>Coweta County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36" dirty="0"/>
              <a:t>DOAA Award of Distinction for Excellent Financial Reporting - </a:t>
            </a:r>
            <a:r>
              <a:rPr lang="en-US" sz="2736" dirty="0" smtClean="0"/>
              <a:t>FY17 Recipients to date</a:t>
            </a:r>
            <a:endParaRPr lang="en-US" sz="2736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64776" y="2052231"/>
            <a:ext cx="2280363" cy="3307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28" dirty="0">
              <a:solidFill>
                <a:prstClr val="black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994400" y="2052231"/>
            <a:ext cx="2514600" cy="45754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Jasper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Lee 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Marion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Paulding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Putnam County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Tattnall 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Towns 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Washington County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345084" y="2052231"/>
            <a:ext cx="2514600" cy="4441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Crisp 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Dawson 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Decatur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County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Evans County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Gilmer 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Greene 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Hall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Hart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County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Houston County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792606" y="2014814"/>
            <a:ext cx="2286000" cy="3474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839" y="1503568"/>
            <a:ext cx="7365891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Client Satisfaction Survey Results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23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Our Business Innovations Team sends surveys to each auditee once the audit report has been released.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Surveys are received and reviewed by our Professional Standards and Practices Division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Results are provided to the State Auditor, Deputy Directors, and other responsible individuals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An overall assessment is done periodically, but individual issues are addressed immediately.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Process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45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Client Satisfaction Survey Results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81263" y="1849437"/>
          <a:ext cx="8335477" cy="463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75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840" y="1503568"/>
            <a:ext cx="7443160" cy="98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Thank you for responding!!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82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840" y="1503568"/>
            <a:ext cx="6913503" cy="987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Standards and Other Updates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66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7977683" cy="47400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Focus on investments other than those classified as Cash and Cash Equivalents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CDs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LGIP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Get with your financial institutions and determine how investments are valued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GASB 72 or Leveling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Add appropriate disclosure to the Notes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Document your determination of the appropriate level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GASB 72 Fair Value of </a:t>
            </a:r>
            <a:br>
              <a:rPr lang="en-US" sz="4400" dirty="0"/>
            </a:br>
            <a:r>
              <a:rPr lang="en-US" sz="4400" dirty="0"/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12965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Applicable to Investments, including capital assets held as investments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Investments </a:t>
            </a:r>
            <a:r>
              <a:rPr lang="en-US" sz="3600" dirty="0"/>
              <a:t>are categorized by </a:t>
            </a:r>
            <a:r>
              <a:rPr lang="en-US" sz="3600" dirty="0" smtClean="0"/>
              <a:t>levels in the Notes to the Financial Statements 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Levels </a:t>
            </a:r>
            <a:r>
              <a:rPr lang="en-US" sz="3600" dirty="0"/>
              <a:t>describe what goes into the calculation of fair </a:t>
            </a:r>
            <a:r>
              <a:rPr lang="en-US" sz="3600" dirty="0" smtClean="0"/>
              <a:t>value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GASB 72 Fair Value of </a:t>
            </a:r>
            <a:br>
              <a:rPr lang="en-US" sz="4400" dirty="0" smtClean="0"/>
            </a:br>
            <a:r>
              <a:rPr lang="en-US" sz="4400" dirty="0" smtClean="0"/>
              <a:t>Investments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15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9"/>
            <a:ext cx="8079283" cy="43167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Disclosure levels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Level </a:t>
            </a:r>
            <a:r>
              <a:rPr lang="en-US" sz="3200" dirty="0"/>
              <a:t>1 – Investments actively traded; valued at </a:t>
            </a:r>
            <a:r>
              <a:rPr lang="en-US" sz="3200" dirty="0" smtClean="0"/>
              <a:t>what </a:t>
            </a:r>
            <a:r>
              <a:rPr lang="en-US" sz="3200" dirty="0"/>
              <a:t>investment is traded </a:t>
            </a:r>
            <a:r>
              <a:rPr lang="en-US" sz="3200" dirty="0" smtClean="0"/>
              <a:t>for</a:t>
            </a: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Level 2 – Investments not actively traded; using date of last trade,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FMV </a:t>
            </a:r>
            <a:r>
              <a:rPr lang="en-US" sz="3200" dirty="0"/>
              <a:t>is calculated using assumptions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Level 3 – No </a:t>
            </a:r>
            <a:r>
              <a:rPr lang="en-US" sz="3200" dirty="0" smtClean="0"/>
              <a:t>Market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GASB 72 </a:t>
            </a:r>
            <a:r>
              <a:rPr lang="en-US" sz="4400" dirty="0"/>
              <a:t>Fair Value of </a:t>
            </a:r>
            <a:br>
              <a:rPr lang="en-US" sz="4400" dirty="0"/>
            </a:br>
            <a:r>
              <a:rPr lang="en-US" sz="4400" dirty="0" smtClean="0"/>
              <a:t>Investments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24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Transparency in Government Act (TiGA)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/>
              <a:t>September 24</a:t>
            </a:r>
            <a:r>
              <a:rPr lang="en-US" sz="2800" baseline="30000" dirty="0"/>
              <a:t>th</a:t>
            </a:r>
            <a:r>
              <a:rPr lang="en-US" sz="2800" dirty="0"/>
              <a:t> TiGA Submission Due</a:t>
            </a:r>
            <a:r>
              <a:rPr lang="en-US" sz="2800" dirty="0" smtClean="0"/>
              <a:t>    </a:t>
            </a:r>
          </a:p>
          <a:p>
            <a:pPr marL="463351" lvl="1" indent="0">
              <a:buNone/>
            </a:pPr>
            <a:r>
              <a:rPr lang="en-US" sz="2800" dirty="0"/>
              <a:t>	</a:t>
            </a:r>
            <a:r>
              <a:rPr lang="en-US" sz="2000" dirty="0" smtClean="0"/>
              <a:t>(July </a:t>
            </a:r>
            <a:r>
              <a:rPr lang="en-US" sz="2000" dirty="0"/>
              <a:t>10</a:t>
            </a:r>
            <a:r>
              <a:rPr lang="en-US" sz="2000" baseline="30000" dirty="0"/>
              <a:t>th </a:t>
            </a:r>
            <a:r>
              <a:rPr lang="en-US" sz="2000" dirty="0"/>
              <a:t>TiGA Submission Site </a:t>
            </a:r>
            <a:r>
              <a:rPr lang="en-US" sz="2000" dirty="0" smtClean="0"/>
              <a:t>Opens)</a:t>
            </a:r>
            <a:r>
              <a:rPr lang="en-US" sz="2800" dirty="0" smtClean="0"/>
              <a:t> 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 smtClean="0"/>
              <a:t>August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Salaries &amp; Travel Report CS1           </a:t>
            </a:r>
            <a:r>
              <a:rPr lang="en-US" sz="2000" dirty="0" smtClean="0"/>
              <a:t>(Opens July 9</a:t>
            </a:r>
            <a:r>
              <a:rPr lang="en-US" sz="2000" baseline="30000" dirty="0"/>
              <a:t>th</a:t>
            </a:r>
            <a:r>
              <a:rPr lang="en-US" sz="2000" dirty="0" smtClean="0"/>
              <a:t> and due by August 15</a:t>
            </a:r>
            <a:r>
              <a:rPr lang="en-US" sz="2000" baseline="30000" dirty="0"/>
              <a:t>th</a:t>
            </a:r>
            <a:r>
              <a:rPr lang="en-US" sz="2000" dirty="0" smtClean="0"/>
              <a:t>)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 smtClean="0"/>
              <a:t>September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Audit History File (AHIS)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 smtClean="0"/>
              <a:t>December </a:t>
            </a:r>
            <a:r>
              <a:rPr lang="en-US" sz="2800" dirty="0"/>
              <a:t>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SPLOST Schedule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Important</a:t>
            </a:r>
            <a:r>
              <a:rPr lang="en-US" sz="3200" dirty="0" smtClean="0"/>
              <a:t> Due Dates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6" y="1850139"/>
            <a:ext cx="7720054" cy="4579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Notes Template includes a couple of options for the required disclosure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Audit Toolkit – Investment Section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Investment Disclosure Reference has includes “likely” levels for common investments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Investment inquiry includes a request for the new required information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GASB 72 Fair Value of </a:t>
            </a:r>
            <a:br>
              <a:rPr lang="en-US" sz="4000" dirty="0"/>
            </a:br>
            <a:r>
              <a:rPr lang="en-US" sz="4000" dirty="0"/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29249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Tax Abatement Definition:</a:t>
            </a:r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reduction in tax revenues that results from an </a:t>
            </a:r>
            <a:r>
              <a:rPr lang="en-US" sz="2800" b="1" dirty="0"/>
              <a:t>agreement</a:t>
            </a:r>
            <a:r>
              <a:rPr lang="en-US" sz="2800" dirty="0"/>
              <a:t> between one or more governments </a:t>
            </a:r>
            <a:r>
              <a:rPr lang="en-US" sz="2800" dirty="0" smtClean="0"/>
              <a:t>and </a:t>
            </a:r>
            <a:r>
              <a:rPr lang="en-US" sz="2800" dirty="0"/>
              <a:t>an individual or entity in which</a:t>
            </a:r>
            <a:r>
              <a:rPr lang="en-US" sz="2800" dirty="0" smtClean="0"/>
              <a:t>:</a:t>
            </a:r>
          </a:p>
          <a:p>
            <a:pPr marL="624089" lvl="1" indent="-457200">
              <a:spcBef>
                <a:spcPts val="300"/>
              </a:spcBef>
              <a:spcAft>
                <a:spcPts val="300"/>
              </a:spcAft>
              <a:buAutoNum type="alphaLcParenBoth"/>
            </a:pPr>
            <a:r>
              <a:rPr lang="en-US" sz="2400" dirty="0" smtClean="0"/>
              <a:t>one </a:t>
            </a:r>
            <a:r>
              <a:rPr lang="en-US" sz="2400" dirty="0"/>
              <a:t>or more governments </a:t>
            </a:r>
            <a:r>
              <a:rPr lang="en-US" sz="2400" b="1" dirty="0"/>
              <a:t>promise to forgo tax revenues </a:t>
            </a:r>
            <a:r>
              <a:rPr lang="en-US" sz="2400" dirty="0"/>
              <a:t>to which they are otherwise </a:t>
            </a:r>
            <a:r>
              <a:rPr lang="en-US" sz="2400" dirty="0" smtClean="0"/>
              <a:t>entitled</a:t>
            </a:r>
          </a:p>
          <a:p>
            <a:pPr marL="1556938" lvl="4" indent="0">
              <a:buNone/>
            </a:pPr>
            <a:r>
              <a:rPr lang="en-US" sz="2400" dirty="0" smtClean="0"/>
              <a:t>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sz="2400" dirty="0"/>
              <a:t> </a:t>
            </a:r>
          </a:p>
          <a:p>
            <a:pPr marL="511376" lvl="1" indent="-344488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 smtClean="0"/>
              <a:t>(b) the </a:t>
            </a:r>
            <a:r>
              <a:rPr lang="en-US" sz="2400" dirty="0"/>
              <a:t>individual or entity </a:t>
            </a:r>
            <a:r>
              <a:rPr lang="en-US" sz="2400" b="1" dirty="0"/>
              <a:t>promises to take a specific action after the agreement has been entered into </a:t>
            </a:r>
            <a:r>
              <a:rPr lang="en-US" sz="2400" dirty="0"/>
              <a:t>that contributes to economic development or otherwise benefits the governments or the citizens of those governments.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GASB 77 Tax Abatement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66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GASB 77 Tax Abatement </a:t>
            </a:r>
            <a:br>
              <a:rPr lang="en-US" sz="3600" dirty="0" smtClean="0"/>
            </a:br>
            <a:r>
              <a:rPr lang="en-US" sz="3600" dirty="0" smtClean="0"/>
              <a:t>Disclosure Summary</a:t>
            </a:r>
            <a:endParaRPr lang="en-US" sz="3600" dirty="0"/>
          </a:p>
        </p:txBody>
      </p:sp>
      <p:pic>
        <p:nvPicPr>
          <p:cNvPr id="5" name="table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9646" y="1868872"/>
            <a:ext cx="7709354" cy="44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GASB 77 Tax Abatement </a:t>
            </a:r>
            <a:br>
              <a:rPr lang="en-US" sz="3600" dirty="0"/>
            </a:br>
            <a:r>
              <a:rPr lang="en-US" sz="3600" dirty="0"/>
              <a:t>Disclosure Summary</a:t>
            </a:r>
          </a:p>
        </p:txBody>
      </p:sp>
      <p:pic>
        <p:nvPicPr>
          <p:cNvPr id="6" name="table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5985" y="1930399"/>
            <a:ext cx="7733015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Standards for FY2018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2063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38" dirty="0">
                <a:solidFill>
                  <a:prstClr val="black"/>
                </a:solidFill>
                <a:latin typeface="Calibri" panose="020F0502020204030204"/>
                <a:cs typeface="+mn-cs"/>
              </a:rPr>
              <a:t>GASB Statement No. 75 “</a:t>
            </a:r>
            <a:r>
              <a:rPr lang="en-US" sz="2838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Accounting and Financial Reporting for Postemployment Benefits Other Than Pensions</a:t>
            </a:r>
            <a:r>
              <a:rPr lang="en-US" sz="2838" dirty="0">
                <a:solidFill>
                  <a:prstClr val="black"/>
                </a:solidFill>
                <a:latin typeface="Calibri" panose="020F0502020204030204"/>
                <a:cs typeface="+mn-cs"/>
              </a:rPr>
              <a:t>”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Requires employers participating in OPEB plans to record their proportionate share of a plan’s activity, including the net OPEB liability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Similar to GASB 68 implementation – will have a significant effect on financial statements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Requires restatement to prior period financial statements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/>
              <a:t>GASB 75 – OPEB </a:t>
            </a:r>
            <a:r>
              <a:rPr lang="en-US" sz="3200" dirty="0" smtClean="0"/>
              <a:t>Employer Reporting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93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Auditor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Considerations:</a:t>
            </a:r>
          </a:p>
          <a:p>
            <a:pPr marL="685800" lvl="1" indent="-228600" defTabSz="914400">
              <a:spcBef>
                <a:spcPts val="500"/>
              </a:spcBef>
            </a:pPr>
            <a:endParaRPr lang="en-US" sz="28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85800" lvl="1" indent="-228600" defTabSz="914400">
              <a:lnSpc>
                <a:spcPct val="100000"/>
              </a:lnSpc>
              <a:spcBef>
                <a:spcPts val="5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Census testing </a:t>
            </a:r>
          </a:p>
          <a:p>
            <a:pPr marL="685800" lvl="1" indent="-228600" defTabSz="914400">
              <a:lnSpc>
                <a:spcPct val="100000"/>
              </a:lnSpc>
              <a:spcBef>
                <a:spcPts val="5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Testing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of actuarial 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valuations</a:t>
            </a:r>
          </a:p>
          <a:p>
            <a:pPr marL="685800" lvl="1" indent="-228600" defTabSz="914400">
              <a:lnSpc>
                <a:spcPct val="100000"/>
              </a:lnSpc>
              <a:spcBef>
                <a:spcPts val="500"/>
              </a:spcBef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Unlike Pensions, DOAA is the plan auditor for OPEB and responsible for testing liability allocation schedule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/>
              <a:t>GASB 75 – OPEB </a:t>
            </a:r>
            <a:r>
              <a:rPr lang="en-US" sz="3200" dirty="0" smtClean="0"/>
              <a:t>Employer Reporting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07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None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  <a:cs typeface="+mn-cs"/>
              </a:rPr>
              <a:t>What is the purpose of census testing and why is it important?</a:t>
            </a:r>
          </a:p>
          <a:p>
            <a:pPr marL="0" lvl="0" indent="0" defTabSz="914400">
              <a:spcBef>
                <a:spcPts val="1000"/>
              </a:spcBef>
              <a:buNone/>
            </a:pP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457200" lvl="1" indent="0" defTabSz="914400">
              <a:spcBef>
                <a:spcPts val="5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To ensure the census data information used in calculating the net OPEB liability and/or net pension liability is complete and accurate.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91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algn="just" defTabSz="914400">
              <a:spcBef>
                <a:spcPts val="1000"/>
              </a:spcBef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census data file is prepared by plan management based on transmission of information from employers.  </a:t>
            </a:r>
          </a:p>
          <a:p>
            <a:pPr marL="0" lvl="0" indent="0" algn="just" defTabSz="914400">
              <a:spcBef>
                <a:spcPts val="1000"/>
              </a:spcBef>
              <a:buNone/>
            </a:pPr>
            <a:endParaRPr lang="en-US" sz="3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Begins with enrollment of an employee. </a:t>
            </a:r>
          </a:p>
          <a:p>
            <a:pPr marL="685800" lvl="1" indent="-228600" defTabSz="914400">
              <a:spcBef>
                <a:spcPts val="5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Incremental changes are transmitted to the plan through transmission reports.</a:t>
            </a:r>
            <a:endParaRPr lang="en-US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5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88988" y="1849438"/>
          <a:ext cx="8194675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8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8946" y="1850138"/>
            <a:ext cx="7720054" cy="4664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Immigration Act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 smtClean="0"/>
              <a:t>December 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</a:p>
          <a:p>
            <a:pPr marL="926700" lvl="2" indent="0">
              <a:buNone/>
            </a:pPr>
            <a:r>
              <a:rPr lang="en-US" sz="2800" dirty="0" smtClean="0"/>
              <a:t>	Immigration Reporting Due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(Nov. 1st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Immigration Submission </a:t>
            </a:r>
            <a:r>
              <a:rPr lang="en-US" sz="2800" dirty="0"/>
              <a:t>Site Opens)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Important</a:t>
            </a:r>
            <a:r>
              <a:rPr lang="en-US" sz="3200" dirty="0" smtClean="0"/>
              <a:t> Due Dates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6" y="1850138"/>
            <a:ext cx="7565346" cy="955407"/>
          </a:xfrm>
        </p:spPr>
        <p:txBody>
          <a:bodyPr>
            <a:normAutofit fontScale="70000" lnSpcReduction="2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census data file may contain information such as: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. </a:t>
            </a:r>
            <a:endParaRPr lang="en-US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065842" y="2618510"/>
            <a:ext cx="6997504" cy="304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642" tIns="35642" rIns="35642" bIns="35642" numCol="2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Name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SSN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Date of birth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Date of hire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Eligible Compensation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Position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Contributions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Gender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Date of termination or retirement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Employment status, etc. </a:t>
            </a: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49" b="1" dirty="0" smtClean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49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solidFill>
                  <a:srgbClr val="FFFFFF"/>
                </a:solidFill>
                <a:latin typeface="Segoe UI" panose="020B0502040204020203" pitchFamily="34" charset="0"/>
              </a:rPr>
              <a:t>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014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None/>
            </a:pPr>
            <a:r>
              <a:rPr lang="en-US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Responsibilities:</a:t>
            </a:r>
          </a:p>
          <a:p>
            <a:pPr marL="228600" lvl="0" indent="-228600" defTabSz="914400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Plan Management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is responsible for the completeness and accuracy of census data</a:t>
            </a:r>
          </a:p>
          <a:p>
            <a:pPr marL="0" lvl="0" indent="0" defTabSz="914400">
              <a:spcBef>
                <a:spcPts val="1000"/>
              </a:spcBef>
              <a:buNone/>
            </a:pP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spcBef>
                <a:spcPts val="1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Plan auditors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obtain sufficient and appropriate evidence that the census data reported to the actuary is correct.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68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r>
              <a:rPr lang="en-US" sz="35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What 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  <a:cs typeface="+mn-cs"/>
              </a:rPr>
              <a:t>will your auditor look for when testing census data?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5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defTabSz="914400">
              <a:spcBef>
                <a:spcPts val="1000"/>
              </a:spcBef>
              <a:buNone/>
            </a:pPr>
            <a:r>
              <a:rPr lang="en-US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ELIGIBILITY</a:t>
            </a: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defTabSz="914400"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Ensure employees are appropriately recorded as eligible/ineligible based on plan documents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.</a:t>
            </a: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77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1000"/>
              </a:spcBef>
              <a:buNone/>
            </a:pPr>
            <a:r>
              <a:rPr lang="en-US" sz="2800" b="1" u="sng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STATIC </a:t>
            </a:r>
            <a:r>
              <a:rPr lang="en-US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CENSUS DATA</a:t>
            </a:r>
          </a:p>
          <a:p>
            <a:pPr marL="0" lvl="0" indent="0" defTabSz="914400"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Verify certain elements of static information to personnel records.</a:t>
            </a:r>
          </a:p>
          <a:p>
            <a:pPr lvl="1"/>
            <a:r>
              <a:rPr lang="en-US" sz="2400" b="1" dirty="0"/>
              <a:t>Date of Hire</a:t>
            </a:r>
            <a:endParaRPr lang="en-US" sz="2400" dirty="0"/>
          </a:p>
          <a:p>
            <a:pPr lvl="2"/>
            <a:r>
              <a:rPr lang="en-US" sz="2400" dirty="0"/>
              <a:t>New hire information packet/PAF</a:t>
            </a:r>
          </a:p>
          <a:p>
            <a:pPr lvl="2"/>
            <a:r>
              <a:rPr lang="en-US" sz="2400" dirty="0"/>
              <a:t>Letter of hire from HR</a:t>
            </a:r>
          </a:p>
          <a:p>
            <a:pPr lvl="1"/>
            <a:r>
              <a:rPr lang="en-US" sz="2400" b="1" dirty="0"/>
              <a:t>Date of Birth</a:t>
            </a:r>
          </a:p>
          <a:p>
            <a:pPr lvl="2"/>
            <a:r>
              <a:rPr lang="en-US" sz="2400" dirty="0"/>
              <a:t>Drivers license</a:t>
            </a:r>
          </a:p>
          <a:p>
            <a:pPr lvl="2"/>
            <a:r>
              <a:rPr lang="en-US" sz="2400" dirty="0"/>
              <a:t>Application</a:t>
            </a:r>
          </a:p>
          <a:p>
            <a:pPr lvl="1"/>
            <a:r>
              <a:rPr lang="en-US" sz="2400" b="1" dirty="0"/>
              <a:t>Gender</a:t>
            </a:r>
          </a:p>
          <a:p>
            <a:pPr lvl="2"/>
            <a:r>
              <a:rPr lang="en-US" sz="2400" dirty="0"/>
              <a:t>Driver’s license</a:t>
            </a: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49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195397" cy="4942548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defTabSz="914400">
              <a:spcBef>
                <a:spcPts val="1000"/>
              </a:spcBef>
              <a:buNone/>
            </a:pPr>
            <a:r>
              <a:rPr lang="en-US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COMPENSATION</a:t>
            </a:r>
          </a:p>
          <a:p>
            <a:pPr marL="0" lvl="0" indent="0" defTabSz="914400"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If applicable, verify compensation to payroll records and amounts reported to the plan</a:t>
            </a: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.</a:t>
            </a:r>
          </a:p>
          <a:p>
            <a:pPr marL="0" lvl="0" indent="0" defTabSz="914400">
              <a:spcBef>
                <a:spcPts val="1000"/>
              </a:spcBef>
              <a:buNone/>
            </a:pP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CONTRIBUTIONS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Verify the contributions are accurate and verify to the information reported to the plan.</a:t>
            </a:r>
          </a:p>
          <a:p>
            <a:pPr marL="0" lvl="0" indent="0" defTabSz="914400">
              <a:spcBef>
                <a:spcPts val="1000"/>
              </a:spcBef>
              <a:buNone/>
            </a:pP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lvl="0" indent="0" algn="ctr" defTabSz="914400">
              <a:spcBef>
                <a:spcPts val="1000"/>
              </a:spcBef>
              <a:buNone/>
            </a:pPr>
            <a:endParaRPr lang="en-US" sz="350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840" y="862538"/>
            <a:ext cx="6213197" cy="987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Census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64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Questions?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0" y="3072020"/>
            <a:ext cx="3298329" cy="3518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4740438" y="2995415"/>
            <a:ext cx="3472384" cy="307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5642" tIns="35642" rIns="35642" bIns="35642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latin typeface="Segoe UI" panose="020B0502040204020203" pitchFamily="34" charset="0"/>
              </a:rPr>
              <a:t>Reggie Beasley</a:t>
            </a: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latin typeface="Segoe UI" panose="020B0502040204020203" pitchFamily="34" charset="0"/>
                <a:hlinkClick r:id="rId3"/>
              </a:rPr>
              <a:t>beasleyr@audits.ga.gov</a:t>
            </a:r>
            <a:endParaRPr lang="en-US" sz="1949" b="1" dirty="0" smtClean="0"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49" b="1" dirty="0"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latin typeface="Segoe UI" panose="020B0502040204020203" pitchFamily="34" charset="0"/>
              </a:rPr>
              <a:t>Tracy Branch</a:t>
            </a: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latin typeface="Segoe UI" panose="020B0502040204020203" pitchFamily="34" charset="0"/>
                <a:hlinkClick r:id="rId4"/>
              </a:rPr>
              <a:t>branchtb@audits.ga.gov</a:t>
            </a:r>
            <a:endParaRPr lang="en-US" sz="1949" b="1" dirty="0" smtClean="0"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49" b="1" dirty="0"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latin typeface="Segoe UI" panose="020B0502040204020203" pitchFamily="34" charset="0"/>
              </a:rPr>
              <a:t>Sara Rohrbach</a:t>
            </a: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latin typeface="Segoe UI" panose="020B0502040204020203" pitchFamily="34" charset="0"/>
                <a:hlinkClick r:id="rId5"/>
              </a:rPr>
              <a:t>rohrbach@audits.ga.gov</a:t>
            </a:r>
            <a:endParaRPr lang="en-US" sz="1949" b="1" dirty="0" smtClean="0"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49" b="1" dirty="0">
              <a:latin typeface="Segoe UI" panose="020B0502040204020203" pitchFamily="34" charset="0"/>
            </a:endParaRPr>
          </a:p>
          <a:p>
            <a:pPr defTabSz="89111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49" b="1" dirty="0" smtClean="0">
                <a:latin typeface="Segoe UI" panose="020B0502040204020203" pitchFamily="34" charset="0"/>
              </a:rPr>
              <a:t>Tommy Harp</a:t>
            </a:r>
          </a:p>
        </p:txBody>
      </p:sp>
    </p:spTree>
    <p:extLst>
      <p:ext uri="{BB962C8B-B14F-4D97-AF65-F5344CB8AC3E}">
        <p14:creationId xmlns:p14="http://schemas.microsoft.com/office/powerpoint/2010/main" val="29977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8946" y="1850138"/>
            <a:ext cx="7720054" cy="4664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Availability of Audit Tools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 smtClean="0"/>
              <a:t>July 31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pPr marL="463351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Financial Statement Templates</a:t>
            </a:r>
          </a:p>
          <a:p>
            <a:pPr marL="463351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000" dirty="0" smtClean="0"/>
              <a:t>(including Note Templates)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Financial </a:t>
            </a:r>
            <a:r>
              <a:rPr lang="en-US" sz="2800" dirty="0"/>
              <a:t>Statements Due to </a:t>
            </a:r>
            <a:r>
              <a:rPr lang="en-US" sz="2800" dirty="0" smtClean="0"/>
              <a:t>DOAA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 smtClean="0"/>
              <a:t>November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Certificate of Distinction</a:t>
            </a:r>
          </a:p>
          <a:p>
            <a:pPr lvl="1">
              <a:buFont typeface="Webdings" panose="05030102010509060703" pitchFamily="18" charset="2"/>
              <a:buChar char=""/>
            </a:pPr>
            <a:r>
              <a:rPr lang="en-US" sz="2800" dirty="0" smtClean="0"/>
              <a:t>December 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Otherwise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				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Important</a:t>
            </a:r>
            <a:r>
              <a:rPr lang="en-US" sz="3200" dirty="0" smtClean="0"/>
              <a:t>  Dates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Special reporting needs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Let us know ASAP!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GaDOE year-end workshops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GASBO financial statement workshop</a:t>
            </a:r>
            <a:endParaRPr lang="en-US" sz="3200" dirty="0"/>
          </a:p>
          <a:p>
            <a:pPr marL="926700" lvl="2" indent="0">
              <a:buNone/>
            </a:pPr>
            <a:r>
              <a:rPr lang="en-US" sz="3200" dirty="0" smtClean="0"/>
              <a:t>Tuesday, November 6th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Notes &amp; Reminders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840" y="1503568"/>
            <a:ext cx="7265360" cy="987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Accounting and Reporting Issues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10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945" y="1850138"/>
            <a:ext cx="8075921" cy="47400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Guaranteed Energy Savings Leases /Contracts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/>
              <a:t>Capital Asset must be </a:t>
            </a:r>
            <a:r>
              <a:rPr lang="en-US" sz="3600" dirty="0" smtClean="0"/>
              <a:t>reported (School District Responsibility)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/>
              <a:t>Documentation of Capital Assets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3600" dirty="0" smtClean="0"/>
              <a:t>Estimate with supporting documentation</a:t>
            </a:r>
          </a:p>
          <a:p>
            <a:pPr marL="926700" lvl="2" indent="0">
              <a:buNone/>
            </a:pPr>
            <a:r>
              <a:rPr lang="en-US" sz="3600" dirty="0" smtClean="0"/>
              <a:t>(</a:t>
            </a:r>
            <a:r>
              <a:rPr lang="en-US" sz="3600" dirty="0"/>
              <a:t>a deficiency exists if capital assets are not </a:t>
            </a:r>
            <a:r>
              <a:rPr lang="en-US" sz="3600" dirty="0" smtClean="0"/>
              <a:t>reported and this could affect the opinion)</a:t>
            </a:r>
            <a:endParaRPr lang="en-US" sz="3600" dirty="0"/>
          </a:p>
          <a:p>
            <a:pPr marL="463351" lvl="1" indent="0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95D2-5FF3-48E9-9904-128FC5932EAD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776" y="567397"/>
            <a:ext cx="6968690" cy="987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Accounting &amp; Reporting Issues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468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5B9BD5"/>
              </a:solidFill>
            </a14:hiddenFill>
          </a:ext>
          <a:ext uri="{91240B29-F687-4F45-9708-019B960494DF}">
            <a14:hiddenLine xmlns:a14="http://schemas.microsoft.com/office/drawing/2010/main" w="25400" algn="ctr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000000"/>
                </a:outerShdw>
              </a:effectLst>
            </a14:hiddenEffects>
          </a:ext>
        </a:extLst>
      </a:spPr>
      <a:bodyPr vert="horz" wrap="square" lIns="35642" tIns="35642" rIns="35642" bIns="35642" numCol="1" anchor="t" anchorCtr="0" compatLnSpc="1">
        <a:prstTxWarp prst="textNoShape">
          <a:avLst/>
        </a:prstTxWarp>
      </a:bodyPr>
      <a:lstStyle>
        <a:defPPr defTabSz="891119" eaLnBrk="0" fontAlgn="base" hangingPunct="0">
          <a:spcBef>
            <a:spcPct val="0"/>
          </a:spcBef>
          <a:spcAft>
            <a:spcPct val="0"/>
          </a:spcAft>
          <a:defRPr sz="1949" b="1" dirty="0" smtClean="0">
            <a:solidFill>
              <a:srgbClr val="FFFFFF"/>
            </a:solidFill>
            <a:latin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First Slide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A Official Presentation Layout" id="{053B2763-EEFA-4E20-8E83-D6B8E9F33F93}" vid="{118873B6-F6A6-4E88-97D0-FB54E5F0B5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5633</TotalTime>
  <Words>2311</Words>
  <Application>Microsoft Office PowerPoint</Application>
  <PresentationFormat>Custom</PresentationFormat>
  <Paragraphs>602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Franklin Gothic Book</vt:lpstr>
      <vt:lpstr>Segoe UI</vt:lpstr>
      <vt:lpstr>Times New Roman</vt:lpstr>
      <vt:lpstr>Webdings</vt:lpstr>
      <vt:lpstr>Wingdings</vt:lpstr>
      <vt:lpstr>Office Theme</vt:lpstr>
      <vt:lpstr>7_First Slide Layout</vt:lpstr>
      <vt:lpstr>PowerPoint Presentation</vt:lpstr>
      <vt:lpstr>Presentation Topics</vt:lpstr>
      <vt:lpstr>Important Dates and Other Reminders</vt:lpstr>
      <vt:lpstr>Important Due Dates</vt:lpstr>
      <vt:lpstr>Important Due Dates</vt:lpstr>
      <vt:lpstr>Important  Dates</vt:lpstr>
      <vt:lpstr>Other Notes &amp; Reminders</vt:lpstr>
      <vt:lpstr>Accounting and Reporting Issues</vt:lpstr>
      <vt:lpstr>Accounting &amp; Reporting Issues</vt:lpstr>
      <vt:lpstr>Accounting &amp; Reporting Issues</vt:lpstr>
      <vt:lpstr>Net Investment in   Capital Assets (NICA)</vt:lpstr>
      <vt:lpstr>NICA – Discussion Points</vt:lpstr>
      <vt:lpstr>NICA – Discussion Points</vt:lpstr>
      <vt:lpstr>NICA – Discussion Points</vt:lpstr>
      <vt:lpstr>NICA – Discussion Points</vt:lpstr>
      <vt:lpstr>NICA – Discussion Points</vt:lpstr>
      <vt:lpstr>NICA – Discussion Points</vt:lpstr>
      <vt:lpstr>NICA – Discussion Points</vt:lpstr>
      <vt:lpstr>Other Reporting Issues</vt:lpstr>
      <vt:lpstr>Other Reporting Issues</vt:lpstr>
      <vt:lpstr>Other Reporting Issues</vt:lpstr>
      <vt:lpstr>Other Reporting Issues</vt:lpstr>
      <vt:lpstr>Other Reporting Issues</vt:lpstr>
      <vt:lpstr>Other Reporting Issues</vt:lpstr>
      <vt:lpstr>Other Reporting Issues</vt:lpstr>
      <vt:lpstr>Component Unit</vt:lpstr>
      <vt:lpstr>DOAA Award of Distinction for  Excellent Financial Reporting</vt:lpstr>
      <vt:lpstr>Award Criteria</vt:lpstr>
      <vt:lpstr>Award Criteria</vt:lpstr>
      <vt:lpstr>Congratulations to the  Following Recipients!!</vt:lpstr>
      <vt:lpstr>DOAA Award of Distinction for Excellent Financial Reporting - FY17 Recipients to date</vt:lpstr>
      <vt:lpstr>Client Satisfaction Survey Results</vt:lpstr>
      <vt:lpstr>Our Process</vt:lpstr>
      <vt:lpstr>Client Satisfaction Survey Results</vt:lpstr>
      <vt:lpstr>Thank you for responding!!</vt:lpstr>
      <vt:lpstr>Standards and Other Updates</vt:lpstr>
      <vt:lpstr>GASB 72 Fair Value of  Investments</vt:lpstr>
      <vt:lpstr>GASB 72 Fair Value of  Investments</vt:lpstr>
      <vt:lpstr>GASB 72 Fair Value of  Investments</vt:lpstr>
      <vt:lpstr>GASB 72 Fair Value of  Investments</vt:lpstr>
      <vt:lpstr>GASB 77 Tax Abatement </vt:lpstr>
      <vt:lpstr>GASB 77 Tax Abatement  Disclosure Summary</vt:lpstr>
      <vt:lpstr>GASB 77 Tax Abatement  Disclosure Summary</vt:lpstr>
      <vt:lpstr>New Standards for FY2018</vt:lpstr>
      <vt:lpstr>GASB 75 – OPEB Employer Reporting </vt:lpstr>
      <vt:lpstr>GASB 75 – OPEB Employer Reporting </vt:lpstr>
      <vt:lpstr>Census Testing</vt:lpstr>
      <vt:lpstr>Census Testing</vt:lpstr>
      <vt:lpstr>Census Testing</vt:lpstr>
      <vt:lpstr>Census Testing</vt:lpstr>
      <vt:lpstr>Census Testing</vt:lpstr>
      <vt:lpstr>Census Testing</vt:lpstr>
      <vt:lpstr>Census Testing</vt:lpstr>
      <vt:lpstr>Census Testing</vt:lpstr>
      <vt:lpstr>Census Testing</vt:lpstr>
      <vt:lpstr>Questions?</vt:lpstr>
    </vt:vector>
  </TitlesOfParts>
  <Company>GA Dept of Audits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Catherine Bibby</dc:creator>
  <cp:lastModifiedBy>Reggie Beasley Jr</cp:lastModifiedBy>
  <cp:revision>164</cp:revision>
  <cp:lastPrinted>2018-05-02T23:48:25Z</cp:lastPrinted>
  <dcterms:created xsi:type="dcterms:W3CDTF">2017-01-05T21:29:37Z</dcterms:created>
  <dcterms:modified xsi:type="dcterms:W3CDTF">2018-05-07T17:02:07Z</dcterms:modified>
</cp:coreProperties>
</file>